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A2BF"/>
    <a:srgbClr val="5B9BD5"/>
    <a:srgbClr val="DEDFDD"/>
    <a:srgbClr val="E6E7E5"/>
    <a:srgbClr val="D1D3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9C29E2A-3467-45ED-A8A9-5E523DF2EDAC}" type="doc">
      <dgm:prSet loTypeId="urn:microsoft.com/office/officeart/2005/8/layout/equation1" loCatId="process" qsTypeId="urn:microsoft.com/office/officeart/2005/8/quickstyle/simple1" qsCatId="simple" csTypeId="urn:microsoft.com/office/officeart/2005/8/colors/accent1_2" csCatId="accent1" phldr="1"/>
      <dgm:spPr/>
    </dgm:pt>
    <dgm:pt modelId="{5FE06543-FDB5-4747-AEBA-DB66713092AF}">
      <dgm:prSet phldrT="[Text]"/>
      <dgm:spPr/>
      <dgm:t>
        <a:bodyPr/>
        <a:lstStyle/>
        <a:p>
          <a:r>
            <a:rPr lang="el-GR" dirty="0"/>
            <a:t>Υλικοί Πόροι</a:t>
          </a:r>
          <a:endParaRPr lang="en-US" dirty="0"/>
        </a:p>
      </dgm:t>
    </dgm:pt>
    <dgm:pt modelId="{7C381ECF-E4C1-44F7-8035-C3C43C5C1427}" type="parTrans" cxnId="{39C6EF62-3B44-4F71-AACE-8BFF8456CAEA}">
      <dgm:prSet/>
      <dgm:spPr/>
      <dgm:t>
        <a:bodyPr/>
        <a:lstStyle/>
        <a:p>
          <a:endParaRPr lang="en-US"/>
        </a:p>
      </dgm:t>
    </dgm:pt>
    <dgm:pt modelId="{718D51A1-EFE0-4DA9-83FC-72BCBF0BE338}" type="sibTrans" cxnId="{39C6EF62-3B44-4F71-AACE-8BFF8456CAEA}">
      <dgm:prSet/>
      <dgm:spPr/>
      <dgm:t>
        <a:bodyPr/>
        <a:lstStyle/>
        <a:p>
          <a:endParaRPr lang="en-US"/>
        </a:p>
      </dgm:t>
    </dgm:pt>
    <dgm:pt modelId="{15D92036-CD2F-46FE-9854-CD0B72AC2915}">
      <dgm:prSet phldrT="[Text]"/>
      <dgm:spPr/>
      <dgm:t>
        <a:bodyPr/>
        <a:lstStyle/>
        <a:p>
          <a:r>
            <a:rPr lang="el-GR" dirty="0"/>
            <a:t>Ικανότητες</a:t>
          </a:r>
          <a:endParaRPr lang="en-US" dirty="0"/>
        </a:p>
      </dgm:t>
    </dgm:pt>
    <dgm:pt modelId="{8AAA3F3B-51F0-49E2-B337-83BBE33EA136}" type="parTrans" cxnId="{9449213F-28F8-49FC-8450-35DF8CD8E403}">
      <dgm:prSet/>
      <dgm:spPr/>
      <dgm:t>
        <a:bodyPr/>
        <a:lstStyle/>
        <a:p>
          <a:endParaRPr lang="en-US"/>
        </a:p>
      </dgm:t>
    </dgm:pt>
    <dgm:pt modelId="{3EAF7F0B-996F-447D-A0DA-E520489CF96F}" type="sibTrans" cxnId="{9449213F-28F8-49FC-8450-35DF8CD8E403}">
      <dgm:prSet/>
      <dgm:spPr/>
      <dgm:t>
        <a:bodyPr/>
        <a:lstStyle/>
        <a:p>
          <a:endParaRPr lang="en-US"/>
        </a:p>
      </dgm:t>
    </dgm:pt>
    <dgm:pt modelId="{23E829EB-B02E-4143-9282-89F25B285BB7}">
      <dgm:prSet phldrT="[Text]"/>
      <dgm:spPr/>
      <dgm:t>
        <a:bodyPr/>
        <a:lstStyle/>
        <a:p>
          <a:r>
            <a:rPr lang="el-GR" dirty="0"/>
            <a:t>Νέα </a:t>
          </a:r>
          <a:r>
            <a:rPr lang="el-GR" dirty="0" err="1"/>
            <a:t>προιόντα</a:t>
          </a:r>
          <a:r>
            <a:rPr lang="el-GR" dirty="0"/>
            <a:t>, διεργασίες, τεχνολογίες κλπ.</a:t>
          </a:r>
          <a:endParaRPr lang="en-US" dirty="0"/>
        </a:p>
      </dgm:t>
    </dgm:pt>
    <dgm:pt modelId="{CDD01F12-711D-4B9B-B568-57D59B09B5AB}" type="parTrans" cxnId="{1934E781-0DA2-4CEC-8F8A-7695464E07BE}">
      <dgm:prSet/>
      <dgm:spPr/>
      <dgm:t>
        <a:bodyPr/>
        <a:lstStyle/>
        <a:p>
          <a:endParaRPr lang="en-US"/>
        </a:p>
      </dgm:t>
    </dgm:pt>
    <dgm:pt modelId="{7C01E34D-3B68-4C57-83A6-1195CAA5317C}" type="sibTrans" cxnId="{1934E781-0DA2-4CEC-8F8A-7695464E07BE}">
      <dgm:prSet/>
      <dgm:spPr/>
      <dgm:t>
        <a:bodyPr/>
        <a:lstStyle/>
        <a:p>
          <a:endParaRPr lang="en-US"/>
        </a:p>
      </dgm:t>
    </dgm:pt>
    <dgm:pt modelId="{8250B47D-8650-42F2-94F8-779FA8636D0A}" type="pres">
      <dgm:prSet presAssocID="{A9C29E2A-3467-45ED-A8A9-5E523DF2EDAC}" presName="linearFlow" presStyleCnt="0">
        <dgm:presLayoutVars>
          <dgm:dir/>
          <dgm:resizeHandles val="exact"/>
        </dgm:presLayoutVars>
      </dgm:prSet>
      <dgm:spPr/>
    </dgm:pt>
    <dgm:pt modelId="{B6BCB5C6-E45E-4928-B17F-4D94D98072A4}" type="pres">
      <dgm:prSet presAssocID="{5FE06543-FDB5-4747-AEBA-DB66713092AF}" presName="node" presStyleLbl="node1" presStyleIdx="0" presStyleCnt="3">
        <dgm:presLayoutVars>
          <dgm:bulletEnabled val="1"/>
        </dgm:presLayoutVars>
      </dgm:prSet>
      <dgm:spPr/>
    </dgm:pt>
    <dgm:pt modelId="{B26C8A3B-08AB-4A60-B6C7-B4E8960F9A89}" type="pres">
      <dgm:prSet presAssocID="{718D51A1-EFE0-4DA9-83FC-72BCBF0BE338}" presName="spacerL" presStyleCnt="0"/>
      <dgm:spPr/>
    </dgm:pt>
    <dgm:pt modelId="{430F67E6-5EFD-4A52-A17B-D44D002A30D2}" type="pres">
      <dgm:prSet presAssocID="{718D51A1-EFE0-4DA9-83FC-72BCBF0BE338}" presName="sibTrans" presStyleLbl="sibTrans2D1" presStyleIdx="0" presStyleCnt="2"/>
      <dgm:spPr/>
    </dgm:pt>
    <dgm:pt modelId="{C0A630C8-A195-4760-948C-9CDBAD820BB2}" type="pres">
      <dgm:prSet presAssocID="{718D51A1-EFE0-4DA9-83FC-72BCBF0BE338}" presName="spacerR" presStyleCnt="0"/>
      <dgm:spPr/>
    </dgm:pt>
    <dgm:pt modelId="{04373443-1C4D-40F3-B95E-4B33FB48DBFF}" type="pres">
      <dgm:prSet presAssocID="{15D92036-CD2F-46FE-9854-CD0B72AC2915}" presName="node" presStyleLbl="node1" presStyleIdx="1" presStyleCnt="3">
        <dgm:presLayoutVars>
          <dgm:bulletEnabled val="1"/>
        </dgm:presLayoutVars>
      </dgm:prSet>
      <dgm:spPr/>
    </dgm:pt>
    <dgm:pt modelId="{53DBDEE2-7839-4744-A36E-615F3402717D}" type="pres">
      <dgm:prSet presAssocID="{3EAF7F0B-996F-447D-A0DA-E520489CF96F}" presName="spacerL" presStyleCnt="0"/>
      <dgm:spPr/>
    </dgm:pt>
    <dgm:pt modelId="{8EE38428-49E5-47AC-B8C2-B0CB7DE41F97}" type="pres">
      <dgm:prSet presAssocID="{3EAF7F0B-996F-447D-A0DA-E520489CF96F}" presName="sibTrans" presStyleLbl="sibTrans2D1" presStyleIdx="1" presStyleCnt="2"/>
      <dgm:spPr/>
    </dgm:pt>
    <dgm:pt modelId="{E02E8947-8C32-4EC9-AFB0-2E2BC3904402}" type="pres">
      <dgm:prSet presAssocID="{3EAF7F0B-996F-447D-A0DA-E520489CF96F}" presName="spacerR" presStyleCnt="0"/>
      <dgm:spPr/>
    </dgm:pt>
    <dgm:pt modelId="{CACC990E-278F-477A-A30D-09E8127015B2}" type="pres">
      <dgm:prSet presAssocID="{23E829EB-B02E-4143-9282-89F25B285BB7}" presName="node" presStyleLbl="node1" presStyleIdx="2" presStyleCnt="3">
        <dgm:presLayoutVars>
          <dgm:bulletEnabled val="1"/>
        </dgm:presLayoutVars>
      </dgm:prSet>
      <dgm:spPr/>
    </dgm:pt>
  </dgm:ptLst>
  <dgm:cxnLst>
    <dgm:cxn modelId="{6F1A4603-6178-45E6-919C-1FE5C09FB1C7}" type="presOf" srcId="{718D51A1-EFE0-4DA9-83FC-72BCBF0BE338}" destId="{430F67E6-5EFD-4A52-A17B-D44D002A30D2}" srcOrd="0" destOrd="0" presId="urn:microsoft.com/office/officeart/2005/8/layout/equation1"/>
    <dgm:cxn modelId="{5C70F805-3BE6-44A6-8D07-8A7D6206A2E1}" type="presOf" srcId="{3EAF7F0B-996F-447D-A0DA-E520489CF96F}" destId="{8EE38428-49E5-47AC-B8C2-B0CB7DE41F97}" srcOrd="0" destOrd="0" presId="urn:microsoft.com/office/officeart/2005/8/layout/equation1"/>
    <dgm:cxn modelId="{9449213F-28F8-49FC-8450-35DF8CD8E403}" srcId="{A9C29E2A-3467-45ED-A8A9-5E523DF2EDAC}" destId="{15D92036-CD2F-46FE-9854-CD0B72AC2915}" srcOrd="1" destOrd="0" parTransId="{8AAA3F3B-51F0-49E2-B337-83BBE33EA136}" sibTransId="{3EAF7F0B-996F-447D-A0DA-E520489CF96F}"/>
    <dgm:cxn modelId="{39C6EF62-3B44-4F71-AACE-8BFF8456CAEA}" srcId="{A9C29E2A-3467-45ED-A8A9-5E523DF2EDAC}" destId="{5FE06543-FDB5-4747-AEBA-DB66713092AF}" srcOrd="0" destOrd="0" parTransId="{7C381ECF-E4C1-44F7-8035-C3C43C5C1427}" sibTransId="{718D51A1-EFE0-4DA9-83FC-72BCBF0BE338}"/>
    <dgm:cxn modelId="{1934E781-0DA2-4CEC-8F8A-7695464E07BE}" srcId="{A9C29E2A-3467-45ED-A8A9-5E523DF2EDAC}" destId="{23E829EB-B02E-4143-9282-89F25B285BB7}" srcOrd="2" destOrd="0" parTransId="{CDD01F12-711D-4B9B-B568-57D59B09B5AB}" sibTransId="{7C01E34D-3B68-4C57-83A6-1195CAA5317C}"/>
    <dgm:cxn modelId="{DB6D0987-BE5D-4B85-A325-1873ECB394CD}" type="presOf" srcId="{15D92036-CD2F-46FE-9854-CD0B72AC2915}" destId="{04373443-1C4D-40F3-B95E-4B33FB48DBFF}" srcOrd="0" destOrd="0" presId="urn:microsoft.com/office/officeart/2005/8/layout/equation1"/>
    <dgm:cxn modelId="{747E1AC4-9D61-4086-9174-094CB164F5C7}" type="presOf" srcId="{A9C29E2A-3467-45ED-A8A9-5E523DF2EDAC}" destId="{8250B47D-8650-42F2-94F8-779FA8636D0A}" srcOrd="0" destOrd="0" presId="urn:microsoft.com/office/officeart/2005/8/layout/equation1"/>
    <dgm:cxn modelId="{24E732D2-7A25-4122-85BE-55FB90C7F590}" type="presOf" srcId="{5FE06543-FDB5-4747-AEBA-DB66713092AF}" destId="{B6BCB5C6-E45E-4928-B17F-4D94D98072A4}" srcOrd="0" destOrd="0" presId="urn:microsoft.com/office/officeart/2005/8/layout/equation1"/>
    <dgm:cxn modelId="{83A3B7D6-C98A-47E4-A869-CF0B07878F0E}" type="presOf" srcId="{23E829EB-B02E-4143-9282-89F25B285BB7}" destId="{CACC990E-278F-477A-A30D-09E8127015B2}" srcOrd="0" destOrd="0" presId="urn:microsoft.com/office/officeart/2005/8/layout/equation1"/>
    <dgm:cxn modelId="{F8D67CA0-2617-4B76-911C-7278E2379CDC}" type="presParOf" srcId="{8250B47D-8650-42F2-94F8-779FA8636D0A}" destId="{B6BCB5C6-E45E-4928-B17F-4D94D98072A4}" srcOrd="0" destOrd="0" presId="urn:microsoft.com/office/officeart/2005/8/layout/equation1"/>
    <dgm:cxn modelId="{1CC6C759-9384-42C1-9E23-7019087BC2B1}" type="presParOf" srcId="{8250B47D-8650-42F2-94F8-779FA8636D0A}" destId="{B26C8A3B-08AB-4A60-B6C7-B4E8960F9A89}" srcOrd="1" destOrd="0" presId="urn:microsoft.com/office/officeart/2005/8/layout/equation1"/>
    <dgm:cxn modelId="{49AF1459-E09D-47F6-9767-A8319605DE46}" type="presParOf" srcId="{8250B47D-8650-42F2-94F8-779FA8636D0A}" destId="{430F67E6-5EFD-4A52-A17B-D44D002A30D2}" srcOrd="2" destOrd="0" presId="urn:microsoft.com/office/officeart/2005/8/layout/equation1"/>
    <dgm:cxn modelId="{ED0D1201-B5B3-417F-AC97-56DB15947222}" type="presParOf" srcId="{8250B47D-8650-42F2-94F8-779FA8636D0A}" destId="{C0A630C8-A195-4760-948C-9CDBAD820BB2}" srcOrd="3" destOrd="0" presId="urn:microsoft.com/office/officeart/2005/8/layout/equation1"/>
    <dgm:cxn modelId="{077D7377-41FF-4100-B29E-94E3F39CA0E1}" type="presParOf" srcId="{8250B47D-8650-42F2-94F8-779FA8636D0A}" destId="{04373443-1C4D-40F3-B95E-4B33FB48DBFF}" srcOrd="4" destOrd="0" presId="urn:microsoft.com/office/officeart/2005/8/layout/equation1"/>
    <dgm:cxn modelId="{0B7F9AA7-64CA-44B1-B019-2372CCEED6D7}" type="presParOf" srcId="{8250B47D-8650-42F2-94F8-779FA8636D0A}" destId="{53DBDEE2-7839-4744-A36E-615F3402717D}" srcOrd="5" destOrd="0" presId="urn:microsoft.com/office/officeart/2005/8/layout/equation1"/>
    <dgm:cxn modelId="{63FE2438-2D07-4090-AC28-EEF3CF65D827}" type="presParOf" srcId="{8250B47D-8650-42F2-94F8-779FA8636D0A}" destId="{8EE38428-49E5-47AC-B8C2-B0CB7DE41F97}" srcOrd="6" destOrd="0" presId="urn:microsoft.com/office/officeart/2005/8/layout/equation1"/>
    <dgm:cxn modelId="{1B372DBE-1F23-43E3-B754-60355C008514}" type="presParOf" srcId="{8250B47D-8650-42F2-94F8-779FA8636D0A}" destId="{E02E8947-8C32-4EC9-AFB0-2E2BC3904402}" srcOrd="7" destOrd="0" presId="urn:microsoft.com/office/officeart/2005/8/layout/equation1"/>
    <dgm:cxn modelId="{9B75902E-E027-453A-88FA-C237348DD91E}" type="presParOf" srcId="{8250B47D-8650-42F2-94F8-779FA8636D0A}" destId="{CACC990E-278F-477A-A30D-09E8127015B2}" srcOrd="8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C98BD95-3EA1-B740-BDE8-F3E177875BCB}" type="doc">
      <dgm:prSet loTypeId="urn:microsoft.com/office/officeart/2008/layout/NameandTitleOrganizationalChart" loCatId="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GB"/>
        </a:p>
      </dgm:t>
    </dgm:pt>
    <dgm:pt modelId="{BA028390-6019-4249-82E6-AF1E15648E23}">
      <dgm:prSet phldrT="[Text]"/>
      <dgm:spPr/>
      <dgm:t>
        <a:bodyPr/>
        <a:lstStyle/>
        <a:p>
          <a:r>
            <a:rPr lang="el-GR" dirty="0"/>
            <a:t>Αξιολόγηση Μοντέλου Μέτρησης</a:t>
          </a:r>
          <a:endParaRPr lang="en-GB" dirty="0"/>
        </a:p>
      </dgm:t>
    </dgm:pt>
    <dgm:pt modelId="{FA09D4D9-050E-5E44-8ABC-E61F0335037C}" type="parTrans" cxnId="{731EE6F5-0BA0-9F40-99B8-0A936E030D5D}">
      <dgm:prSet/>
      <dgm:spPr/>
      <dgm:t>
        <a:bodyPr/>
        <a:lstStyle/>
        <a:p>
          <a:endParaRPr lang="en-GB"/>
        </a:p>
      </dgm:t>
    </dgm:pt>
    <dgm:pt modelId="{45EB0D95-A29B-7C40-BDFE-E86055F8999C}" type="sibTrans" cxnId="{731EE6F5-0BA0-9F40-99B8-0A936E030D5D}">
      <dgm:prSet/>
      <dgm:spPr>
        <a:ln>
          <a:noFill/>
        </a:ln>
      </dgm:spPr>
      <dgm:t>
        <a:bodyPr/>
        <a:lstStyle/>
        <a:p>
          <a:endParaRPr lang="en-GB" dirty="0"/>
        </a:p>
      </dgm:t>
    </dgm:pt>
    <dgm:pt modelId="{CB13200A-932B-6047-B859-073DED49EF89}" type="asst">
      <dgm:prSet phldrT="[Text]"/>
      <dgm:spPr/>
      <dgm:t>
        <a:bodyPr/>
        <a:lstStyle/>
        <a:p>
          <a:r>
            <a:rPr lang="el-GR" dirty="0"/>
            <a:t>Αξιοποστία -</a:t>
          </a:r>
          <a:r>
            <a:rPr lang="en-GB" dirty="0"/>
            <a:t>Reliability</a:t>
          </a:r>
        </a:p>
      </dgm:t>
    </dgm:pt>
    <dgm:pt modelId="{F4FD5D8F-21F1-4A4F-989D-3494CE5B271F}" type="parTrans" cxnId="{457B8856-A436-C547-8A65-755CE61441DA}">
      <dgm:prSet/>
      <dgm:spPr/>
      <dgm:t>
        <a:bodyPr/>
        <a:lstStyle/>
        <a:p>
          <a:endParaRPr lang="en-GB"/>
        </a:p>
      </dgm:t>
    </dgm:pt>
    <dgm:pt modelId="{B80B7848-1BA3-4749-93CA-2BC10BFE58FB}" type="sibTrans" cxnId="{457B8856-A436-C547-8A65-755CE61441DA}">
      <dgm:prSet/>
      <dgm:spPr>
        <a:ln>
          <a:noFill/>
        </a:ln>
      </dgm:spPr>
      <dgm:t>
        <a:bodyPr/>
        <a:lstStyle/>
        <a:p>
          <a:endParaRPr lang="en-GB" dirty="0"/>
        </a:p>
      </dgm:t>
    </dgm:pt>
    <dgm:pt modelId="{FE0810E6-3C1B-5F4C-A6BD-0DB0433DE659}" type="asst">
      <dgm:prSet/>
      <dgm:spPr/>
      <dgm:t>
        <a:bodyPr/>
        <a:lstStyle/>
        <a:p>
          <a:r>
            <a:rPr lang="el-GR" dirty="0"/>
            <a:t>Εγκυρότητα -</a:t>
          </a:r>
          <a:r>
            <a:rPr lang="en-GB" dirty="0"/>
            <a:t>Validity</a:t>
          </a:r>
        </a:p>
      </dgm:t>
    </dgm:pt>
    <dgm:pt modelId="{31303A1C-D9BE-ED46-9820-C13805C926C6}" type="parTrans" cxnId="{65DAAED2-9D19-CA44-BA47-A8057E561502}">
      <dgm:prSet/>
      <dgm:spPr/>
      <dgm:t>
        <a:bodyPr/>
        <a:lstStyle/>
        <a:p>
          <a:endParaRPr lang="en-GB"/>
        </a:p>
      </dgm:t>
    </dgm:pt>
    <dgm:pt modelId="{6E7DD376-C9E7-A34F-8D75-763EFA180712}" type="sibTrans" cxnId="{65DAAED2-9D19-CA44-BA47-A8057E561502}">
      <dgm:prSet/>
      <dgm:spPr>
        <a:ln>
          <a:noFill/>
        </a:ln>
      </dgm:spPr>
      <dgm:t>
        <a:bodyPr/>
        <a:lstStyle/>
        <a:p>
          <a:endParaRPr lang="en-GB" dirty="0"/>
        </a:p>
      </dgm:t>
    </dgm:pt>
    <dgm:pt modelId="{BDD630EB-BE5C-4F40-9F61-7B824994D930}" type="asst">
      <dgm:prSet/>
      <dgm:spPr/>
      <dgm:t>
        <a:bodyPr/>
        <a:lstStyle/>
        <a:p>
          <a:r>
            <a:rPr lang="el-GR" dirty="0"/>
            <a:t>Εγκυρότητα Σύγκλισης -</a:t>
          </a:r>
          <a:r>
            <a:rPr lang="en-GB" dirty="0"/>
            <a:t>Convergence Validity</a:t>
          </a:r>
        </a:p>
      </dgm:t>
    </dgm:pt>
    <dgm:pt modelId="{CA54964F-BB7F-AA41-98B7-31A975C6F7C0}" type="parTrans" cxnId="{73ED0C3D-4C60-E04F-8F90-5280F77C636D}">
      <dgm:prSet/>
      <dgm:spPr/>
      <dgm:t>
        <a:bodyPr/>
        <a:lstStyle/>
        <a:p>
          <a:endParaRPr lang="en-GB"/>
        </a:p>
      </dgm:t>
    </dgm:pt>
    <dgm:pt modelId="{6B1A320A-574E-604F-8F96-051614311DE3}" type="sibTrans" cxnId="{73ED0C3D-4C60-E04F-8F90-5280F77C636D}">
      <dgm:prSet/>
      <dgm:spPr/>
      <dgm:t>
        <a:bodyPr/>
        <a:lstStyle/>
        <a:p>
          <a:r>
            <a:rPr lang="en-GB" dirty="0"/>
            <a:t>A.V.E, Loadings</a:t>
          </a:r>
        </a:p>
      </dgm:t>
    </dgm:pt>
    <dgm:pt modelId="{08CF10AA-5121-704A-9DBC-2A001C5FAFD9}" type="asst">
      <dgm:prSet/>
      <dgm:spPr/>
      <dgm:t>
        <a:bodyPr/>
        <a:lstStyle/>
        <a:p>
          <a:r>
            <a:rPr lang="el-GR" dirty="0"/>
            <a:t>Εγκυρότητα Διάκρισης -</a:t>
          </a:r>
          <a:r>
            <a:rPr lang="en-GB" dirty="0"/>
            <a:t>Discriminant Validity</a:t>
          </a:r>
        </a:p>
      </dgm:t>
    </dgm:pt>
    <dgm:pt modelId="{CCF68AE6-DA7B-E84A-A093-640CD27CF0DC}" type="parTrans" cxnId="{573CC371-840E-E54F-B669-52BFB06C4CA4}">
      <dgm:prSet/>
      <dgm:spPr/>
      <dgm:t>
        <a:bodyPr/>
        <a:lstStyle/>
        <a:p>
          <a:endParaRPr lang="en-GB"/>
        </a:p>
      </dgm:t>
    </dgm:pt>
    <dgm:pt modelId="{A14D6601-DF56-2A4F-A40C-CF1EA65CE3CA}" type="sibTrans" cxnId="{573CC371-840E-E54F-B669-52BFB06C4CA4}">
      <dgm:prSet/>
      <dgm:spPr/>
      <dgm:t>
        <a:bodyPr/>
        <a:lstStyle/>
        <a:p>
          <a:r>
            <a:rPr lang="en-GB" dirty="0"/>
            <a:t>Fornell/Larcker,</a:t>
          </a:r>
          <a:r>
            <a:rPr lang="el-GR" dirty="0"/>
            <a:t> </a:t>
          </a:r>
          <a:r>
            <a:rPr lang="en-US" dirty="0"/>
            <a:t>Cross-Loadings,</a:t>
          </a:r>
          <a:r>
            <a:rPr lang="en-GB" dirty="0"/>
            <a:t> HTMT</a:t>
          </a:r>
        </a:p>
      </dgm:t>
    </dgm:pt>
    <dgm:pt modelId="{C9755013-976A-7942-8492-D3DC7693D355}" type="asst">
      <dgm:prSet phldrT="[Text]"/>
      <dgm:spPr/>
      <dgm:t>
        <a:bodyPr/>
        <a:lstStyle/>
        <a:p>
          <a:r>
            <a:rPr lang="el-GR" dirty="0"/>
            <a:t>Εσωτερική Συνέπεια -</a:t>
          </a:r>
          <a:r>
            <a:rPr lang="en-GB" dirty="0"/>
            <a:t>Internal Consistency</a:t>
          </a:r>
        </a:p>
      </dgm:t>
    </dgm:pt>
    <dgm:pt modelId="{5D736A36-6350-B74A-9443-8A4D081428C7}" type="parTrans" cxnId="{0E7AF467-0826-CC43-8B63-33480AC5FFA1}">
      <dgm:prSet/>
      <dgm:spPr/>
      <dgm:t>
        <a:bodyPr/>
        <a:lstStyle/>
        <a:p>
          <a:endParaRPr lang="en-GB"/>
        </a:p>
      </dgm:t>
    </dgm:pt>
    <dgm:pt modelId="{E5D97BDC-0DEB-3042-8149-AE6866852E7E}" type="sibTrans" cxnId="{0E7AF467-0826-CC43-8B63-33480AC5FFA1}">
      <dgm:prSet/>
      <dgm:spPr/>
      <dgm:t>
        <a:bodyPr/>
        <a:lstStyle/>
        <a:p>
          <a:r>
            <a:rPr lang="en-GB" dirty="0"/>
            <a:t>Cronbach's</a:t>
          </a:r>
          <a:r>
            <a:rPr lang="en-GB" baseline="0" dirty="0"/>
            <a:t> a, rho_a, Composite Reliability</a:t>
          </a:r>
          <a:endParaRPr lang="en-GB" dirty="0"/>
        </a:p>
      </dgm:t>
    </dgm:pt>
    <dgm:pt modelId="{AC8B4ADD-4BF4-A349-9E3D-74E11A071FDA}" type="pres">
      <dgm:prSet presAssocID="{AC98BD95-3EA1-B740-BDE8-F3E177875BC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D5820AA6-5F85-7F48-9C6C-688E8F6AAC8C}" type="pres">
      <dgm:prSet presAssocID="{BA028390-6019-4249-82E6-AF1E15648E23}" presName="hierRoot1" presStyleCnt="0">
        <dgm:presLayoutVars>
          <dgm:hierBranch val="init"/>
        </dgm:presLayoutVars>
      </dgm:prSet>
      <dgm:spPr/>
    </dgm:pt>
    <dgm:pt modelId="{2025081E-1A5D-C549-9BE6-F11A61FB4BDC}" type="pres">
      <dgm:prSet presAssocID="{BA028390-6019-4249-82E6-AF1E15648E23}" presName="rootComposite1" presStyleCnt="0"/>
      <dgm:spPr/>
    </dgm:pt>
    <dgm:pt modelId="{3E8DF13E-4769-A545-AD9A-0E8DAADB3DBE}" type="pres">
      <dgm:prSet presAssocID="{BA028390-6019-4249-82E6-AF1E15648E23}" presName="rootText1" presStyleLbl="node0" presStyleIdx="0" presStyleCnt="1">
        <dgm:presLayoutVars>
          <dgm:chMax/>
          <dgm:chPref val="3"/>
        </dgm:presLayoutVars>
      </dgm:prSet>
      <dgm:spPr/>
    </dgm:pt>
    <dgm:pt modelId="{5A500BAE-6973-DA41-BFE3-43DA4F8BEA1F}" type="pres">
      <dgm:prSet presAssocID="{BA028390-6019-4249-82E6-AF1E15648E23}" presName="titleText1" presStyleLbl="fgAcc0" presStyleIdx="0" presStyleCnt="1" custLinFactX="31159" custLinFactNeighborX="100000" custLinFactNeighborY="12850">
        <dgm:presLayoutVars>
          <dgm:chMax val="0"/>
          <dgm:chPref val="0"/>
        </dgm:presLayoutVars>
      </dgm:prSet>
      <dgm:spPr/>
    </dgm:pt>
    <dgm:pt modelId="{6F48C1C4-4002-D24F-BFEF-158098AFCF3C}" type="pres">
      <dgm:prSet presAssocID="{BA028390-6019-4249-82E6-AF1E15648E23}" presName="rootConnector1" presStyleLbl="node1" presStyleIdx="0" presStyleCnt="0"/>
      <dgm:spPr/>
    </dgm:pt>
    <dgm:pt modelId="{21555B17-7089-1245-A7D1-28649CC227F0}" type="pres">
      <dgm:prSet presAssocID="{BA028390-6019-4249-82E6-AF1E15648E23}" presName="hierChild2" presStyleCnt="0"/>
      <dgm:spPr/>
    </dgm:pt>
    <dgm:pt modelId="{85EDCF77-9059-7D4C-9259-2B04C25E1A79}" type="pres">
      <dgm:prSet presAssocID="{BA028390-6019-4249-82E6-AF1E15648E23}" presName="hierChild3" presStyleCnt="0"/>
      <dgm:spPr/>
    </dgm:pt>
    <dgm:pt modelId="{52192633-23D2-7744-86B7-E823EAC2B3BC}" type="pres">
      <dgm:prSet presAssocID="{F4FD5D8F-21F1-4A4F-989D-3494CE5B271F}" presName="Name96" presStyleLbl="parChTrans1D2" presStyleIdx="0" presStyleCnt="2"/>
      <dgm:spPr/>
    </dgm:pt>
    <dgm:pt modelId="{E3DD3788-1288-7345-B678-494DD96E8AB0}" type="pres">
      <dgm:prSet presAssocID="{CB13200A-932B-6047-B859-073DED49EF89}" presName="hierRoot3" presStyleCnt="0">
        <dgm:presLayoutVars>
          <dgm:hierBranch val="init"/>
        </dgm:presLayoutVars>
      </dgm:prSet>
      <dgm:spPr/>
    </dgm:pt>
    <dgm:pt modelId="{31CD385B-BD84-C942-AA8F-822B20AF2C97}" type="pres">
      <dgm:prSet presAssocID="{CB13200A-932B-6047-B859-073DED49EF89}" presName="rootComposite3" presStyleCnt="0"/>
      <dgm:spPr/>
    </dgm:pt>
    <dgm:pt modelId="{932B0226-0EED-434E-87EC-6B06795CEA16}" type="pres">
      <dgm:prSet presAssocID="{CB13200A-932B-6047-B859-073DED49EF89}" presName="rootText3" presStyleLbl="asst1" presStyleIdx="0" presStyleCnt="5">
        <dgm:presLayoutVars>
          <dgm:chPref val="3"/>
        </dgm:presLayoutVars>
      </dgm:prSet>
      <dgm:spPr/>
    </dgm:pt>
    <dgm:pt modelId="{51CC42C0-4556-754D-B51A-BF381072503E}" type="pres">
      <dgm:prSet presAssocID="{CB13200A-932B-6047-B859-073DED49EF89}" presName="titleText3" presStyleLbl="fgAcc2" presStyleIdx="0" presStyleCnt="5" custLinFactX="100000" custLinFactY="-200000" custLinFactNeighborX="107002" custLinFactNeighborY="-258136">
        <dgm:presLayoutVars>
          <dgm:chMax val="0"/>
          <dgm:chPref val="0"/>
        </dgm:presLayoutVars>
      </dgm:prSet>
      <dgm:spPr/>
    </dgm:pt>
    <dgm:pt modelId="{3235293D-BCF6-0A4A-9D4E-511350B4A597}" type="pres">
      <dgm:prSet presAssocID="{CB13200A-932B-6047-B859-073DED49EF89}" presName="rootConnector3" presStyleLbl="asst1" presStyleIdx="0" presStyleCnt="5"/>
      <dgm:spPr/>
    </dgm:pt>
    <dgm:pt modelId="{611BA265-FECD-A94A-B039-F9D35C387F1C}" type="pres">
      <dgm:prSet presAssocID="{CB13200A-932B-6047-B859-073DED49EF89}" presName="hierChild6" presStyleCnt="0"/>
      <dgm:spPr/>
    </dgm:pt>
    <dgm:pt modelId="{B3817BE8-3265-F741-803F-1674DD244E73}" type="pres">
      <dgm:prSet presAssocID="{CB13200A-932B-6047-B859-073DED49EF89}" presName="hierChild7" presStyleCnt="0"/>
      <dgm:spPr/>
    </dgm:pt>
    <dgm:pt modelId="{5DF0544A-CB1F-D647-A234-5551AE65A98B}" type="pres">
      <dgm:prSet presAssocID="{5D736A36-6350-B74A-9443-8A4D081428C7}" presName="Name96" presStyleLbl="parChTrans1D3" presStyleIdx="0" presStyleCnt="3"/>
      <dgm:spPr/>
    </dgm:pt>
    <dgm:pt modelId="{843A3A0B-2463-5C47-BCCF-66A9A2879DE6}" type="pres">
      <dgm:prSet presAssocID="{C9755013-976A-7942-8492-D3DC7693D355}" presName="hierRoot3" presStyleCnt="0">
        <dgm:presLayoutVars>
          <dgm:hierBranch val="init"/>
        </dgm:presLayoutVars>
      </dgm:prSet>
      <dgm:spPr/>
    </dgm:pt>
    <dgm:pt modelId="{BB9686D2-61FA-0B42-94E7-46198973C257}" type="pres">
      <dgm:prSet presAssocID="{C9755013-976A-7942-8492-D3DC7693D355}" presName="rootComposite3" presStyleCnt="0"/>
      <dgm:spPr/>
    </dgm:pt>
    <dgm:pt modelId="{F066B389-E6EC-F344-B16A-51B0F2CA564C}" type="pres">
      <dgm:prSet presAssocID="{C9755013-976A-7942-8492-D3DC7693D355}" presName="rootText3" presStyleLbl="asst1" presStyleIdx="1" presStyleCnt="5">
        <dgm:presLayoutVars>
          <dgm:chPref val="3"/>
        </dgm:presLayoutVars>
      </dgm:prSet>
      <dgm:spPr/>
    </dgm:pt>
    <dgm:pt modelId="{C552C8F2-D81B-3D4A-BD90-B0B8706AB42F}" type="pres">
      <dgm:prSet presAssocID="{C9755013-976A-7942-8492-D3DC7693D355}" presName="titleText3" presStyleLbl="fgAcc2" presStyleIdx="1" presStyleCnt="5">
        <dgm:presLayoutVars>
          <dgm:chMax val="0"/>
          <dgm:chPref val="0"/>
        </dgm:presLayoutVars>
      </dgm:prSet>
      <dgm:spPr/>
    </dgm:pt>
    <dgm:pt modelId="{857F9F58-7F02-174C-B117-72C120B8C02E}" type="pres">
      <dgm:prSet presAssocID="{C9755013-976A-7942-8492-D3DC7693D355}" presName="rootConnector3" presStyleLbl="asst1" presStyleIdx="1" presStyleCnt="5"/>
      <dgm:spPr/>
    </dgm:pt>
    <dgm:pt modelId="{5709191D-6E2F-A346-ACD6-D6E607657E54}" type="pres">
      <dgm:prSet presAssocID="{C9755013-976A-7942-8492-D3DC7693D355}" presName="hierChild6" presStyleCnt="0"/>
      <dgm:spPr/>
    </dgm:pt>
    <dgm:pt modelId="{CBDBE96B-5E7D-FD41-B36B-2756FCD52EC2}" type="pres">
      <dgm:prSet presAssocID="{C9755013-976A-7942-8492-D3DC7693D355}" presName="hierChild7" presStyleCnt="0"/>
      <dgm:spPr/>
    </dgm:pt>
    <dgm:pt modelId="{E8697692-3D80-0543-8602-B2EEC68F1687}" type="pres">
      <dgm:prSet presAssocID="{31303A1C-D9BE-ED46-9820-C13805C926C6}" presName="Name96" presStyleLbl="parChTrans1D2" presStyleIdx="1" presStyleCnt="2"/>
      <dgm:spPr/>
    </dgm:pt>
    <dgm:pt modelId="{6DEADD79-EBE9-EA41-9974-9310155D8D72}" type="pres">
      <dgm:prSet presAssocID="{FE0810E6-3C1B-5F4C-A6BD-0DB0433DE659}" presName="hierRoot3" presStyleCnt="0">
        <dgm:presLayoutVars>
          <dgm:hierBranch val="init"/>
        </dgm:presLayoutVars>
      </dgm:prSet>
      <dgm:spPr/>
    </dgm:pt>
    <dgm:pt modelId="{A87AFDDA-A5D9-2744-80A8-B4C82C9EB236}" type="pres">
      <dgm:prSet presAssocID="{FE0810E6-3C1B-5F4C-A6BD-0DB0433DE659}" presName="rootComposite3" presStyleCnt="0"/>
      <dgm:spPr/>
    </dgm:pt>
    <dgm:pt modelId="{4FBD343D-383B-BF42-B844-5F46CDD204D2}" type="pres">
      <dgm:prSet presAssocID="{FE0810E6-3C1B-5F4C-A6BD-0DB0433DE659}" presName="rootText3" presStyleLbl="asst1" presStyleIdx="2" presStyleCnt="5">
        <dgm:presLayoutVars>
          <dgm:chPref val="3"/>
        </dgm:presLayoutVars>
      </dgm:prSet>
      <dgm:spPr/>
    </dgm:pt>
    <dgm:pt modelId="{2BCE1152-90A3-CD4B-AEE0-AF8A542A6FDC}" type="pres">
      <dgm:prSet presAssocID="{FE0810E6-3C1B-5F4C-A6BD-0DB0433DE659}" presName="titleText3" presStyleLbl="fgAcc2" presStyleIdx="2" presStyleCnt="5" custLinFactY="-200000" custLinFactNeighborX="-9360" custLinFactNeighborY="-279378">
        <dgm:presLayoutVars>
          <dgm:chMax val="0"/>
          <dgm:chPref val="0"/>
        </dgm:presLayoutVars>
      </dgm:prSet>
      <dgm:spPr/>
    </dgm:pt>
    <dgm:pt modelId="{87CD726D-2D6C-2942-84FE-93C917C36C4F}" type="pres">
      <dgm:prSet presAssocID="{FE0810E6-3C1B-5F4C-A6BD-0DB0433DE659}" presName="rootConnector3" presStyleLbl="asst1" presStyleIdx="2" presStyleCnt="5"/>
      <dgm:spPr/>
    </dgm:pt>
    <dgm:pt modelId="{A2562B9C-6C04-6E45-A105-E054561D4FCB}" type="pres">
      <dgm:prSet presAssocID="{FE0810E6-3C1B-5F4C-A6BD-0DB0433DE659}" presName="hierChild6" presStyleCnt="0"/>
      <dgm:spPr/>
    </dgm:pt>
    <dgm:pt modelId="{1E9580B2-DCCF-574D-A1EC-DA2A92CAD721}" type="pres">
      <dgm:prSet presAssocID="{FE0810E6-3C1B-5F4C-A6BD-0DB0433DE659}" presName="hierChild7" presStyleCnt="0"/>
      <dgm:spPr/>
    </dgm:pt>
    <dgm:pt modelId="{AA653F96-DDD4-954C-B1FE-FF07536EAD10}" type="pres">
      <dgm:prSet presAssocID="{CA54964F-BB7F-AA41-98B7-31A975C6F7C0}" presName="Name96" presStyleLbl="parChTrans1D3" presStyleIdx="1" presStyleCnt="3"/>
      <dgm:spPr/>
    </dgm:pt>
    <dgm:pt modelId="{93149820-CA82-984B-9AE5-638F19929250}" type="pres">
      <dgm:prSet presAssocID="{BDD630EB-BE5C-4F40-9F61-7B824994D930}" presName="hierRoot3" presStyleCnt="0">
        <dgm:presLayoutVars>
          <dgm:hierBranch val="init"/>
        </dgm:presLayoutVars>
      </dgm:prSet>
      <dgm:spPr/>
    </dgm:pt>
    <dgm:pt modelId="{77FC6323-FD69-1D44-82A0-EDAFEF78CC5F}" type="pres">
      <dgm:prSet presAssocID="{BDD630EB-BE5C-4F40-9F61-7B824994D930}" presName="rootComposite3" presStyleCnt="0"/>
      <dgm:spPr/>
    </dgm:pt>
    <dgm:pt modelId="{71554635-A8A7-C64E-8A62-CE8055A8C800}" type="pres">
      <dgm:prSet presAssocID="{BDD630EB-BE5C-4F40-9F61-7B824994D930}" presName="rootText3" presStyleLbl="asst1" presStyleIdx="3" presStyleCnt="5">
        <dgm:presLayoutVars>
          <dgm:chPref val="3"/>
        </dgm:presLayoutVars>
      </dgm:prSet>
      <dgm:spPr/>
    </dgm:pt>
    <dgm:pt modelId="{24C1EA4F-4E98-114E-9C39-AF8885B5ED42}" type="pres">
      <dgm:prSet presAssocID="{BDD630EB-BE5C-4F40-9F61-7B824994D930}" presName="titleText3" presStyleLbl="fgAcc2" presStyleIdx="3" presStyleCnt="5">
        <dgm:presLayoutVars>
          <dgm:chMax val="0"/>
          <dgm:chPref val="0"/>
        </dgm:presLayoutVars>
      </dgm:prSet>
      <dgm:spPr/>
    </dgm:pt>
    <dgm:pt modelId="{CF5002C6-E934-5848-BE6A-4A70C5F4F9F2}" type="pres">
      <dgm:prSet presAssocID="{BDD630EB-BE5C-4F40-9F61-7B824994D930}" presName="rootConnector3" presStyleLbl="asst1" presStyleIdx="3" presStyleCnt="5"/>
      <dgm:spPr/>
    </dgm:pt>
    <dgm:pt modelId="{3A8063B7-15D3-5B49-A745-66718B4FB187}" type="pres">
      <dgm:prSet presAssocID="{BDD630EB-BE5C-4F40-9F61-7B824994D930}" presName="hierChild6" presStyleCnt="0"/>
      <dgm:spPr/>
    </dgm:pt>
    <dgm:pt modelId="{D0421981-344F-3C4E-914E-FE708A1C4482}" type="pres">
      <dgm:prSet presAssocID="{BDD630EB-BE5C-4F40-9F61-7B824994D930}" presName="hierChild7" presStyleCnt="0"/>
      <dgm:spPr/>
    </dgm:pt>
    <dgm:pt modelId="{1D984418-56E1-7E4B-BFEF-BA7F3867112C}" type="pres">
      <dgm:prSet presAssocID="{CCF68AE6-DA7B-E84A-A093-640CD27CF0DC}" presName="Name96" presStyleLbl="parChTrans1D3" presStyleIdx="2" presStyleCnt="3"/>
      <dgm:spPr/>
    </dgm:pt>
    <dgm:pt modelId="{C80D2FF6-61BA-3849-B63E-FA0F19116526}" type="pres">
      <dgm:prSet presAssocID="{08CF10AA-5121-704A-9DBC-2A001C5FAFD9}" presName="hierRoot3" presStyleCnt="0">
        <dgm:presLayoutVars>
          <dgm:hierBranch val="init"/>
        </dgm:presLayoutVars>
      </dgm:prSet>
      <dgm:spPr/>
    </dgm:pt>
    <dgm:pt modelId="{4786C9F3-B9C7-4842-BAD3-4D0DE8555965}" type="pres">
      <dgm:prSet presAssocID="{08CF10AA-5121-704A-9DBC-2A001C5FAFD9}" presName="rootComposite3" presStyleCnt="0"/>
      <dgm:spPr/>
    </dgm:pt>
    <dgm:pt modelId="{564F9E49-A1FB-E547-B45E-0183B535D130}" type="pres">
      <dgm:prSet presAssocID="{08CF10AA-5121-704A-9DBC-2A001C5FAFD9}" presName="rootText3" presStyleLbl="asst1" presStyleIdx="4" presStyleCnt="5">
        <dgm:presLayoutVars>
          <dgm:chPref val="3"/>
        </dgm:presLayoutVars>
      </dgm:prSet>
      <dgm:spPr/>
    </dgm:pt>
    <dgm:pt modelId="{1339C7CF-4234-5D4E-8F2C-0529F0D6EC84}" type="pres">
      <dgm:prSet presAssocID="{08CF10AA-5121-704A-9DBC-2A001C5FAFD9}" presName="titleText3" presStyleLbl="fgAcc2" presStyleIdx="4" presStyleCnt="5">
        <dgm:presLayoutVars>
          <dgm:chMax val="0"/>
          <dgm:chPref val="0"/>
        </dgm:presLayoutVars>
      </dgm:prSet>
      <dgm:spPr/>
    </dgm:pt>
    <dgm:pt modelId="{A6F7DA78-C6D6-4E49-86BB-3459BAE35E41}" type="pres">
      <dgm:prSet presAssocID="{08CF10AA-5121-704A-9DBC-2A001C5FAFD9}" presName="rootConnector3" presStyleLbl="asst1" presStyleIdx="4" presStyleCnt="5"/>
      <dgm:spPr/>
    </dgm:pt>
    <dgm:pt modelId="{96DD0AE2-3FF0-224D-B6C6-B7D1347B1580}" type="pres">
      <dgm:prSet presAssocID="{08CF10AA-5121-704A-9DBC-2A001C5FAFD9}" presName="hierChild6" presStyleCnt="0"/>
      <dgm:spPr/>
    </dgm:pt>
    <dgm:pt modelId="{F60FD9B6-BB45-244A-9B78-9D2E2372799A}" type="pres">
      <dgm:prSet presAssocID="{08CF10AA-5121-704A-9DBC-2A001C5FAFD9}" presName="hierChild7" presStyleCnt="0"/>
      <dgm:spPr/>
    </dgm:pt>
  </dgm:ptLst>
  <dgm:cxnLst>
    <dgm:cxn modelId="{BBF73102-F7EA-C245-9996-63A38A8EDA2E}" type="presOf" srcId="{AC98BD95-3EA1-B740-BDE8-F3E177875BCB}" destId="{AC8B4ADD-4BF4-A349-9E3D-74E11A071FDA}" srcOrd="0" destOrd="0" presId="urn:microsoft.com/office/officeart/2008/layout/NameandTitleOrganizationalChart"/>
    <dgm:cxn modelId="{6AF0790C-66C9-F84B-871C-9B6DE31B292D}" type="presOf" srcId="{08CF10AA-5121-704A-9DBC-2A001C5FAFD9}" destId="{A6F7DA78-C6D6-4E49-86BB-3459BAE35E41}" srcOrd="1" destOrd="0" presId="urn:microsoft.com/office/officeart/2008/layout/NameandTitleOrganizationalChart"/>
    <dgm:cxn modelId="{62BB1F15-493C-EE45-9E37-72C73160BA07}" type="presOf" srcId="{B80B7848-1BA3-4749-93CA-2BC10BFE58FB}" destId="{51CC42C0-4556-754D-B51A-BF381072503E}" srcOrd="0" destOrd="0" presId="urn:microsoft.com/office/officeart/2008/layout/NameandTitleOrganizationalChart"/>
    <dgm:cxn modelId="{3D2CAF16-9E4B-8C48-B045-2FC460184F2D}" type="presOf" srcId="{BDD630EB-BE5C-4F40-9F61-7B824994D930}" destId="{CF5002C6-E934-5848-BE6A-4A70C5F4F9F2}" srcOrd="1" destOrd="0" presId="urn:microsoft.com/office/officeart/2008/layout/NameandTitleOrganizationalChart"/>
    <dgm:cxn modelId="{CE71F416-67C1-2D49-9F01-EE58E18FA403}" type="presOf" srcId="{6B1A320A-574E-604F-8F96-051614311DE3}" destId="{24C1EA4F-4E98-114E-9C39-AF8885B5ED42}" srcOrd="0" destOrd="0" presId="urn:microsoft.com/office/officeart/2008/layout/NameandTitleOrganizationalChart"/>
    <dgm:cxn modelId="{0D1C1122-3E37-B646-A8BD-BDDE03F2742A}" type="presOf" srcId="{BA028390-6019-4249-82E6-AF1E15648E23}" destId="{6F48C1C4-4002-D24F-BFEF-158098AFCF3C}" srcOrd="1" destOrd="0" presId="urn:microsoft.com/office/officeart/2008/layout/NameandTitleOrganizationalChart"/>
    <dgm:cxn modelId="{7F0B7827-C8CA-BC46-B1D1-07B754FAAC0B}" type="presOf" srcId="{31303A1C-D9BE-ED46-9820-C13805C926C6}" destId="{E8697692-3D80-0543-8602-B2EEC68F1687}" srcOrd="0" destOrd="0" presId="urn:microsoft.com/office/officeart/2008/layout/NameandTitleOrganizationalChart"/>
    <dgm:cxn modelId="{15D77828-B3F9-A74E-84FE-34247274AD12}" type="presOf" srcId="{A14D6601-DF56-2A4F-A40C-CF1EA65CE3CA}" destId="{1339C7CF-4234-5D4E-8F2C-0529F0D6EC84}" srcOrd="0" destOrd="0" presId="urn:microsoft.com/office/officeart/2008/layout/NameandTitleOrganizationalChart"/>
    <dgm:cxn modelId="{73ED0C3D-4C60-E04F-8F90-5280F77C636D}" srcId="{FE0810E6-3C1B-5F4C-A6BD-0DB0433DE659}" destId="{BDD630EB-BE5C-4F40-9F61-7B824994D930}" srcOrd="0" destOrd="0" parTransId="{CA54964F-BB7F-AA41-98B7-31A975C6F7C0}" sibTransId="{6B1A320A-574E-604F-8F96-051614311DE3}"/>
    <dgm:cxn modelId="{FE334442-DF22-2C4A-BC01-52E8FFF2368F}" type="presOf" srcId="{F4FD5D8F-21F1-4A4F-989D-3494CE5B271F}" destId="{52192633-23D2-7744-86B7-E823EAC2B3BC}" srcOrd="0" destOrd="0" presId="urn:microsoft.com/office/officeart/2008/layout/NameandTitleOrganizationalChart"/>
    <dgm:cxn modelId="{59E56E45-C2A2-F745-88CA-4E980BEE05F9}" type="presOf" srcId="{CB13200A-932B-6047-B859-073DED49EF89}" destId="{932B0226-0EED-434E-87EC-6B06795CEA16}" srcOrd="0" destOrd="0" presId="urn:microsoft.com/office/officeart/2008/layout/NameandTitleOrganizationalChart"/>
    <dgm:cxn modelId="{0E7AF467-0826-CC43-8B63-33480AC5FFA1}" srcId="{CB13200A-932B-6047-B859-073DED49EF89}" destId="{C9755013-976A-7942-8492-D3DC7693D355}" srcOrd="0" destOrd="0" parTransId="{5D736A36-6350-B74A-9443-8A4D081428C7}" sibTransId="{E5D97BDC-0DEB-3042-8149-AE6866852E7E}"/>
    <dgm:cxn modelId="{9D9E794D-B31E-454C-927A-215F6C6CEC83}" type="presOf" srcId="{BA028390-6019-4249-82E6-AF1E15648E23}" destId="{3E8DF13E-4769-A545-AD9A-0E8DAADB3DBE}" srcOrd="0" destOrd="0" presId="urn:microsoft.com/office/officeart/2008/layout/NameandTitleOrganizationalChart"/>
    <dgm:cxn modelId="{75D4E66E-7DBE-7D48-B22B-DDC49B01C08D}" type="presOf" srcId="{FE0810E6-3C1B-5F4C-A6BD-0DB0433DE659}" destId="{87CD726D-2D6C-2942-84FE-93C917C36C4F}" srcOrd="1" destOrd="0" presId="urn:microsoft.com/office/officeart/2008/layout/NameandTitleOrganizationalChart"/>
    <dgm:cxn modelId="{573CC371-840E-E54F-B669-52BFB06C4CA4}" srcId="{FE0810E6-3C1B-5F4C-A6BD-0DB0433DE659}" destId="{08CF10AA-5121-704A-9DBC-2A001C5FAFD9}" srcOrd="1" destOrd="0" parTransId="{CCF68AE6-DA7B-E84A-A093-640CD27CF0DC}" sibTransId="{A14D6601-DF56-2A4F-A40C-CF1EA65CE3CA}"/>
    <dgm:cxn modelId="{457B8856-A436-C547-8A65-755CE61441DA}" srcId="{BA028390-6019-4249-82E6-AF1E15648E23}" destId="{CB13200A-932B-6047-B859-073DED49EF89}" srcOrd="0" destOrd="0" parTransId="{F4FD5D8F-21F1-4A4F-989D-3494CE5B271F}" sibTransId="{B80B7848-1BA3-4749-93CA-2BC10BFE58FB}"/>
    <dgm:cxn modelId="{478D7058-C8AD-0041-AB1C-C626D675887F}" type="presOf" srcId="{FE0810E6-3C1B-5F4C-A6BD-0DB0433DE659}" destId="{4FBD343D-383B-BF42-B844-5F46CDD204D2}" srcOrd="0" destOrd="0" presId="urn:microsoft.com/office/officeart/2008/layout/NameandTitleOrganizationalChart"/>
    <dgm:cxn modelId="{AC4C4288-C774-4745-B335-03C9BBA55C20}" type="presOf" srcId="{CA54964F-BB7F-AA41-98B7-31A975C6F7C0}" destId="{AA653F96-DDD4-954C-B1FE-FF07536EAD10}" srcOrd="0" destOrd="0" presId="urn:microsoft.com/office/officeart/2008/layout/NameandTitleOrganizationalChart"/>
    <dgm:cxn modelId="{293E3691-9697-3C4A-A2BA-D288C7354E19}" type="presOf" srcId="{BDD630EB-BE5C-4F40-9F61-7B824994D930}" destId="{71554635-A8A7-C64E-8A62-CE8055A8C800}" srcOrd="0" destOrd="0" presId="urn:microsoft.com/office/officeart/2008/layout/NameandTitleOrganizationalChart"/>
    <dgm:cxn modelId="{66D404A4-C151-A045-909D-A78DFFFA33EC}" type="presOf" srcId="{E5D97BDC-0DEB-3042-8149-AE6866852E7E}" destId="{C552C8F2-D81B-3D4A-BD90-B0B8706AB42F}" srcOrd="0" destOrd="0" presId="urn:microsoft.com/office/officeart/2008/layout/NameandTitleOrganizationalChart"/>
    <dgm:cxn modelId="{8CFCE7AE-086F-4744-8D93-BE886D3761F3}" type="presOf" srcId="{CB13200A-932B-6047-B859-073DED49EF89}" destId="{3235293D-BCF6-0A4A-9D4E-511350B4A597}" srcOrd="1" destOrd="0" presId="urn:microsoft.com/office/officeart/2008/layout/NameandTitleOrganizationalChart"/>
    <dgm:cxn modelId="{A7D487C9-0A1B-714D-97B4-FD71B57C0AFD}" type="presOf" srcId="{08CF10AA-5121-704A-9DBC-2A001C5FAFD9}" destId="{564F9E49-A1FB-E547-B45E-0183B535D130}" srcOrd="0" destOrd="0" presId="urn:microsoft.com/office/officeart/2008/layout/NameandTitleOrganizationalChart"/>
    <dgm:cxn modelId="{C03B62D1-E996-1A43-8C52-53E46BE0F8B1}" type="presOf" srcId="{C9755013-976A-7942-8492-D3DC7693D355}" destId="{F066B389-E6EC-F344-B16A-51B0F2CA564C}" srcOrd="0" destOrd="0" presId="urn:microsoft.com/office/officeart/2008/layout/NameandTitleOrganizationalChart"/>
    <dgm:cxn modelId="{65DAAED2-9D19-CA44-BA47-A8057E561502}" srcId="{BA028390-6019-4249-82E6-AF1E15648E23}" destId="{FE0810E6-3C1B-5F4C-A6BD-0DB0433DE659}" srcOrd="1" destOrd="0" parTransId="{31303A1C-D9BE-ED46-9820-C13805C926C6}" sibTransId="{6E7DD376-C9E7-A34F-8D75-763EFA180712}"/>
    <dgm:cxn modelId="{F73F40D7-F8B2-924B-89E3-83628BCC328B}" type="presOf" srcId="{C9755013-976A-7942-8492-D3DC7693D355}" destId="{857F9F58-7F02-174C-B117-72C120B8C02E}" srcOrd="1" destOrd="0" presId="urn:microsoft.com/office/officeart/2008/layout/NameandTitleOrganizationalChart"/>
    <dgm:cxn modelId="{63F1D0DD-62DA-3E4D-9DDE-668F93E108A1}" type="presOf" srcId="{CCF68AE6-DA7B-E84A-A093-640CD27CF0DC}" destId="{1D984418-56E1-7E4B-BFEF-BA7F3867112C}" srcOrd="0" destOrd="0" presId="urn:microsoft.com/office/officeart/2008/layout/NameandTitleOrganizationalChart"/>
    <dgm:cxn modelId="{4C55C0E5-E5E2-CA4D-B558-A05E01C26126}" type="presOf" srcId="{5D736A36-6350-B74A-9443-8A4D081428C7}" destId="{5DF0544A-CB1F-D647-A234-5551AE65A98B}" srcOrd="0" destOrd="0" presId="urn:microsoft.com/office/officeart/2008/layout/NameandTitleOrganizationalChart"/>
    <dgm:cxn modelId="{7DABB7E6-824F-9945-8B30-B5AA4DEF309C}" type="presOf" srcId="{6E7DD376-C9E7-A34F-8D75-763EFA180712}" destId="{2BCE1152-90A3-CD4B-AEE0-AF8A542A6FDC}" srcOrd="0" destOrd="0" presId="urn:microsoft.com/office/officeart/2008/layout/NameandTitleOrganizationalChart"/>
    <dgm:cxn modelId="{1E5E29E9-7461-E840-B293-C3A6F34412A5}" type="presOf" srcId="{45EB0D95-A29B-7C40-BDFE-E86055F8999C}" destId="{5A500BAE-6973-DA41-BFE3-43DA4F8BEA1F}" srcOrd="0" destOrd="0" presId="urn:microsoft.com/office/officeart/2008/layout/NameandTitleOrganizationalChart"/>
    <dgm:cxn modelId="{731EE6F5-0BA0-9F40-99B8-0A936E030D5D}" srcId="{AC98BD95-3EA1-B740-BDE8-F3E177875BCB}" destId="{BA028390-6019-4249-82E6-AF1E15648E23}" srcOrd="0" destOrd="0" parTransId="{FA09D4D9-050E-5E44-8ABC-E61F0335037C}" sibTransId="{45EB0D95-A29B-7C40-BDFE-E86055F8999C}"/>
    <dgm:cxn modelId="{A8E3A8CC-D2F5-CE4A-9B9C-E130F61D2458}" type="presParOf" srcId="{AC8B4ADD-4BF4-A349-9E3D-74E11A071FDA}" destId="{D5820AA6-5F85-7F48-9C6C-688E8F6AAC8C}" srcOrd="0" destOrd="0" presId="urn:microsoft.com/office/officeart/2008/layout/NameandTitleOrganizationalChart"/>
    <dgm:cxn modelId="{689FF2BC-1680-7B42-9212-1B17F5629D26}" type="presParOf" srcId="{D5820AA6-5F85-7F48-9C6C-688E8F6AAC8C}" destId="{2025081E-1A5D-C549-9BE6-F11A61FB4BDC}" srcOrd="0" destOrd="0" presId="urn:microsoft.com/office/officeart/2008/layout/NameandTitleOrganizationalChart"/>
    <dgm:cxn modelId="{549FEC89-509C-9B40-99AE-E84E9EE38A4B}" type="presParOf" srcId="{2025081E-1A5D-C549-9BE6-F11A61FB4BDC}" destId="{3E8DF13E-4769-A545-AD9A-0E8DAADB3DBE}" srcOrd="0" destOrd="0" presId="urn:microsoft.com/office/officeart/2008/layout/NameandTitleOrganizationalChart"/>
    <dgm:cxn modelId="{C17EEC02-A529-BF42-BA6B-B04FBFBBFB85}" type="presParOf" srcId="{2025081E-1A5D-C549-9BE6-F11A61FB4BDC}" destId="{5A500BAE-6973-DA41-BFE3-43DA4F8BEA1F}" srcOrd="1" destOrd="0" presId="urn:microsoft.com/office/officeart/2008/layout/NameandTitleOrganizationalChart"/>
    <dgm:cxn modelId="{96226C52-C031-0649-9B7E-52977D4C7460}" type="presParOf" srcId="{2025081E-1A5D-C549-9BE6-F11A61FB4BDC}" destId="{6F48C1C4-4002-D24F-BFEF-158098AFCF3C}" srcOrd="2" destOrd="0" presId="urn:microsoft.com/office/officeart/2008/layout/NameandTitleOrganizationalChart"/>
    <dgm:cxn modelId="{C44BAD45-2A77-BA44-907E-252C4342CFFB}" type="presParOf" srcId="{D5820AA6-5F85-7F48-9C6C-688E8F6AAC8C}" destId="{21555B17-7089-1245-A7D1-28649CC227F0}" srcOrd="1" destOrd="0" presId="urn:microsoft.com/office/officeart/2008/layout/NameandTitleOrganizationalChart"/>
    <dgm:cxn modelId="{F17C9303-BE54-F641-9CE3-8634C8370981}" type="presParOf" srcId="{D5820AA6-5F85-7F48-9C6C-688E8F6AAC8C}" destId="{85EDCF77-9059-7D4C-9259-2B04C25E1A79}" srcOrd="2" destOrd="0" presId="urn:microsoft.com/office/officeart/2008/layout/NameandTitleOrganizationalChart"/>
    <dgm:cxn modelId="{16998886-2C5B-2E41-AD97-46409DDF53E3}" type="presParOf" srcId="{85EDCF77-9059-7D4C-9259-2B04C25E1A79}" destId="{52192633-23D2-7744-86B7-E823EAC2B3BC}" srcOrd="0" destOrd="0" presId="urn:microsoft.com/office/officeart/2008/layout/NameandTitleOrganizationalChart"/>
    <dgm:cxn modelId="{D2A067E9-0C26-CA4E-B212-3B99A29D4691}" type="presParOf" srcId="{85EDCF77-9059-7D4C-9259-2B04C25E1A79}" destId="{E3DD3788-1288-7345-B678-494DD96E8AB0}" srcOrd="1" destOrd="0" presId="urn:microsoft.com/office/officeart/2008/layout/NameandTitleOrganizationalChart"/>
    <dgm:cxn modelId="{4C04ECCB-C2E5-C841-A83D-5A8193475329}" type="presParOf" srcId="{E3DD3788-1288-7345-B678-494DD96E8AB0}" destId="{31CD385B-BD84-C942-AA8F-822B20AF2C97}" srcOrd="0" destOrd="0" presId="urn:microsoft.com/office/officeart/2008/layout/NameandTitleOrganizationalChart"/>
    <dgm:cxn modelId="{A68A04A8-A2DB-7048-803A-E5A4EB9982D7}" type="presParOf" srcId="{31CD385B-BD84-C942-AA8F-822B20AF2C97}" destId="{932B0226-0EED-434E-87EC-6B06795CEA16}" srcOrd="0" destOrd="0" presId="urn:microsoft.com/office/officeart/2008/layout/NameandTitleOrganizationalChart"/>
    <dgm:cxn modelId="{0DBBD472-1E0B-0B4C-AE0E-89C3A0B00272}" type="presParOf" srcId="{31CD385B-BD84-C942-AA8F-822B20AF2C97}" destId="{51CC42C0-4556-754D-B51A-BF381072503E}" srcOrd="1" destOrd="0" presId="urn:microsoft.com/office/officeart/2008/layout/NameandTitleOrganizationalChart"/>
    <dgm:cxn modelId="{9FF960C1-4145-984F-9BB3-EBACFA8E5E3F}" type="presParOf" srcId="{31CD385B-BD84-C942-AA8F-822B20AF2C97}" destId="{3235293D-BCF6-0A4A-9D4E-511350B4A597}" srcOrd="2" destOrd="0" presId="urn:microsoft.com/office/officeart/2008/layout/NameandTitleOrganizationalChart"/>
    <dgm:cxn modelId="{8DE9176E-E617-AD4D-AAEF-487BAC23F5AD}" type="presParOf" srcId="{E3DD3788-1288-7345-B678-494DD96E8AB0}" destId="{611BA265-FECD-A94A-B039-F9D35C387F1C}" srcOrd="1" destOrd="0" presId="urn:microsoft.com/office/officeart/2008/layout/NameandTitleOrganizationalChart"/>
    <dgm:cxn modelId="{A00A16AE-BDA4-314A-845E-EC30CD28EC18}" type="presParOf" srcId="{E3DD3788-1288-7345-B678-494DD96E8AB0}" destId="{B3817BE8-3265-F741-803F-1674DD244E73}" srcOrd="2" destOrd="0" presId="urn:microsoft.com/office/officeart/2008/layout/NameandTitleOrganizationalChart"/>
    <dgm:cxn modelId="{B43185B0-4580-464C-A17C-529113DB3372}" type="presParOf" srcId="{B3817BE8-3265-F741-803F-1674DD244E73}" destId="{5DF0544A-CB1F-D647-A234-5551AE65A98B}" srcOrd="0" destOrd="0" presId="urn:microsoft.com/office/officeart/2008/layout/NameandTitleOrganizationalChart"/>
    <dgm:cxn modelId="{29F01CD6-3320-904A-A5C0-8ABCC62172CD}" type="presParOf" srcId="{B3817BE8-3265-F741-803F-1674DD244E73}" destId="{843A3A0B-2463-5C47-BCCF-66A9A2879DE6}" srcOrd="1" destOrd="0" presId="urn:microsoft.com/office/officeart/2008/layout/NameandTitleOrganizationalChart"/>
    <dgm:cxn modelId="{3645D70F-03AB-0842-8B5F-7B2556C6B557}" type="presParOf" srcId="{843A3A0B-2463-5C47-BCCF-66A9A2879DE6}" destId="{BB9686D2-61FA-0B42-94E7-46198973C257}" srcOrd="0" destOrd="0" presId="urn:microsoft.com/office/officeart/2008/layout/NameandTitleOrganizationalChart"/>
    <dgm:cxn modelId="{AE646F1B-60F2-524D-A051-2C09C3951482}" type="presParOf" srcId="{BB9686D2-61FA-0B42-94E7-46198973C257}" destId="{F066B389-E6EC-F344-B16A-51B0F2CA564C}" srcOrd="0" destOrd="0" presId="urn:microsoft.com/office/officeart/2008/layout/NameandTitleOrganizationalChart"/>
    <dgm:cxn modelId="{3F3FF3AC-5AD4-7B4A-B3B8-208530C3EA54}" type="presParOf" srcId="{BB9686D2-61FA-0B42-94E7-46198973C257}" destId="{C552C8F2-D81B-3D4A-BD90-B0B8706AB42F}" srcOrd="1" destOrd="0" presId="urn:microsoft.com/office/officeart/2008/layout/NameandTitleOrganizationalChart"/>
    <dgm:cxn modelId="{763F7768-CBDE-E748-8FF1-31478386901C}" type="presParOf" srcId="{BB9686D2-61FA-0B42-94E7-46198973C257}" destId="{857F9F58-7F02-174C-B117-72C120B8C02E}" srcOrd="2" destOrd="0" presId="urn:microsoft.com/office/officeart/2008/layout/NameandTitleOrganizationalChart"/>
    <dgm:cxn modelId="{A6A95BF6-F3AC-0340-8035-2AC8587FB3FD}" type="presParOf" srcId="{843A3A0B-2463-5C47-BCCF-66A9A2879DE6}" destId="{5709191D-6E2F-A346-ACD6-D6E607657E54}" srcOrd="1" destOrd="0" presId="urn:microsoft.com/office/officeart/2008/layout/NameandTitleOrganizationalChart"/>
    <dgm:cxn modelId="{A50D8D27-4946-2949-B24A-086000003978}" type="presParOf" srcId="{843A3A0B-2463-5C47-BCCF-66A9A2879DE6}" destId="{CBDBE96B-5E7D-FD41-B36B-2756FCD52EC2}" srcOrd="2" destOrd="0" presId="urn:microsoft.com/office/officeart/2008/layout/NameandTitleOrganizationalChart"/>
    <dgm:cxn modelId="{2202A2FF-9A5C-9146-8B28-622B354A04E4}" type="presParOf" srcId="{85EDCF77-9059-7D4C-9259-2B04C25E1A79}" destId="{E8697692-3D80-0543-8602-B2EEC68F1687}" srcOrd="2" destOrd="0" presId="urn:microsoft.com/office/officeart/2008/layout/NameandTitleOrganizationalChart"/>
    <dgm:cxn modelId="{61A1DB74-4537-254B-AA14-86A1882C06B9}" type="presParOf" srcId="{85EDCF77-9059-7D4C-9259-2B04C25E1A79}" destId="{6DEADD79-EBE9-EA41-9974-9310155D8D72}" srcOrd="3" destOrd="0" presId="urn:microsoft.com/office/officeart/2008/layout/NameandTitleOrganizationalChart"/>
    <dgm:cxn modelId="{7A4F82C1-EF10-7741-ADAC-4FE1E32D19A8}" type="presParOf" srcId="{6DEADD79-EBE9-EA41-9974-9310155D8D72}" destId="{A87AFDDA-A5D9-2744-80A8-B4C82C9EB236}" srcOrd="0" destOrd="0" presId="urn:microsoft.com/office/officeart/2008/layout/NameandTitleOrganizationalChart"/>
    <dgm:cxn modelId="{5562B9D3-F209-D541-9531-9323EB69C411}" type="presParOf" srcId="{A87AFDDA-A5D9-2744-80A8-B4C82C9EB236}" destId="{4FBD343D-383B-BF42-B844-5F46CDD204D2}" srcOrd="0" destOrd="0" presId="urn:microsoft.com/office/officeart/2008/layout/NameandTitleOrganizationalChart"/>
    <dgm:cxn modelId="{24FAE1C9-FF27-C440-8CB0-86F3C0B9381C}" type="presParOf" srcId="{A87AFDDA-A5D9-2744-80A8-B4C82C9EB236}" destId="{2BCE1152-90A3-CD4B-AEE0-AF8A542A6FDC}" srcOrd="1" destOrd="0" presId="urn:microsoft.com/office/officeart/2008/layout/NameandTitleOrganizationalChart"/>
    <dgm:cxn modelId="{26F74A4D-C6DA-404F-AB11-E5D5C6771774}" type="presParOf" srcId="{A87AFDDA-A5D9-2744-80A8-B4C82C9EB236}" destId="{87CD726D-2D6C-2942-84FE-93C917C36C4F}" srcOrd="2" destOrd="0" presId="urn:microsoft.com/office/officeart/2008/layout/NameandTitleOrganizationalChart"/>
    <dgm:cxn modelId="{E0C7F346-8526-E948-B3D6-62E70A08FC31}" type="presParOf" srcId="{6DEADD79-EBE9-EA41-9974-9310155D8D72}" destId="{A2562B9C-6C04-6E45-A105-E054561D4FCB}" srcOrd="1" destOrd="0" presId="urn:microsoft.com/office/officeart/2008/layout/NameandTitleOrganizationalChart"/>
    <dgm:cxn modelId="{5D22796F-1C37-C54D-B2BD-FF06DB2D9FE6}" type="presParOf" srcId="{6DEADD79-EBE9-EA41-9974-9310155D8D72}" destId="{1E9580B2-DCCF-574D-A1EC-DA2A92CAD721}" srcOrd="2" destOrd="0" presId="urn:microsoft.com/office/officeart/2008/layout/NameandTitleOrganizationalChart"/>
    <dgm:cxn modelId="{1C5D1C6C-0513-CD4C-947A-5CB4544EBEF2}" type="presParOf" srcId="{1E9580B2-DCCF-574D-A1EC-DA2A92CAD721}" destId="{AA653F96-DDD4-954C-B1FE-FF07536EAD10}" srcOrd="0" destOrd="0" presId="urn:microsoft.com/office/officeart/2008/layout/NameandTitleOrganizationalChart"/>
    <dgm:cxn modelId="{5A5412B8-74D4-8542-A971-B31D5CB8587E}" type="presParOf" srcId="{1E9580B2-DCCF-574D-A1EC-DA2A92CAD721}" destId="{93149820-CA82-984B-9AE5-638F19929250}" srcOrd="1" destOrd="0" presId="urn:microsoft.com/office/officeart/2008/layout/NameandTitleOrganizationalChart"/>
    <dgm:cxn modelId="{EE9D7154-185F-2840-9553-B3C4675A93DE}" type="presParOf" srcId="{93149820-CA82-984B-9AE5-638F19929250}" destId="{77FC6323-FD69-1D44-82A0-EDAFEF78CC5F}" srcOrd="0" destOrd="0" presId="urn:microsoft.com/office/officeart/2008/layout/NameandTitleOrganizationalChart"/>
    <dgm:cxn modelId="{23C5681E-F08F-2640-A017-E0B4A3B33825}" type="presParOf" srcId="{77FC6323-FD69-1D44-82A0-EDAFEF78CC5F}" destId="{71554635-A8A7-C64E-8A62-CE8055A8C800}" srcOrd="0" destOrd="0" presId="urn:microsoft.com/office/officeart/2008/layout/NameandTitleOrganizationalChart"/>
    <dgm:cxn modelId="{A31C9EE2-C891-6048-8331-5DD579DCB6D0}" type="presParOf" srcId="{77FC6323-FD69-1D44-82A0-EDAFEF78CC5F}" destId="{24C1EA4F-4E98-114E-9C39-AF8885B5ED42}" srcOrd="1" destOrd="0" presId="urn:microsoft.com/office/officeart/2008/layout/NameandTitleOrganizationalChart"/>
    <dgm:cxn modelId="{A2F9FED4-DBBA-9049-AF9F-843B907FC2B4}" type="presParOf" srcId="{77FC6323-FD69-1D44-82A0-EDAFEF78CC5F}" destId="{CF5002C6-E934-5848-BE6A-4A70C5F4F9F2}" srcOrd="2" destOrd="0" presId="urn:microsoft.com/office/officeart/2008/layout/NameandTitleOrganizationalChart"/>
    <dgm:cxn modelId="{9C5B6046-B860-0042-A9AE-4237B3691A34}" type="presParOf" srcId="{93149820-CA82-984B-9AE5-638F19929250}" destId="{3A8063B7-15D3-5B49-A745-66718B4FB187}" srcOrd="1" destOrd="0" presId="urn:microsoft.com/office/officeart/2008/layout/NameandTitleOrganizationalChart"/>
    <dgm:cxn modelId="{3B15C38A-5A2A-314E-ACCC-4E9FBEB2B5DF}" type="presParOf" srcId="{93149820-CA82-984B-9AE5-638F19929250}" destId="{D0421981-344F-3C4E-914E-FE708A1C4482}" srcOrd="2" destOrd="0" presId="urn:microsoft.com/office/officeart/2008/layout/NameandTitleOrganizationalChart"/>
    <dgm:cxn modelId="{9DA56FBC-F313-F442-96AB-A23A41523EEE}" type="presParOf" srcId="{1E9580B2-DCCF-574D-A1EC-DA2A92CAD721}" destId="{1D984418-56E1-7E4B-BFEF-BA7F3867112C}" srcOrd="2" destOrd="0" presId="urn:microsoft.com/office/officeart/2008/layout/NameandTitleOrganizationalChart"/>
    <dgm:cxn modelId="{222E4518-79AC-F24C-981A-5530DCAFBCB9}" type="presParOf" srcId="{1E9580B2-DCCF-574D-A1EC-DA2A92CAD721}" destId="{C80D2FF6-61BA-3849-B63E-FA0F19116526}" srcOrd="3" destOrd="0" presId="urn:microsoft.com/office/officeart/2008/layout/NameandTitleOrganizationalChart"/>
    <dgm:cxn modelId="{28DDDD90-83CF-B94F-AAD7-40CE9B97016C}" type="presParOf" srcId="{C80D2FF6-61BA-3849-B63E-FA0F19116526}" destId="{4786C9F3-B9C7-4842-BAD3-4D0DE8555965}" srcOrd="0" destOrd="0" presId="urn:microsoft.com/office/officeart/2008/layout/NameandTitleOrganizationalChart"/>
    <dgm:cxn modelId="{6F6D6A37-BDE7-7543-9000-172D8BF6101A}" type="presParOf" srcId="{4786C9F3-B9C7-4842-BAD3-4D0DE8555965}" destId="{564F9E49-A1FB-E547-B45E-0183B535D130}" srcOrd="0" destOrd="0" presId="urn:microsoft.com/office/officeart/2008/layout/NameandTitleOrganizationalChart"/>
    <dgm:cxn modelId="{4DC9C063-CE12-4543-8F23-560EB2430D63}" type="presParOf" srcId="{4786C9F3-B9C7-4842-BAD3-4D0DE8555965}" destId="{1339C7CF-4234-5D4E-8F2C-0529F0D6EC84}" srcOrd="1" destOrd="0" presId="urn:microsoft.com/office/officeart/2008/layout/NameandTitleOrganizationalChart"/>
    <dgm:cxn modelId="{8E738A69-1695-1640-824F-8D60097823FA}" type="presParOf" srcId="{4786C9F3-B9C7-4842-BAD3-4D0DE8555965}" destId="{A6F7DA78-C6D6-4E49-86BB-3459BAE35E41}" srcOrd="2" destOrd="0" presId="urn:microsoft.com/office/officeart/2008/layout/NameandTitleOrganizationalChart"/>
    <dgm:cxn modelId="{8D71A845-4515-D543-B58D-39280CD1FE53}" type="presParOf" srcId="{C80D2FF6-61BA-3849-B63E-FA0F19116526}" destId="{96DD0AE2-3FF0-224D-B6C6-B7D1347B1580}" srcOrd="1" destOrd="0" presId="urn:microsoft.com/office/officeart/2008/layout/NameandTitleOrganizationalChart"/>
    <dgm:cxn modelId="{1557A528-C969-CF44-BF47-54076D838943}" type="presParOf" srcId="{C80D2FF6-61BA-3849-B63E-FA0F19116526}" destId="{F60FD9B6-BB45-244A-9B78-9D2E2372799A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BCB5C6-E45E-4928-B17F-4D94D98072A4}">
      <dsp:nvSpPr>
        <dsp:cNvPr id="0" name=""/>
        <dsp:cNvSpPr/>
      </dsp:nvSpPr>
      <dsp:spPr>
        <a:xfrm>
          <a:off x="880" y="242297"/>
          <a:ext cx="1167176" cy="116717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100" kern="1200" dirty="0"/>
            <a:t>Υλικοί Πόροι</a:t>
          </a:r>
          <a:endParaRPr lang="en-US" sz="1100" kern="1200" dirty="0"/>
        </a:p>
      </dsp:txBody>
      <dsp:txXfrm>
        <a:off x="171809" y="413226"/>
        <a:ext cx="825318" cy="825318"/>
      </dsp:txXfrm>
    </dsp:sp>
    <dsp:sp modelId="{430F67E6-5EFD-4A52-A17B-D44D002A30D2}">
      <dsp:nvSpPr>
        <dsp:cNvPr id="0" name=""/>
        <dsp:cNvSpPr/>
      </dsp:nvSpPr>
      <dsp:spPr>
        <a:xfrm>
          <a:off x="1262831" y="487404"/>
          <a:ext cx="676962" cy="676962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900" kern="1200"/>
        </a:p>
      </dsp:txBody>
      <dsp:txXfrm>
        <a:off x="1352562" y="746274"/>
        <a:ext cx="497500" cy="159222"/>
      </dsp:txXfrm>
    </dsp:sp>
    <dsp:sp modelId="{04373443-1C4D-40F3-B95E-4B33FB48DBFF}">
      <dsp:nvSpPr>
        <dsp:cNvPr id="0" name=""/>
        <dsp:cNvSpPr/>
      </dsp:nvSpPr>
      <dsp:spPr>
        <a:xfrm>
          <a:off x="2034569" y="242297"/>
          <a:ext cx="1167176" cy="116717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100" kern="1200" dirty="0"/>
            <a:t>Ικανότητες</a:t>
          </a:r>
          <a:endParaRPr lang="en-US" sz="1100" kern="1200" dirty="0"/>
        </a:p>
      </dsp:txBody>
      <dsp:txXfrm>
        <a:off x="2205498" y="413226"/>
        <a:ext cx="825318" cy="825318"/>
      </dsp:txXfrm>
    </dsp:sp>
    <dsp:sp modelId="{8EE38428-49E5-47AC-B8C2-B0CB7DE41F97}">
      <dsp:nvSpPr>
        <dsp:cNvPr id="0" name=""/>
        <dsp:cNvSpPr/>
      </dsp:nvSpPr>
      <dsp:spPr>
        <a:xfrm>
          <a:off x="3296520" y="487404"/>
          <a:ext cx="676962" cy="676962"/>
        </a:xfrm>
        <a:prstGeom prst="mathEqual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900" kern="1200"/>
        </a:p>
      </dsp:txBody>
      <dsp:txXfrm>
        <a:off x="3386251" y="626858"/>
        <a:ext cx="497500" cy="398054"/>
      </dsp:txXfrm>
    </dsp:sp>
    <dsp:sp modelId="{CACC990E-278F-477A-A30D-09E8127015B2}">
      <dsp:nvSpPr>
        <dsp:cNvPr id="0" name=""/>
        <dsp:cNvSpPr/>
      </dsp:nvSpPr>
      <dsp:spPr>
        <a:xfrm>
          <a:off x="4068257" y="242297"/>
          <a:ext cx="1167176" cy="116717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100" kern="1200" dirty="0"/>
            <a:t>Νέα </a:t>
          </a:r>
          <a:r>
            <a:rPr lang="el-GR" sz="1100" kern="1200" dirty="0" err="1"/>
            <a:t>προιόντα</a:t>
          </a:r>
          <a:r>
            <a:rPr lang="el-GR" sz="1100" kern="1200" dirty="0"/>
            <a:t>, διεργασίες, τεχνολογίες κλπ.</a:t>
          </a:r>
          <a:endParaRPr lang="en-US" sz="1100" kern="1200" dirty="0"/>
        </a:p>
      </dsp:txBody>
      <dsp:txXfrm>
        <a:off x="4239186" y="413226"/>
        <a:ext cx="825318" cy="82531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984418-56E1-7E4B-BFEF-BA7F3867112C}">
      <dsp:nvSpPr>
        <dsp:cNvPr id="0" name=""/>
        <dsp:cNvSpPr/>
      </dsp:nvSpPr>
      <dsp:spPr>
        <a:xfrm>
          <a:off x="5188144" y="3012445"/>
          <a:ext cx="274581" cy="8970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97040"/>
              </a:lnTo>
              <a:lnTo>
                <a:pt x="274581" y="897040"/>
              </a:lnTo>
            </a:path>
          </a:pathLst>
        </a:custGeom>
        <a:noFill/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653F96-DDD4-954C-B1FE-FF07536EAD10}">
      <dsp:nvSpPr>
        <dsp:cNvPr id="0" name=""/>
        <dsp:cNvSpPr/>
      </dsp:nvSpPr>
      <dsp:spPr>
        <a:xfrm>
          <a:off x="4913563" y="3012445"/>
          <a:ext cx="274581" cy="897040"/>
        </a:xfrm>
        <a:custGeom>
          <a:avLst/>
          <a:gdLst/>
          <a:ahLst/>
          <a:cxnLst/>
          <a:rect l="0" t="0" r="0" b="0"/>
          <a:pathLst>
            <a:path>
              <a:moveTo>
                <a:pt x="274581" y="0"/>
              </a:moveTo>
              <a:lnTo>
                <a:pt x="274581" y="897040"/>
              </a:lnTo>
              <a:lnTo>
                <a:pt x="0" y="897040"/>
              </a:lnTo>
            </a:path>
          </a:pathLst>
        </a:custGeom>
        <a:noFill/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697692-3D80-0543-8602-B2EEC68F1687}">
      <dsp:nvSpPr>
        <dsp:cNvPr id="0" name=""/>
        <dsp:cNvSpPr/>
      </dsp:nvSpPr>
      <dsp:spPr>
        <a:xfrm>
          <a:off x="3031455" y="1699251"/>
          <a:ext cx="1352925" cy="8970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97040"/>
              </a:lnTo>
              <a:lnTo>
                <a:pt x="1352925" y="897040"/>
              </a:lnTo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F0544A-CB1F-D647-A234-5551AE65A98B}">
      <dsp:nvSpPr>
        <dsp:cNvPr id="0" name=""/>
        <dsp:cNvSpPr/>
      </dsp:nvSpPr>
      <dsp:spPr>
        <a:xfrm>
          <a:off x="1678530" y="3012445"/>
          <a:ext cx="274581" cy="897040"/>
        </a:xfrm>
        <a:custGeom>
          <a:avLst/>
          <a:gdLst/>
          <a:ahLst/>
          <a:cxnLst/>
          <a:rect l="0" t="0" r="0" b="0"/>
          <a:pathLst>
            <a:path>
              <a:moveTo>
                <a:pt x="274581" y="0"/>
              </a:moveTo>
              <a:lnTo>
                <a:pt x="274581" y="897040"/>
              </a:lnTo>
              <a:lnTo>
                <a:pt x="0" y="897040"/>
              </a:lnTo>
            </a:path>
          </a:pathLst>
        </a:custGeom>
        <a:noFill/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192633-23D2-7744-86B7-E823EAC2B3BC}">
      <dsp:nvSpPr>
        <dsp:cNvPr id="0" name=""/>
        <dsp:cNvSpPr/>
      </dsp:nvSpPr>
      <dsp:spPr>
        <a:xfrm>
          <a:off x="2756874" y="1699251"/>
          <a:ext cx="274581" cy="897040"/>
        </a:xfrm>
        <a:custGeom>
          <a:avLst/>
          <a:gdLst/>
          <a:ahLst/>
          <a:cxnLst/>
          <a:rect l="0" t="0" r="0" b="0"/>
          <a:pathLst>
            <a:path>
              <a:moveTo>
                <a:pt x="274581" y="0"/>
              </a:moveTo>
              <a:lnTo>
                <a:pt x="274581" y="897040"/>
              </a:lnTo>
              <a:lnTo>
                <a:pt x="0" y="897040"/>
              </a:lnTo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8DF13E-4769-A545-AD9A-0E8DAADB3DBE}">
      <dsp:nvSpPr>
        <dsp:cNvPr id="0" name=""/>
        <dsp:cNvSpPr/>
      </dsp:nvSpPr>
      <dsp:spPr>
        <a:xfrm>
          <a:off x="2227692" y="866945"/>
          <a:ext cx="1607526" cy="83230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11744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400" kern="1200" dirty="0"/>
            <a:t>Αξιολόγηση Μοντέλου Μέτρησης</a:t>
          </a:r>
          <a:endParaRPr lang="en-GB" sz="1400" kern="1200" dirty="0"/>
        </a:p>
      </dsp:txBody>
      <dsp:txXfrm>
        <a:off x="2227692" y="866945"/>
        <a:ext cx="1607526" cy="832306"/>
      </dsp:txXfrm>
    </dsp:sp>
    <dsp:sp modelId="{5A500BAE-6973-DA41-BFE3-43DA4F8BEA1F}">
      <dsp:nvSpPr>
        <dsp:cNvPr id="0" name=""/>
        <dsp:cNvSpPr/>
      </dsp:nvSpPr>
      <dsp:spPr>
        <a:xfrm>
          <a:off x="4446772" y="1549945"/>
          <a:ext cx="1446773" cy="27743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noFill/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10160" rIns="40640" bIns="10160" numCol="1" spcCol="1270" anchor="ctr" anchorCtr="0">
          <a:noAutofit/>
        </a:bodyPr>
        <a:lstStyle/>
        <a:p>
          <a:pPr marL="0" lvl="0" indent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600" kern="1200" dirty="0"/>
        </a:p>
      </dsp:txBody>
      <dsp:txXfrm>
        <a:off x="4446772" y="1549945"/>
        <a:ext cx="1446773" cy="277435"/>
      </dsp:txXfrm>
    </dsp:sp>
    <dsp:sp modelId="{932B0226-0EED-434E-87EC-6B06795CEA16}">
      <dsp:nvSpPr>
        <dsp:cNvPr id="0" name=""/>
        <dsp:cNvSpPr/>
      </dsp:nvSpPr>
      <dsp:spPr>
        <a:xfrm>
          <a:off x="1149348" y="2180139"/>
          <a:ext cx="1607526" cy="832306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11744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400" kern="1200" dirty="0"/>
            <a:t>Αξιοποστία -</a:t>
          </a:r>
          <a:r>
            <a:rPr lang="en-GB" sz="1400" kern="1200" dirty="0"/>
            <a:t>Reliability</a:t>
          </a:r>
        </a:p>
      </dsp:txBody>
      <dsp:txXfrm>
        <a:off x="1149348" y="2180139"/>
        <a:ext cx="1607526" cy="832306"/>
      </dsp:txXfrm>
    </dsp:sp>
    <dsp:sp modelId="{51CC42C0-4556-754D-B51A-BF381072503E}">
      <dsp:nvSpPr>
        <dsp:cNvPr id="0" name=""/>
        <dsp:cNvSpPr/>
      </dsp:nvSpPr>
      <dsp:spPr>
        <a:xfrm>
          <a:off x="4465704" y="1556457"/>
          <a:ext cx="1446773" cy="27743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noFill/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11430" rIns="45720" bIns="11430" numCol="1" spcCol="1270" anchor="ctr" anchorCtr="0">
          <a:noAutofit/>
        </a:bodyPr>
        <a:lstStyle/>
        <a:p>
          <a:pPr marL="0" lvl="0" indent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800" kern="1200" dirty="0"/>
        </a:p>
      </dsp:txBody>
      <dsp:txXfrm>
        <a:off x="4465704" y="1556457"/>
        <a:ext cx="1446773" cy="277435"/>
      </dsp:txXfrm>
    </dsp:sp>
    <dsp:sp modelId="{F066B389-E6EC-F344-B16A-51B0F2CA564C}">
      <dsp:nvSpPr>
        <dsp:cNvPr id="0" name=""/>
        <dsp:cNvSpPr/>
      </dsp:nvSpPr>
      <dsp:spPr>
        <a:xfrm>
          <a:off x="71003" y="3493333"/>
          <a:ext cx="1607526" cy="832306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11744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400" kern="1200" dirty="0"/>
            <a:t>Εσωτερική Συνέπεια -</a:t>
          </a:r>
          <a:r>
            <a:rPr lang="en-GB" sz="1400" kern="1200" dirty="0"/>
            <a:t>Internal Consistency</a:t>
          </a:r>
        </a:p>
      </dsp:txBody>
      <dsp:txXfrm>
        <a:off x="71003" y="3493333"/>
        <a:ext cx="1607526" cy="832306"/>
      </dsp:txXfrm>
    </dsp:sp>
    <dsp:sp modelId="{C552C8F2-D81B-3D4A-BD90-B0B8706AB42F}">
      <dsp:nvSpPr>
        <dsp:cNvPr id="0" name=""/>
        <dsp:cNvSpPr/>
      </dsp:nvSpPr>
      <dsp:spPr>
        <a:xfrm>
          <a:off x="392509" y="4140682"/>
          <a:ext cx="1446773" cy="27743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5715" rIns="22860" bIns="5715" numCol="1" spcCol="1270" anchor="ctr" anchorCtr="0">
          <a:noAutofit/>
        </a:bodyPr>
        <a:lstStyle/>
        <a:p>
          <a:pPr marL="0" lvl="0" indent="0" algn="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/>
            <a:t>Cronbach's</a:t>
          </a:r>
          <a:r>
            <a:rPr lang="en-GB" sz="900" kern="1200" baseline="0" dirty="0"/>
            <a:t> a, rho_a, Composite Reliability</a:t>
          </a:r>
          <a:endParaRPr lang="en-GB" sz="900" kern="1200" dirty="0"/>
        </a:p>
      </dsp:txBody>
      <dsp:txXfrm>
        <a:off x="392509" y="4140682"/>
        <a:ext cx="1446773" cy="277435"/>
      </dsp:txXfrm>
    </dsp:sp>
    <dsp:sp modelId="{4FBD343D-383B-BF42-B844-5F46CDD204D2}">
      <dsp:nvSpPr>
        <dsp:cNvPr id="0" name=""/>
        <dsp:cNvSpPr/>
      </dsp:nvSpPr>
      <dsp:spPr>
        <a:xfrm>
          <a:off x="4384381" y="2180139"/>
          <a:ext cx="1607526" cy="832306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11744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400" kern="1200" dirty="0"/>
            <a:t>Εγκυρότητα -</a:t>
          </a:r>
          <a:r>
            <a:rPr lang="en-GB" sz="1400" kern="1200" dirty="0"/>
            <a:t>Validity</a:t>
          </a:r>
        </a:p>
      </dsp:txBody>
      <dsp:txXfrm>
        <a:off x="4384381" y="2180139"/>
        <a:ext cx="1607526" cy="832306"/>
      </dsp:txXfrm>
    </dsp:sp>
    <dsp:sp modelId="{2BCE1152-90A3-CD4B-AEE0-AF8A542A6FDC}">
      <dsp:nvSpPr>
        <dsp:cNvPr id="0" name=""/>
        <dsp:cNvSpPr/>
      </dsp:nvSpPr>
      <dsp:spPr>
        <a:xfrm>
          <a:off x="4570468" y="1497524"/>
          <a:ext cx="1446773" cy="27743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noFill/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11430" rIns="45720" bIns="11430" numCol="1" spcCol="1270" anchor="ctr" anchorCtr="0">
          <a:noAutofit/>
        </a:bodyPr>
        <a:lstStyle/>
        <a:p>
          <a:pPr marL="0" lvl="0" indent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800" kern="1200" dirty="0"/>
        </a:p>
      </dsp:txBody>
      <dsp:txXfrm>
        <a:off x="4570468" y="1497524"/>
        <a:ext cx="1446773" cy="277435"/>
      </dsp:txXfrm>
    </dsp:sp>
    <dsp:sp modelId="{71554635-A8A7-C64E-8A62-CE8055A8C800}">
      <dsp:nvSpPr>
        <dsp:cNvPr id="0" name=""/>
        <dsp:cNvSpPr/>
      </dsp:nvSpPr>
      <dsp:spPr>
        <a:xfrm>
          <a:off x="3306037" y="3493333"/>
          <a:ext cx="1607526" cy="832306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11744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400" kern="1200" dirty="0"/>
            <a:t>Εγκυρότητα Σύγκλισης -</a:t>
          </a:r>
          <a:r>
            <a:rPr lang="en-GB" sz="1400" kern="1200" dirty="0"/>
            <a:t>Convergence Validity</a:t>
          </a:r>
        </a:p>
      </dsp:txBody>
      <dsp:txXfrm>
        <a:off x="3306037" y="3493333"/>
        <a:ext cx="1607526" cy="832306"/>
      </dsp:txXfrm>
    </dsp:sp>
    <dsp:sp modelId="{24C1EA4F-4E98-114E-9C39-AF8885B5ED42}">
      <dsp:nvSpPr>
        <dsp:cNvPr id="0" name=""/>
        <dsp:cNvSpPr/>
      </dsp:nvSpPr>
      <dsp:spPr>
        <a:xfrm>
          <a:off x="3627542" y="4140682"/>
          <a:ext cx="1446773" cy="27743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8890" rIns="35560" bIns="8890" numCol="1" spcCol="1270" anchor="ctr" anchorCtr="0">
          <a:noAutofit/>
        </a:bodyPr>
        <a:lstStyle/>
        <a:p>
          <a:pPr marL="0" lvl="0" indent="0" algn="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A.V.E, Loadings</a:t>
          </a:r>
        </a:p>
      </dsp:txBody>
      <dsp:txXfrm>
        <a:off x="3627542" y="4140682"/>
        <a:ext cx="1446773" cy="277435"/>
      </dsp:txXfrm>
    </dsp:sp>
    <dsp:sp modelId="{564F9E49-A1FB-E547-B45E-0183B535D130}">
      <dsp:nvSpPr>
        <dsp:cNvPr id="0" name=""/>
        <dsp:cNvSpPr/>
      </dsp:nvSpPr>
      <dsp:spPr>
        <a:xfrm>
          <a:off x="5462725" y="3493333"/>
          <a:ext cx="1607526" cy="832306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11744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400" kern="1200" dirty="0"/>
            <a:t>Εγκυρότητα Διάκρισης -</a:t>
          </a:r>
          <a:r>
            <a:rPr lang="en-GB" sz="1400" kern="1200" dirty="0"/>
            <a:t>Discriminant Validity</a:t>
          </a:r>
        </a:p>
      </dsp:txBody>
      <dsp:txXfrm>
        <a:off x="5462725" y="3493333"/>
        <a:ext cx="1607526" cy="832306"/>
      </dsp:txXfrm>
    </dsp:sp>
    <dsp:sp modelId="{1339C7CF-4234-5D4E-8F2C-0529F0D6EC84}">
      <dsp:nvSpPr>
        <dsp:cNvPr id="0" name=""/>
        <dsp:cNvSpPr/>
      </dsp:nvSpPr>
      <dsp:spPr>
        <a:xfrm>
          <a:off x="5784231" y="4140682"/>
          <a:ext cx="1446773" cy="27743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5715" rIns="22860" bIns="5715" numCol="1" spcCol="1270" anchor="ctr" anchorCtr="0">
          <a:noAutofit/>
        </a:bodyPr>
        <a:lstStyle/>
        <a:p>
          <a:pPr marL="0" lvl="0" indent="0" algn="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/>
            <a:t>Fornell/Larcker,</a:t>
          </a:r>
          <a:r>
            <a:rPr lang="el-GR" sz="900" kern="1200" dirty="0"/>
            <a:t> </a:t>
          </a:r>
          <a:r>
            <a:rPr lang="en-US" sz="900" kern="1200" dirty="0"/>
            <a:t>Cross-Loadings,</a:t>
          </a:r>
          <a:r>
            <a:rPr lang="en-GB" sz="900" kern="1200" dirty="0"/>
            <a:t> HTMT</a:t>
          </a:r>
        </a:p>
      </dsp:txBody>
      <dsp:txXfrm>
        <a:off x="5784231" y="4140682"/>
        <a:ext cx="1446773" cy="2774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1BA3E2-EECD-4DAF-AA45-BBFBB34B3905}" type="datetimeFigureOut">
              <a:rPr lang="en-US" smtClean="0"/>
              <a:t>29-May-19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2EC69E-C541-49F8-871C-9815ACCD9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194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 dirty="0"/>
              <a:t>Στυλ κύριου τίτλου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 dirty="0"/>
              <a:t>Στυλ κύριου υπότιτλου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F43B3-E526-41C1-BBFF-B15A50303E31}" type="datetime1">
              <a:rPr lang="el-GR" smtClean="0"/>
              <a:t>29/5/2019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12o Πανελλήνιο Επιστημονικό Συνέδριο Χημικής Μηχανικής</a:t>
            </a:r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566F5-E840-4F0F-A5E3-558440CD5F4C}" type="slidenum">
              <a:rPr lang="el-GR" smtClean="0"/>
              <a:t>‹#›</a:t>
            </a:fld>
            <a:endParaRPr lang="el-GR" dirty="0"/>
          </a:p>
        </p:txBody>
      </p:sp>
      <p:pic>
        <p:nvPicPr>
          <p:cNvPr id="10" name="Εικόνα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12" y="71312"/>
            <a:ext cx="5114286" cy="952381"/>
          </a:xfrm>
          <a:prstGeom prst="rect">
            <a:avLst/>
          </a:prstGeom>
        </p:spPr>
      </p:pic>
      <p:pic>
        <p:nvPicPr>
          <p:cNvPr id="11" name="Εικόνα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5262" y="71312"/>
            <a:ext cx="962458" cy="952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41968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2C8C2-E72B-4A7C-A3C3-465D7DDB8FA8}" type="datetime1">
              <a:rPr lang="el-GR" smtClean="0"/>
              <a:t>29/5/2019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12o Πανελλήνιο Επιστημονικό Συνέδριο Χημικής Μηχανικής</a:t>
            </a:r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566F5-E840-4F0F-A5E3-558440CD5F4C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251271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F8C24-AAF9-440A-B98B-1D19E1ED3056}" type="datetime1">
              <a:rPr lang="el-GR" smtClean="0"/>
              <a:t>29/5/2019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12o Πανελλήνιο Επιστημονικό Συνέδριο Χημικής Μηχανικής</a:t>
            </a:r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566F5-E840-4F0F-A5E3-558440CD5F4C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961551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Ορθογώνιο 9"/>
          <p:cNvSpPr/>
          <p:nvPr userDrawn="1"/>
        </p:nvSpPr>
        <p:spPr>
          <a:xfrm>
            <a:off x="0" y="1054031"/>
            <a:ext cx="10962861" cy="72749"/>
          </a:xfrm>
          <a:prstGeom prst="rect">
            <a:avLst/>
          </a:prstGeom>
          <a:solidFill>
            <a:srgbClr val="66A2B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47261" y="152746"/>
            <a:ext cx="10515600" cy="911777"/>
          </a:xfrm>
        </p:spPr>
        <p:txBody>
          <a:bodyPr/>
          <a:lstStyle/>
          <a:p>
            <a:r>
              <a:rPr lang="el-GR" dirty="0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47262" y="1381539"/>
            <a:ext cx="10515600" cy="4795424"/>
          </a:xfrm>
        </p:spPr>
        <p:txBody>
          <a:bodyPr/>
          <a:lstStyle/>
          <a:p>
            <a:pPr lvl="0"/>
            <a:r>
              <a:rPr lang="el-GR" dirty="0"/>
              <a:t>Στυλ υποδείγματος κειμένου</a:t>
            </a:r>
          </a:p>
          <a:p>
            <a:pPr lvl="1"/>
            <a:r>
              <a:rPr lang="el-GR" dirty="0"/>
              <a:t>Δεύτερου επιπέδου</a:t>
            </a:r>
          </a:p>
          <a:p>
            <a:pPr lvl="2"/>
            <a:r>
              <a:rPr lang="el-GR" dirty="0"/>
              <a:t>Τρίτου επιπέδου</a:t>
            </a:r>
          </a:p>
          <a:p>
            <a:pPr lvl="3"/>
            <a:r>
              <a:rPr lang="el-GR" dirty="0"/>
              <a:t>Τέταρτου επιπέδου</a:t>
            </a:r>
          </a:p>
          <a:p>
            <a:pPr lvl="4"/>
            <a:r>
              <a:rPr lang="el-GR" dirty="0"/>
              <a:t>Πέμπτου επιπέδου</a:t>
            </a:r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>
          <a:xfrm>
            <a:off x="447261" y="6356349"/>
            <a:ext cx="2743200" cy="365125"/>
          </a:xfrm>
        </p:spPr>
        <p:txBody>
          <a:bodyPr/>
          <a:lstStyle/>
          <a:p>
            <a:fld id="{FD085687-9082-4F12-BB7B-57F3E1639B15}" type="datetime1">
              <a:rPr lang="el-GR" smtClean="0"/>
              <a:t>29/5/2019</a:t>
            </a:fld>
            <a:endParaRPr lang="el-GR" dirty="0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7961244" cy="365125"/>
          </a:xfrm>
        </p:spPr>
        <p:txBody>
          <a:bodyPr/>
          <a:lstStyle>
            <a:lvl1pPr algn="r">
              <a:defRPr/>
            </a:lvl1pPr>
          </a:lstStyle>
          <a:p>
            <a:r>
              <a:rPr lang="el-GR"/>
              <a:t>12o Πανελλήνιο Επιστημονικό Συνέδριο Χημικής Μηχανικής</a:t>
            </a:r>
            <a:endParaRPr lang="el-GR" dirty="0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>
          <a:xfrm>
            <a:off x="11353800" y="142254"/>
            <a:ext cx="646044" cy="911776"/>
          </a:xfrm>
        </p:spPr>
        <p:txBody>
          <a:bodyPr/>
          <a:lstStyle>
            <a:lvl1pPr>
              <a:defRPr sz="2400"/>
            </a:lvl1pPr>
          </a:lstStyle>
          <a:p>
            <a:fld id="{AEF566F5-E840-4F0F-A5E3-558440CD5F4C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792350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6FCA6-F501-41C0-AF96-3662E26EBE65}" type="datetime1">
              <a:rPr lang="el-GR" smtClean="0"/>
              <a:t>29/5/2019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12o Πανελλήνιο Επιστημονικό Συνέδριο Χημικής Μηχανικής</a:t>
            </a:r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566F5-E840-4F0F-A5E3-558440CD5F4C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05421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7980-0287-473D-B954-C7BDB5424D75}" type="datetime1">
              <a:rPr lang="el-GR" smtClean="0"/>
              <a:t>29/5/2019</a:t>
            </a:fld>
            <a:endParaRPr lang="el-GR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12o Πανελλήνιο Επιστημονικό Συνέδριο Χημικής Μηχανικής</a:t>
            </a:r>
            <a:endParaRPr lang="el-GR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566F5-E840-4F0F-A5E3-558440CD5F4C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997798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D1EA-0CA3-453A-899E-7DFDC4F16FB5}" type="datetime1">
              <a:rPr lang="el-GR" smtClean="0"/>
              <a:t>29/5/2019</a:t>
            </a:fld>
            <a:endParaRPr lang="el-GR" dirty="0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12o Πανελλήνιο Επιστημονικό Συνέδριο Χημικής Μηχανικής</a:t>
            </a:r>
            <a:endParaRPr lang="el-GR" dirty="0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566F5-E840-4F0F-A5E3-558440CD5F4C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83381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405B1-4C52-4B2E-8ECC-93F55F32EB5E}" type="datetime1">
              <a:rPr lang="el-GR" smtClean="0"/>
              <a:t>29/5/2019</a:t>
            </a:fld>
            <a:endParaRPr lang="el-GR" dirty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12o Πανελλήνιο Επιστημονικό Συνέδριο Χημικής Μηχανικής</a:t>
            </a:r>
            <a:endParaRPr lang="el-GR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566F5-E840-4F0F-A5E3-558440CD5F4C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787130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52557-0775-4D6C-B999-13BF77459F8B}" type="datetime1">
              <a:rPr lang="el-GR" smtClean="0"/>
              <a:t>29/5/2019</a:t>
            </a:fld>
            <a:endParaRPr lang="el-GR" dirty="0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12o Πανελλήνιο Επιστημονικό Συνέδριο Χημικής Μηχανικής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566F5-E840-4F0F-A5E3-558440CD5F4C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96223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2D1E7-8A55-4591-A474-49AA356D854F}" type="datetime1">
              <a:rPr lang="el-GR" smtClean="0"/>
              <a:t>29/5/2019</a:t>
            </a:fld>
            <a:endParaRPr lang="el-GR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12o Πανελλήνιο Επιστημονικό Συνέδριο Χημικής Μηχανικής</a:t>
            </a:r>
            <a:endParaRPr lang="el-GR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566F5-E840-4F0F-A5E3-558440CD5F4C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33898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3622F-2501-4171-A995-367534D3CB50}" type="datetime1">
              <a:rPr lang="el-GR" smtClean="0"/>
              <a:t>29/5/2019</a:t>
            </a:fld>
            <a:endParaRPr lang="el-GR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12o Πανελλήνιο Επιστημονικό Συνέδριο Χημικής Μηχανικής</a:t>
            </a:r>
            <a:endParaRPr lang="el-GR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566F5-E840-4F0F-A5E3-558440CD5F4C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208101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DnDiag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1C7B2D-E980-4FEE-8F17-19FA1DE63901}" type="datetime1">
              <a:rPr lang="el-GR" smtClean="0"/>
              <a:t>29/5/2019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l-GR"/>
              <a:t>12o Πανελλήνιο Επιστημονικό Συνέδριο Χημικής Μηχανικής</a:t>
            </a:r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F566F5-E840-4F0F-A5E3-558440CD5F4C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55278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42454" y="1729166"/>
            <a:ext cx="10907086" cy="2387600"/>
          </a:xfrm>
        </p:spPr>
        <p:txBody>
          <a:bodyPr>
            <a:noAutofit/>
          </a:bodyPr>
          <a:lstStyle/>
          <a:p>
            <a:r>
              <a:rPr lang="el-GR" sz="3200" dirty="0"/>
              <a:t>Η Καινοτομική και Οικονομική Επίδοση του Επιχειρηματικού Τομέα στην Ελληνική Οικονομία ως Συνάρτηση των Προσδιοριστικών Παραγόντων του Καινοτομικού Δυναμικού τους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120627" y="5128834"/>
            <a:ext cx="9950741" cy="1655762"/>
          </a:xfrm>
        </p:spPr>
        <p:txBody>
          <a:bodyPr>
            <a:normAutofit/>
          </a:bodyPr>
          <a:lstStyle/>
          <a:p>
            <a:r>
              <a:rPr lang="el-GR" sz="1800" b="1" u="sng" dirty="0"/>
              <a:t>Δ. Σταμόπουλος</a:t>
            </a:r>
            <a:r>
              <a:rPr lang="el-GR" sz="1800" b="1" baseline="30000" dirty="0"/>
              <a:t>1,*</a:t>
            </a:r>
            <a:r>
              <a:rPr lang="el-GR" sz="1800" b="1" dirty="0"/>
              <a:t>, Π. Παναγιωτόπουλος</a:t>
            </a:r>
            <a:r>
              <a:rPr lang="el-GR" sz="1800" b="1" baseline="30000" dirty="0"/>
              <a:t>1</a:t>
            </a:r>
            <a:r>
              <a:rPr lang="el-GR" sz="1800" b="1" dirty="0"/>
              <a:t>, Γ. Καλογήρου</a:t>
            </a:r>
            <a:r>
              <a:rPr lang="el-GR" sz="1800" b="1" baseline="30000" dirty="0"/>
              <a:t>1</a:t>
            </a:r>
            <a:endParaRPr lang="en-GB" sz="1800" dirty="0"/>
          </a:p>
          <a:p>
            <a:r>
              <a:rPr lang="el-GR" sz="1600" baseline="30000" dirty="0"/>
              <a:t>1 </a:t>
            </a:r>
            <a:r>
              <a:rPr lang="el-GR" sz="1600" dirty="0"/>
              <a:t>Εργαστήριο Βιομηχανικής Ενέργειας &amp; Οικονομίας, Σχολή Χημικών Μηχανικών, ΕΜΠ, Αθήνα, Ελλάδα </a:t>
            </a:r>
            <a:endParaRPr lang="en-GB" sz="1600" dirty="0"/>
          </a:p>
          <a:p>
            <a:endParaRPr lang="el-GR" sz="1800" dirty="0"/>
          </a:p>
        </p:txBody>
      </p:sp>
    </p:spTree>
    <p:extLst>
      <p:ext uri="{BB962C8B-B14F-4D97-AF65-F5344CB8AC3E}">
        <p14:creationId xmlns:p14="http://schemas.microsoft.com/office/powerpoint/2010/main" val="5632359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D73DDC-3392-4E12-83F7-5DB7BC43EA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600" dirty="0" err="1"/>
              <a:t>Αξιολόγηση</a:t>
            </a:r>
            <a:r>
              <a:rPr lang="en-GB" sz="3600" dirty="0"/>
              <a:t> </a:t>
            </a:r>
            <a:r>
              <a:rPr lang="en-GB" sz="3600" dirty="0" err="1"/>
              <a:t>Δομικού</a:t>
            </a:r>
            <a:r>
              <a:rPr lang="en-GB" sz="3600" dirty="0"/>
              <a:t> </a:t>
            </a:r>
            <a:r>
              <a:rPr lang="en-GB" sz="3600" dirty="0" err="1"/>
              <a:t>Μοντέλου</a:t>
            </a:r>
            <a:r>
              <a:rPr lang="en-GB" sz="3600" dirty="0"/>
              <a:t> (</a:t>
            </a:r>
            <a:r>
              <a:rPr lang="en-US" sz="3600" dirty="0"/>
              <a:t>Structural Model Evaluation)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037CE7-F286-4C1F-BE92-5D34C7C02C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85687-9082-4F12-BB7B-57F3E1639B15}" type="datetime1">
              <a:rPr lang="el-GR" smtClean="0"/>
              <a:t>29/5/2019</a:t>
            </a:fld>
            <a:endParaRPr lang="el-GR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484EFE-A22B-430E-BAF2-7166EE8B5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12o Πανελλήνιο Επιστημονικό Συνέδριο Χημικής Μηχανικής</a:t>
            </a:r>
            <a:endParaRPr lang="el-GR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4DF43D-1042-490E-AFF3-ED32CC55F5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566F5-E840-4F0F-A5E3-558440CD5F4C}" type="slidenum">
              <a:rPr lang="el-GR" smtClean="0"/>
              <a:pPr/>
              <a:t>10</a:t>
            </a:fld>
            <a:endParaRPr lang="el-GR" dirty="0"/>
          </a:p>
        </p:txBody>
      </p:sp>
      <p:pic>
        <p:nvPicPr>
          <p:cNvPr id="7" name="Content Placeholder 6" descr="Picture">
            <a:extLst>
              <a:ext uri="{FF2B5EF4-FFF2-40B4-BE49-F238E27FC236}">
                <a16:creationId xmlns:a16="http://schemas.microsoft.com/office/drawing/2014/main" id="{5EF92E3C-5FAA-46FD-9475-B75E52AFECAC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0722" y="2083771"/>
            <a:ext cx="5026621" cy="3343908"/>
          </a:xfrm>
          <a:prstGeom prst="rect">
            <a:avLst/>
          </a:prstGeom>
        </p:spPr>
      </p:pic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7A395F4F-8239-4EFC-851C-EFC06FF6B7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2304839"/>
              </p:ext>
            </p:extLst>
          </p:nvPr>
        </p:nvGraphicFramePr>
        <p:xfrm>
          <a:off x="5499421" y="2083771"/>
          <a:ext cx="6500423" cy="33439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64136">
                  <a:extLst>
                    <a:ext uri="{9D8B030D-6E8A-4147-A177-3AD203B41FA5}">
                      <a16:colId xmlns:a16="http://schemas.microsoft.com/office/drawing/2014/main" val="179400546"/>
                    </a:ext>
                  </a:extLst>
                </a:gridCol>
                <a:gridCol w="544407">
                  <a:extLst>
                    <a:ext uri="{9D8B030D-6E8A-4147-A177-3AD203B41FA5}">
                      <a16:colId xmlns:a16="http://schemas.microsoft.com/office/drawing/2014/main" val="1026377558"/>
                    </a:ext>
                  </a:extLst>
                </a:gridCol>
                <a:gridCol w="636876">
                  <a:extLst>
                    <a:ext uri="{9D8B030D-6E8A-4147-A177-3AD203B41FA5}">
                      <a16:colId xmlns:a16="http://schemas.microsoft.com/office/drawing/2014/main" val="2473364012"/>
                    </a:ext>
                  </a:extLst>
                </a:gridCol>
                <a:gridCol w="568901">
                  <a:extLst>
                    <a:ext uri="{9D8B030D-6E8A-4147-A177-3AD203B41FA5}">
                      <a16:colId xmlns:a16="http://schemas.microsoft.com/office/drawing/2014/main" val="3584408452"/>
                    </a:ext>
                  </a:extLst>
                </a:gridCol>
                <a:gridCol w="403986">
                  <a:extLst>
                    <a:ext uri="{9D8B030D-6E8A-4147-A177-3AD203B41FA5}">
                      <a16:colId xmlns:a16="http://schemas.microsoft.com/office/drawing/2014/main" val="1741036430"/>
                    </a:ext>
                  </a:extLst>
                </a:gridCol>
                <a:gridCol w="550883">
                  <a:extLst>
                    <a:ext uri="{9D8B030D-6E8A-4147-A177-3AD203B41FA5}">
                      <a16:colId xmlns:a16="http://schemas.microsoft.com/office/drawing/2014/main" val="3602480922"/>
                    </a:ext>
                  </a:extLst>
                </a:gridCol>
                <a:gridCol w="544763">
                  <a:extLst>
                    <a:ext uri="{9D8B030D-6E8A-4147-A177-3AD203B41FA5}">
                      <a16:colId xmlns:a16="http://schemas.microsoft.com/office/drawing/2014/main" val="4021823977"/>
                    </a:ext>
                  </a:extLst>
                </a:gridCol>
                <a:gridCol w="728390">
                  <a:extLst>
                    <a:ext uri="{9D8B030D-6E8A-4147-A177-3AD203B41FA5}">
                      <a16:colId xmlns:a16="http://schemas.microsoft.com/office/drawing/2014/main" val="2468026463"/>
                    </a:ext>
                  </a:extLst>
                </a:gridCol>
                <a:gridCol w="691664">
                  <a:extLst>
                    <a:ext uri="{9D8B030D-6E8A-4147-A177-3AD203B41FA5}">
                      <a16:colId xmlns:a16="http://schemas.microsoft.com/office/drawing/2014/main" val="2006853983"/>
                    </a:ext>
                  </a:extLst>
                </a:gridCol>
                <a:gridCol w="666417">
                  <a:extLst>
                    <a:ext uri="{9D8B030D-6E8A-4147-A177-3AD203B41FA5}">
                      <a16:colId xmlns:a16="http://schemas.microsoft.com/office/drawing/2014/main" val="1422245484"/>
                    </a:ext>
                  </a:extLst>
                </a:gridCol>
              </a:tblGrid>
              <a:tr h="8503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800" cap="all" dirty="0">
                          <a:effectLst/>
                        </a:rPr>
                        <a:t> </a:t>
                      </a:r>
                      <a:r>
                        <a:rPr lang="en-US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</a:t>
                      </a:r>
                      <a:r>
                        <a:rPr lang="en-US" sz="1800" b="1" kern="1200" baseline="300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l-GR" sz="1800" b="1" kern="1200" baseline="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en-GB" sz="1800" b="1" kern="1200" baseline="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adj</a:t>
                      </a:r>
                      <a:endParaRPr lang="en-GB" sz="1100" baseline="0" dirty="0">
                        <a:effectLst/>
                        <a:latin typeface="Corbel" panose="020B0503020204020204" pitchFamily="34" charset="0"/>
                        <a:ea typeface="Corbel" panose="020B05030202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800" cap="all">
                          <a:effectLst/>
                        </a:rPr>
                        <a:t>Business Strategy</a:t>
                      </a:r>
                      <a:endParaRPr lang="en-GB" sz="1100">
                        <a:effectLst/>
                        <a:latin typeface="Corbel" panose="020B0503020204020204" pitchFamily="34" charset="0"/>
                        <a:ea typeface="Corbel" panose="020B05030202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800" cap="all">
                          <a:effectLst/>
                        </a:rPr>
                        <a:t>Education &amp; Growth Culture</a:t>
                      </a:r>
                      <a:endParaRPr lang="en-GB" sz="1100">
                        <a:effectLst/>
                        <a:latin typeface="Corbel" panose="020B0503020204020204" pitchFamily="34" charset="0"/>
                        <a:ea typeface="Corbel" panose="020B05030202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800" cap="all">
                          <a:effectLst/>
                        </a:rPr>
                        <a:t>Financial Performance</a:t>
                      </a:r>
                      <a:endParaRPr lang="en-GB" sz="1100">
                        <a:effectLst/>
                        <a:latin typeface="Corbel" panose="020B0503020204020204" pitchFamily="34" charset="0"/>
                        <a:ea typeface="Corbel" panose="020B05030202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800" cap="all" dirty="0">
                          <a:effectLst/>
                        </a:rPr>
                        <a:t>Financial Potential</a:t>
                      </a:r>
                      <a:endParaRPr lang="en-GB" sz="1100" dirty="0">
                        <a:effectLst/>
                        <a:latin typeface="Corbel" panose="020B0503020204020204" pitchFamily="34" charset="0"/>
                        <a:ea typeface="Corbel" panose="020B05030202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800" cap="all">
                          <a:effectLst/>
                        </a:rPr>
                        <a:t>HR Growth</a:t>
                      </a:r>
                      <a:endParaRPr lang="en-GB" sz="1100">
                        <a:effectLst/>
                        <a:latin typeface="Corbel" panose="020B0503020204020204" pitchFamily="34" charset="0"/>
                        <a:ea typeface="Corbel" panose="020B05030202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800" cap="all">
                          <a:effectLst/>
                        </a:rPr>
                        <a:t>Human Potential</a:t>
                      </a:r>
                      <a:endParaRPr lang="en-GB" sz="1100">
                        <a:effectLst/>
                        <a:latin typeface="Corbel" panose="020B0503020204020204" pitchFamily="34" charset="0"/>
                        <a:ea typeface="Corbel" panose="020B05030202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800" cap="all" dirty="0">
                          <a:effectLst/>
                        </a:rPr>
                        <a:t>Innovative Capacity</a:t>
                      </a:r>
                      <a:endParaRPr lang="en-GB" sz="1100" dirty="0">
                        <a:effectLst/>
                        <a:latin typeface="Corbel" panose="020B0503020204020204" pitchFamily="34" charset="0"/>
                        <a:ea typeface="Corbel" panose="020B05030202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800" cap="all">
                          <a:effectLst/>
                        </a:rPr>
                        <a:t>Inovation Performance </a:t>
                      </a:r>
                      <a:endParaRPr lang="en-GB" sz="1100">
                        <a:effectLst/>
                        <a:latin typeface="Corbel" panose="020B0503020204020204" pitchFamily="34" charset="0"/>
                        <a:ea typeface="Corbel" panose="020B05030202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800" cap="all">
                          <a:effectLst/>
                        </a:rPr>
                        <a:t>Technological Potential</a:t>
                      </a:r>
                      <a:endParaRPr lang="en-GB" sz="1100">
                        <a:effectLst/>
                        <a:latin typeface="Corbel" panose="020B0503020204020204" pitchFamily="34" charset="0"/>
                        <a:ea typeface="Corbel" panose="020B05030202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/>
                </a:tc>
                <a:extLst>
                  <a:ext uri="{0D108BD9-81ED-4DB2-BD59-A6C34878D82A}">
                    <a16:rowId xmlns:a16="http://schemas.microsoft.com/office/drawing/2014/main" val="193336080"/>
                  </a:ext>
                </a:extLst>
              </a:tr>
              <a:tr h="2248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800" cap="all">
                          <a:effectLst/>
                        </a:rPr>
                        <a:t>Business Strategy</a:t>
                      </a:r>
                      <a:endParaRPr lang="en-GB" sz="1100">
                        <a:effectLst/>
                        <a:latin typeface="Corbel" panose="020B0503020204020204" pitchFamily="34" charset="0"/>
                        <a:ea typeface="Corbel" panose="020B05030202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800">
                          <a:effectLst/>
                        </a:rPr>
                        <a:t>0,25767</a:t>
                      </a:r>
                      <a:endParaRPr lang="en-GB" sz="1100">
                        <a:effectLst/>
                        <a:latin typeface="Corbel" panose="020B0503020204020204" pitchFamily="34" charset="0"/>
                        <a:ea typeface="Corbel" panose="020B05030202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GB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800">
                          <a:effectLst/>
                        </a:rPr>
                        <a:t>0,14212</a:t>
                      </a:r>
                      <a:endParaRPr lang="en-GB" sz="1100">
                        <a:effectLst/>
                        <a:latin typeface="Corbel" panose="020B0503020204020204" pitchFamily="34" charset="0"/>
                        <a:ea typeface="Corbel" panose="020B05030202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97163929"/>
                  </a:ext>
                </a:extLst>
              </a:tr>
              <a:tr h="3031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800" cap="all">
                          <a:effectLst/>
                        </a:rPr>
                        <a:t>Education &amp; Growth Culture</a:t>
                      </a:r>
                      <a:endParaRPr lang="en-GB" sz="1100">
                        <a:effectLst/>
                        <a:latin typeface="Corbel" panose="020B0503020204020204" pitchFamily="34" charset="0"/>
                        <a:ea typeface="Corbel" panose="020B05030202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orbel" panose="020B0503020204020204" pitchFamily="34" charset="0"/>
                        <a:ea typeface="Corbel" panose="020B05030202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GB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GB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800">
                          <a:effectLst/>
                        </a:rPr>
                        <a:t>0,46116</a:t>
                      </a:r>
                      <a:endParaRPr lang="en-GB" sz="1100">
                        <a:effectLst/>
                        <a:latin typeface="Corbel" panose="020B0503020204020204" pitchFamily="34" charset="0"/>
                        <a:ea typeface="Corbel" panose="020B05030202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67202492"/>
                  </a:ext>
                </a:extLst>
              </a:tr>
              <a:tr h="3031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800" cap="all">
                          <a:effectLst/>
                        </a:rPr>
                        <a:t>Financial Performance</a:t>
                      </a:r>
                      <a:endParaRPr lang="en-GB" sz="1100">
                        <a:effectLst/>
                        <a:latin typeface="Corbel" panose="020B0503020204020204" pitchFamily="34" charset="0"/>
                        <a:ea typeface="Corbel" panose="020B05030202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orbel" panose="020B0503020204020204" pitchFamily="34" charset="0"/>
                        <a:ea typeface="Corbel" panose="020B05030202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GB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800">
                          <a:effectLst/>
                        </a:rPr>
                        <a:t>0,36535</a:t>
                      </a:r>
                      <a:endParaRPr lang="en-GB" sz="1100">
                        <a:effectLst/>
                        <a:latin typeface="Corbel" panose="020B0503020204020204" pitchFamily="34" charset="0"/>
                        <a:ea typeface="Corbel" panose="020B05030202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55874353"/>
                  </a:ext>
                </a:extLst>
              </a:tr>
              <a:tr h="3031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800" cap="all">
                          <a:effectLst/>
                        </a:rPr>
                        <a:t>Financial Potential</a:t>
                      </a:r>
                      <a:endParaRPr lang="en-GB" sz="1100">
                        <a:effectLst/>
                        <a:latin typeface="Corbel" panose="020B0503020204020204" pitchFamily="34" charset="0"/>
                        <a:ea typeface="Corbel" panose="020B05030202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800">
                          <a:effectLst/>
                        </a:rPr>
                        <a:t>0,28073</a:t>
                      </a:r>
                      <a:endParaRPr lang="en-GB" sz="1100">
                        <a:effectLst/>
                        <a:latin typeface="Corbel" panose="020B0503020204020204" pitchFamily="34" charset="0"/>
                        <a:ea typeface="Corbel" panose="020B05030202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800">
                          <a:effectLst/>
                        </a:rPr>
                        <a:t>0,21372</a:t>
                      </a:r>
                      <a:endParaRPr lang="en-GB" sz="1100">
                        <a:effectLst/>
                        <a:latin typeface="Corbel" panose="020B0503020204020204" pitchFamily="34" charset="0"/>
                        <a:ea typeface="Corbel" panose="020B05030202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GB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800">
                          <a:effectLst/>
                        </a:rPr>
                        <a:t>0,1175</a:t>
                      </a:r>
                      <a:endParaRPr lang="en-GB" sz="1100">
                        <a:effectLst/>
                        <a:latin typeface="Corbel" panose="020B0503020204020204" pitchFamily="34" charset="0"/>
                        <a:ea typeface="Corbel" panose="020B05030202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800">
                          <a:effectLst/>
                        </a:rPr>
                        <a:t>0,35384</a:t>
                      </a:r>
                      <a:endParaRPr lang="en-GB" sz="1100">
                        <a:effectLst/>
                        <a:latin typeface="Corbel" panose="020B0503020204020204" pitchFamily="34" charset="0"/>
                        <a:ea typeface="Corbel" panose="020B05030202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800">
                          <a:effectLst/>
                        </a:rPr>
                        <a:t>0,50812</a:t>
                      </a:r>
                      <a:endParaRPr lang="en-GB" sz="1100">
                        <a:effectLst/>
                        <a:latin typeface="Corbel" panose="020B0503020204020204" pitchFamily="34" charset="0"/>
                        <a:ea typeface="Corbel" panose="020B05030202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88325541"/>
                  </a:ext>
                </a:extLst>
              </a:tr>
              <a:tr h="2248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800" cap="all">
                          <a:effectLst/>
                        </a:rPr>
                        <a:t>HR Growth</a:t>
                      </a:r>
                      <a:endParaRPr lang="en-GB" sz="1100">
                        <a:effectLst/>
                        <a:latin typeface="Corbel" panose="020B0503020204020204" pitchFamily="34" charset="0"/>
                        <a:ea typeface="Corbel" panose="020B05030202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orbel" panose="020B0503020204020204" pitchFamily="34" charset="0"/>
                        <a:ea typeface="Corbel" panose="020B05030202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GB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78341892"/>
                  </a:ext>
                </a:extLst>
              </a:tr>
              <a:tr h="2248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800" cap="all">
                          <a:effectLst/>
                        </a:rPr>
                        <a:t>Human Potential</a:t>
                      </a:r>
                      <a:endParaRPr lang="en-GB" sz="1100">
                        <a:effectLst/>
                        <a:latin typeface="Corbel" panose="020B0503020204020204" pitchFamily="34" charset="0"/>
                        <a:ea typeface="Corbel" panose="020B05030202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orbel" panose="020B0503020204020204" pitchFamily="34" charset="0"/>
                        <a:ea typeface="Corbel" panose="020B05030202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GB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800">
                          <a:effectLst/>
                        </a:rPr>
                        <a:t>0,47991</a:t>
                      </a:r>
                      <a:endParaRPr lang="en-GB" sz="1100">
                        <a:effectLst/>
                        <a:latin typeface="Corbel" panose="020B0503020204020204" pitchFamily="34" charset="0"/>
                        <a:ea typeface="Corbel" panose="020B05030202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800">
                          <a:effectLst/>
                        </a:rPr>
                        <a:t>-0,26292</a:t>
                      </a:r>
                      <a:endParaRPr lang="en-GB" sz="1100">
                        <a:effectLst/>
                        <a:latin typeface="Corbel" panose="020B0503020204020204" pitchFamily="34" charset="0"/>
                        <a:ea typeface="Corbel" panose="020B05030202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65930135"/>
                  </a:ext>
                </a:extLst>
              </a:tr>
              <a:tr h="3031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800" cap="all">
                          <a:effectLst/>
                        </a:rPr>
                        <a:t>Innovative Capacity</a:t>
                      </a:r>
                      <a:endParaRPr lang="en-GB" sz="1100">
                        <a:effectLst/>
                        <a:latin typeface="Corbel" panose="020B0503020204020204" pitchFamily="34" charset="0"/>
                        <a:ea typeface="Corbel" panose="020B05030202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orbel" panose="020B0503020204020204" pitchFamily="34" charset="0"/>
                        <a:ea typeface="Corbel" panose="020B05030202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800">
                          <a:effectLst/>
                        </a:rPr>
                        <a:t>0,48435</a:t>
                      </a:r>
                      <a:endParaRPr lang="en-GB" sz="1100">
                        <a:effectLst/>
                        <a:latin typeface="Corbel" panose="020B0503020204020204" pitchFamily="34" charset="0"/>
                        <a:ea typeface="Corbel" panose="020B05030202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GB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800">
                          <a:effectLst/>
                        </a:rPr>
                        <a:t>0,29269</a:t>
                      </a:r>
                      <a:endParaRPr lang="en-GB" sz="1100">
                        <a:effectLst/>
                        <a:latin typeface="Corbel" panose="020B0503020204020204" pitchFamily="34" charset="0"/>
                        <a:ea typeface="Corbel" panose="020B05030202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800">
                          <a:effectLst/>
                        </a:rPr>
                        <a:t>0,59936</a:t>
                      </a:r>
                      <a:endParaRPr lang="en-GB" sz="1100">
                        <a:effectLst/>
                        <a:latin typeface="Corbel" panose="020B0503020204020204" pitchFamily="34" charset="0"/>
                        <a:ea typeface="Corbel" panose="020B05030202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42209655"/>
                  </a:ext>
                </a:extLst>
              </a:tr>
              <a:tr h="3031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800" cap="all">
                          <a:effectLst/>
                        </a:rPr>
                        <a:t>Inovation Performance </a:t>
                      </a:r>
                      <a:endParaRPr lang="en-GB" sz="1100">
                        <a:effectLst/>
                        <a:latin typeface="Corbel" panose="020B0503020204020204" pitchFamily="34" charset="0"/>
                        <a:ea typeface="Corbel" panose="020B05030202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orbel" panose="020B0503020204020204" pitchFamily="34" charset="0"/>
                        <a:ea typeface="Corbel" panose="020B05030202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GB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59237659"/>
                  </a:ext>
                </a:extLst>
              </a:tr>
              <a:tr h="3031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800" cap="all">
                          <a:effectLst/>
                        </a:rPr>
                        <a:t>Technological Potential</a:t>
                      </a:r>
                      <a:endParaRPr lang="en-GB" sz="1100">
                        <a:effectLst/>
                        <a:latin typeface="Corbel" panose="020B0503020204020204" pitchFamily="34" charset="0"/>
                        <a:ea typeface="Corbel" panose="020B05030202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orbel" panose="020B0503020204020204" pitchFamily="34" charset="0"/>
                        <a:ea typeface="Corbel" panose="020B05030202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GB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800">
                          <a:effectLst/>
                        </a:rPr>
                        <a:t>0,10988</a:t>
                      </a:r>
                      <a:endParaRPr lang="en-GB" sz="1100">
                        <a:effectLst/>
                        <a:latin typeface="Corbel" panose="020B0503020204020204" pitchFamily="34" charset="0"/>
                        <a:ea typeface="Corbel" panose="020B05030202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GB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201167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10490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C3AC4A-7DFD-412E-91C5-9E3A41276D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Απ</a:t>
            </a:r>
            <a:r>
              <a:rPr lang="en-GB" dirty="0" err="1"/>
              <a:t>οτελεσμ</a:t>
            </a:r>
            <a:r>
              <a:rPr lang="el-GR" dirty="0" err="1"/>
              <a:t>ατα</a:t>
            </a:r>
            <a:r>
              <a:rPr lang="en-GB" dirty="0"/>
              <a:t> Μοντέλου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421BD1-E8F9-4208-9B1D-1F8617D7EB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7261" y="1381539"/>
            <a:ext cx="11062433" cy="4795424"/>
          </a:xfrm>
        </p:spPr>
        <p:txBody>
          <a:bodyPr>
            <a:normAutofit fontScale="92500" lnSpcReduction="10000"/>
          </a:bodyPr>
          <a:lstStyle/>
          <a:p>
            <a:r>
              <a:rPr lang="el-GR" sz="2400" dirty="0"/>
              <a:t>Εξετάζοντας τη φορά, το σθένος αλλά και τη στατιστική σημαντικότητα του δομικού μοντέλου οι ερευνητικές υποθέσεις </a:t>
            </a:r>
            <a:r>
              <a:rPr lang="el-GR" sz="2400" b="1" dirty="0"/>
              <a:t>επιβεβαιώνονται</a:t>
            </a:r>
            <a:r>
              <a:rPr lang="el-GR" sz="2400" dirty="0"/>
              <a:t> σε σημαντικό βαθμό. </a:t>
            </a:r>
          </a:p>
          <a:p>
            <a:endParaRPr lang="el-GR" sz="1200" dirty="0"/>
          </a:p>
          <a:p>
            <a:r>
              <a:rPr lang="el-GR" sz="2400" dirty="0"/>
              <a:t>Η σχέση των οικονομικών δυνατοτήτων των επιχειρήσεων με τα υπόλοιπα χαρακτηριστικά τους έχει την αναμενόμενη </a:t>
            </a:r>
            <a:r>
              <a:rPr lang="el-GR" sz="2400" b="1" dirty="0"/>
              <a:t>θετική</a:t>
            </a:r>
            <a:r>
              <a:rPr lang="el-GR" sz="2400" dirty="0"/>
              <a:t> φορά σε κάθε περίπτωση.</a:t>
            </a:r>
          </a:p>
          <a:p>
            <a:pPr lvl="1"/>
            <a:r>
              <a:rPr lang="el-GR" sz="2000" dirty="0"/>
              <a:t>Η πρόσβαση σε εγκαταστάσεις Ε&amp;Α και τεχνογνωσίας απαιτεί σημαντικές χρηματικές δαπάνες.</a:t>
            </a:r>
          </a:p>
          <a:p>
            <a:pPr lvl="1"/>
            <a:r>
              <a:rPr lang="el-GR" sz="2000" dirty="0"/>
              <a:t>Οι πιο οικονομικά εύρωστες επιχειρήσεις προσλαμβάνουν περισσότερο εξειδικευμένο προσωπικό για τις ανάγκες τους.</a:t>
            </a:r>
          </a:p>
          <a:p>
            <a:pPr lvl="1"/>
            <a:r>
              <a:rPr lang="el-GR" sz="2000" dirty="0"/>
              <a:t>Ισχυρή θετική συσχέτιση παρουσιάζεται επίσης με τις μεταβλητές που σχετίζονται με την </a:t>
            </a:r>
            <a:r>
              <a:rPr lang="el-GR" sz="2000" b="1" dirty="0"/>
              <a:t>κουλτούρα</a:t>
            </a:r>
            <a:r>
              <a:rPr lang="el-GR" sz="2000" dirty="0"/>
              <a:t> και την </a:t>
            </a:r>
            <a:r>
              <a:rPr lang="el-GR" sz="2000" b="1" dirty="0"/>
              <a:t>εκπαίδευση</a:t>
            </a:r>
            <a:r>
              <a:rPr lang="el-GR" sz="2000" dirty="0"/>
              <a:t> και με την επιχειρηματική στρατηγική για διαφοροποίηση και αύξηση μεριδίου αγοράς. </a:t>
            </a:r>
          </a:p>
          <a:p>
            <a:pPr lvl="1"/>
            <a:endParaRPr lang="el-GR" sz="1000" dirty="0"/>
          </a:p>
          <a:p>
            <a:r>
              <a:rPr lang="el-GR" sz="2400" dirty="0"/>
              <a:t>Εξαιρετικό ενδιαφέρον ως προς την κύρια ερευνητική υπόθεση για τη σχέση καινοτομικού δυναμικού-καινοτομικών επιδόσεων αποτελεί η σημαντική, θετική και ισχυρή συσχέτιση μεταξύ τους. </a:t>
            </a:r>
            <a:r>
              <a:rPr lang="el-GR" sz="2400" b="1" dirty="0"/>
              <a:t>Η συσχέτιση μεταξύ τους είναι ισχυρότερη από οποιασδήποτε άλλης μεμονωμένης μεταβλητής με την καινοτομική επίδοση.</a:t>
            </a:r>
            <a:endParaRPr lang="en-US" sz="1200" b="1" dirty="0"/>
          </a:p>
          <a:p>
            <a:endParaRPr lang="en-US" sz="24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393716-3A60-491E-A815-CB04F4DE83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85687-9082-4F12-BB7B-57F3E1639B15}" type="datetime1">
              <a:rPr lang="el-GR" smtClean="0"/>
              <a:t>29/5/2019</a:t>
            </a:fld>
            <a:endParaRPr lang="el-GR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234FE4-0254-4A36-A1FC-DFB6135A3C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12o Πανελλήνιο Επιστημονικό Συνέδριο Χημικής Μηχανικής</a:t>
            </a:r>
            <a:endParaRPr lang="el-GR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4D6F8B-EDD4-43DB-895C-4401C61931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566F5-E840-4F0F-A5E3-558440CD5F4C}" type="slidenum">
              <a:rPr lang="el-GR" smtClean="0"/>
              <a:pPr/>
              <a:t>11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5902072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A078C3-4C3A-404B-8679-625E74033F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Συζήτηση Αποτελεσμάτων - Συμπεράσματα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D0E31A-F27F-49DE-AE3D-665D4DA58D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7261" y="1381539"/>
            <a:ext cx="11297477" cy="497481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l-GR" b="1" dirty="0"/>
              <a:t>Ερμηνεία Λειτουργίας – Αποτελεσμάτων </a:t>
            </a:r>
            <a:endParaRPr lang="el-GR" sz="1600" b="1" dirty="0"/>
          </a:p>
          <a:p>
            <a:pPr marL="400050" lvl="1" indent="0">
              <a:buNone/>
            </a:pPr>
            <a:endParaRPr lang="en-GB" sz="1200" b="1" dirty="0"/>
          </a:p>
          <a:p>
            <a:pPr marL="571500" lvl="1" indent="-171450"/>
            <a:r>
              <a:rPr lang="el-GR" dirty="0"/>
              <a:t>Η προσέγγιση και μέτρηση του καινοτομικού δυναμικού με τον τρόπο που προτείνεται στην παρούσα εργασία ενσωματώνει </a:t>
            </a:r>
            <a:r>
              <a:rPr lang="el-GR" b="1" dirty="0"/>
              <a:t>σχεδόν κάθε </a:t>
            </a:r>
            <a:r>
              <a:rPr lang="el-GR" dirty="0"/>
              <a:t>πιθανό μετρήσιμο -εύκολα η δύσκολα- στοιχείο και πόρο.</a:t>
            </a:r>
          </a:p>
          <a:p>
            <a:pPr marL="571500" lvl="1" indent="-171450"/>
            <a:r>
              <a:rPr lang="el-GR" dirty="0"/>
              <a:t>Υποδεικνύει τουλάχιστον πως η διαδικασία μετατροπής των πόρων σε νέα προϊόντα και κέρδη δεν είναι γραμμική μέσω ενός ενδιάμεσου «</a:t>
            </a:r>
            <a:r>
              <a:rPr lang="el-GR" b="1" dirty="0"/>
              <a:t>μαύρου κουτιού</a:t>
            </a:r>
            <a:r>
              <a:rPr lang="el-GR" dirty="0"/>
              <a:t>».</a:t>
            </a:r>
          </a:p>
          <a:p>
            <a:pPr marL="571500" lvl="1" indent="-171450"/>
            <a:r>
              <a:rPr lang="el-GR" dirty="0"/>
              <a:t>Η αύξηση των επιθυμητών αποτελεσμάτων δε μπορεί να είναι η απλή «μετατροπή» ή χρηματοδότηση ενός μόνο μέρους του προτεινόμενου μοντέλου, αλλά απαιτεί μια </a:t>
            </a:r>
            <a:r>
              <a:rPr lang="el-GR" b="1" dirty="0"/>
              <a:t>συνολική προσέγγιση </a:t>
            </a:r>
            <a:r>
              <a:rPr lang="el-GR" dirty="0"/>
              <a:t>και χρηματοδότηση και οργάνωση όλων των εμπλεκόμενων τμημάτων και λειτουργιών.</a:t>
            </a:r>
          </a:p>
          <a:p>
            <a:pPr marL="571500" lvl="1" indent="-171450"/>
            <a:endParaRPr lang="el-GR" sz="1000" b="1" dirty="0"/>
          </a:p>
          <a:p>
            <a:pPr marL="0" indent="0">
              <a:buNone/>
            </a:pPr>
            <a:r>
              <a:rPr lang="el-GR" b="1" dirty="0"/>
              <a:t>Συνοψίζοντας, η δυνατότητα μιας επιχείρησης να καινοτομεί αποτελείται από το σύνολο των δυνατών συνδυασμών των πόρων που έχει στη διάθεση της και εξαρτάται από τις ικανότητες της.</a:t>
            </a:r>
            <a:endParaRPr lang="el-GR" sz="1200" b="1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9CED8D-83B8-4B43-8A6F-AF046FB6D5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85687-9082-4F12-BB7B-57F3E1639B15}" type="datetime1">
              <a:rPr lang="el-GR" smtClean="0"/>
              <a:t>29/5/2019</a:t>
            </a:fld>
            <a:endParaRPr lang="el-GR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1E7297-CE94-4FA3-AA8F-D910E6A1CB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12o Πανελλήνιο Επιστημονικό Συνέδριο Χημικής Μηχανικής</a:t>
            </a:r>
            <a:endParaRPr lang="el-GR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C94BD8-225A-44A6-9974-E8E3210A5E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566F5-E840-4F0F-A5E3-558440CD5F4C}" type="slidenum">
              <a:rPr lang="el-GR" smtClean="0"/>
              <a:pPr/>
              <a:t>12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281205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7DB3F2-61FD-47C7-8567-391A28C487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85687-9082-4F12-BB7B-57F3E1639B15}" type="datetime1">
              <a:rPr lang="el-GR" smtClean="0"/>
              <a:t>29/5/2019</a:t>
            </a:fld>
            <a:endParaRPr lang="el-GR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9D3710-E285-461B-AF2A-771AD9206D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12o Πανελλήνιο Επιστημονικό Συνέδριο Χημικής Μηχανικής</a:t>
            </a:r>
            <a:endParaRPr lang="el-GR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6591DD-5F7C-4969-BE5C-493AC1082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566F5-E840-4F0F-A5E3-558440CD5F4C}" type="slidenum">
              <a:rPr lang="el-GR" smtClean="0"/>
              <a:pPr/>
              <a:t>13</a:t>
            </a:fld>
            <a:endParaRPr lang="el-GR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9B7D06A-D21D-493E-9D74-274EF82C2D09}"/>
              </a:ext>
            </a:extLst>
          </p:cNvPr>
          <p:cNvSpPr/>
          <p:nvPr/>
        </p:nvSpPr>
        <p:spPr>
          <a:xfrm>
            <a:off x="4127554" y="3244334"/>
            <a:ext cx="40258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l-GR" b="1" i="1" dirty="0"/>
              <a:t>Ευχαριστώ θερμά για την προσοχή σας!</a:t>
            </a:r>
          </a:p>
        </p:txBody>
      </p:sp>
    </p:spTree>
    <p:extLst>
      <p:ext uri="{BB962C8B-B14F-4D97-AF65-F5344CB8AC3E}">
        <p14:creationId xmlns:p14="http://schemas.microsoft.com/office/powerpoint/2010/main" val="6941553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05157522-973D-404B-BD40-52AFA5D20A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Επιπλέον  Υλικό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D5C5E6-461C-4B45-93EB-D9500C8DE1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52557-0775-4D6C-B999-13BF77459F8B}" type="datetime1">
              <a:rPr lang="el-GR" smtClean="0"/>
              <a:t>29/5/2019</a:t>
            </a:fld>
            <a:endParaRPr lang="el-GR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78A45A4-53AA-4E94-89F1-41CD40C3F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12o Πανελλήνιο Επιστημονικό Συνέδριο Χημικής Μηχανικής</a:t>
            </a:r>
            <a:endParaRPr lang="el-GR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D940D1-C156-4204-BD97-388D421D4A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566F5-E840-4F0F-A5E3-558440CD5F4C}" type="slidenum">
              <a:rPr lang="el-GR" smtClean="0"/>
              <a:t>14</a:t>
            </a:fld>
            <a:endParaRPr lang="el-GR" dirty="0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695FBEB1-398F-4D3E-9BD6-5C646690DD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5793804"/>
              </p:ext>
            </p:extLst>
          </p:nvPr>
        </p:nvGraphicFramePr>
        <p:xfrm>
          <a:off x="2588787" y="1280419"/>
          <a:ext cx="6647488" cy="1709420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1699157">
                  <a:extLst>
                    <a:ext uri="{9D8B030D-6E8A-4147-A177-3AD203B41FA5}">
                      <a16:colId xmlns:a16="http://schemas.microsoft.com/office/drawing/2014/main" val="759660186"/>
                    </a:ext>
                  </a:extLst>
                </a:gridCol>
                <a:gridCol w="482978">
                  <a:extLst>
                    <a:ext uri="{9D8B030D-6E8A-4147-A177-3AD203B41FA5}">
                      <a16:colId xmlns:a16="http://schemas.microsoft.com/office/drawing/2014/main" val="2960624231"/>
                    </a:ext>
                  </a:extLst>
                </a:gridCol>
                <a:gridCol w="483601">
                  <a:extLst>
                    <a:ext uri="{9D8B030D-6E8A-4147-A177-3AD203B41FA5}">
                      <a16:colId xmlns:a16="http://schemas.microsoft.com/office/drawing/2014/main" val="2634620959"/>
                    </a:ext>
                  </a:extLst>
                </a:gridCol>
                <a:gridCol w="483601">
                  <a:extLst>
                    <a:ext uri="{9D8B030D-6E8A-4147-A177-3AD203B41FA5}">
                      <a16:colId xmlns:a16="http://schemas.microsoft.com/office/drawing/2014/main" val="2083684743"/>
                    </a:ext>
                  </a:extLst>
                </a:gridCol>
                <a:gridCol w="483601">
                  <a:extLst>
                    <a:ext uri="{9D8B030D-6E8A-4147-A177-3AD203B41FA5}">
                      <a16:colId xmlns:a16="http://schemas.microsoft.com/office/drawing/2014/main" val="3309494889"/>
                    </a:ext>
                  </a:extLst>
                </a:gridCol>
                <a:gridCol w="483601">
                  <a:extLst>
                    <a:ext uri="{9D8B030D-6E8A-4147-A177-3AD203B41FA5}">
                      <a16:colId xmlns:a16="http://schemas.microsoft.com/office/drawing/2014/main" val="2865424174"/>
                    </a:ext>
                  </a:extLst>
                </a:gridCol>
                <a:gridCol w="483601">
                  <a:extLst>
                    <a:ext uri="{9D8B030D-6E8A-4147-A177-3AD203B41FA5}">
                      <a16:colId xmlns:a16="http://schemas.microsoft.com/office/drawing/2014/main" val="4291369638"/>
                    </a:ext>
                  </a:extLst>
                </a:gridCol>
                <a:gridCol w="483601">
                  <a:extLst>
                    <a:ext uri="{9D8B030D-6E8A-4147-A177-3AD203B41FA5}">
                      <a16:colId xmlns:a16="http://schemas.microsoft.com/office/drawing/2014/main" val="2236727270"/>
                    </a:ext>
                  </a:extLst>
                </a:gridCol>
                <a:gridCol w="483601">
                  <a:extLst>
                    <a:ext uri="{9D8B030D-6E8A-4147-A177-3AD203B41FA5}">
                      <a16:colId xmlns:a16="http://schemas.microsoft.com/office/drawing/2014/main" val="1000128501"/>
                    </a:ext>
                  </a:extLst>
                </a:gridCol>
                <a:gridCol w="483601">
                  <a:extLst>
                    <a:ext uri="{9D8B030D-6E8A-4147-A177-3AD203B41FA5}">
                      <a16:colId xmlns:a16="http://schemas.microsoft.com/office/drawing/2014/main" val="3024817769"/>
                    </a:ext>
                  </a:extLst>
                </a:gridCol>
                <a:gridCol w="596545">
                  <a:extLst>
                    <a:ext uri="{9D8B030D-6E8A-4147-A177-3AD203B41FA5}">
                      <a16:colId xmlns:a16="http://schemas.microsoft.com/office/drawing/2014/main" val="454552228"/>
                    </a:ext>
                  </a:extLst>
                </a:gridCol>
              </a:tblGrid>
              <a:tr h="142240">
                <a:tc gridSpan="11"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00" i="1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Συντελεστές f2και R2adj.  Λανθανουσών Μεταβλητών</a:t>
                      </a:r>
                      <a:endParaRPr lang="en-US" sz="1000" i="1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3422885"/>
                  </a:ext>
                </a:extLst>
              </a:tr>
              <a:tr h="14224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en-US" sz="1000" b="1" i="1" baseline="30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000" b="1" i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adj</a:t>
                      </a:r>
                      <a:r>
                        <a:rPr lang="en-US" sz="1000" i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  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88189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Business Strategy </a:t>
                      </a:r>
                      <a:r>
                        <a:rPr lang="el-GR" sz="10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(1)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0.0736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0.9282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0.0791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6426866"/>
                  </a:ext>
                </a:extLst>
              </a:tr>
              <a:tr h="151765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Education &amp; Growth Culture </a:t>
                      </a:r>
                      <a:r>
                        <a:rPr lang="el-GR" sz="10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(2)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9.5517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0.1467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7068581"/>
                  </a:ext>
                </a:extLst>
              </a:tr>
              <a:tr h="160655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Financial Performance </a:t>
                      </a:r>
                      <a:r>
                        <a:rPr lang="el-GR" sz="10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(3)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0.2776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0.2375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9581670"/>
                  </a:ext>
                </a:extLst>
              </a:tr>
              <a:tr h="160655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Financial Potential </a:t>
                      </a:r>
                      <a:r>
                        <a:rPr lang="el-GR" sz="10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(4)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0864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0.0511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0.01395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5.052</a:t>
                      </a:r>
                      <a:r>
                        <a:rPr lang="el-GR" sz="10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0.3546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0.469</a:t>
                      </a:r>
                      <a:r>
                        <a:rPr lang="el-GR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1926630"/>
                  </a:ext>
                </a:extLst>
              </a:tr>
              <a:tr h="151765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HR Growth </a:t>
                      </a:r>
                      <a:r>
                        <a:rPr lang="el-GR" sz="10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(5)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0.013</a:t>
                      </a:r>
                      <a:r>
                        <a:rPr lang="el-GR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1719123"/>
                  </a:ext>
                </a:extLst>
              </a:tr>
              <a:tr h="151765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Human Potential </a:t>
                      </a:r>
                      <a:r>
                        <a:rPr lang="el-GR" sz="10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(6)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12.493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0.0554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0.982</a:t>
                      </a:r>
                      <a:r>
                        <a:rPr lang="el-GR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49921553"/>
                  </a:ext>
                </a:extLst>
              </a:tr>
              <a:tr h="160655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Innovative Capacity </a:t>
                      </a:r>
                      <a:r>
                        <a:rPr lang="el-GR" sz="10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(7)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0.3121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0.1807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0.2839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0.2294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7423060"/>
                  </a:ext>
                </a:extLst>
              </a:tr>
              <a:tr h="160655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Innovation Performance </a:t>
                      </a:r>
                      <a:r>
                        <a:rPr lang="el-GR" sz="10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(8)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0.2614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47728966"/>
                  </a:ext>
                </a:extLst>
              </a:tr>
              <a:tr h="47625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Technological Potential </a:t>
                      </a:r>
                      <a:r>
                        <a:rPr lang="el-GR" sz="10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(9)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0.4474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0593977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D50640CF-A027-45B8-8E6C-BED6448D1D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7474631"/>
              </p:ext>
            </p:extLst>
          </p:nvPr>
        </p:nvGraphicFramePr>
        <p:xfrm>
          <a:off x="2531159" y="3097787"/>
          <a:ext cx="6762744" cy="1709422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1898975">
                  <a:extLst>
                    <a:ext uri="{9D8B030D-6E8A-4147-A177-3AD203B41FA5}">
                      <a16:colId xmlns:a16="http://schemas.microsoft.com/office/drawing/2014/main" val="1502826216"/>
                    </a:ext>
                  </a:extLst>
                </a:gridCol>
                <a:gridCol w="539833">
                  <a:extLst>
                    <a:ext uri="{9D8B030D-6E8A-4147-A177-3AD203B41FA5}">
                      <a16:colId xmlns:a16="http://schemas.microsoft.com/office/drawing/2014/main" val="3673010569"/>
                    </a:ext>
                  </a:extLst>
                </a:gridCol>
                <a:gridCol w="540492">
                  <a:extLst>
                    <a:ext uri="{9D8B030D-6E8A-4147-A177-3AD203B41FA5}">
                      <a16:colId xmlns:a16="http://schemas.microsoft.com/office/drawing/2014/main" val="4014013723"/>
                    </a:ext>
                  </a:extLst>
                </a:gridCol>
                <a:gridCol w="540492">
                  <a:extLst>
                    <a:ext uri="{9D8B030D-6E8A-4147-A177-3AD203B41FA5}">
                      <a16:colId xmlns:a16="http://schemas.microsoft.com/office/drawing/2014/main" val="2276820680"/>
                    </a:ext>
                  </a:extLst>
                </a:gridCol>
                <a:gridCol w="540492">
                  <a:extLst>
                    <a:ext uri="{9D8B030D-6E8A-4147-A177-3AD203B41FA5}">
                      <a16:colId xmlns:a16="http://schemas.microsoft.com/office/drawing/2014/main" val="234518199"/>
                    </a:ext>
                  </a:extLst>
                </a:gridCol>
                <a:gridCol w="540492">
                  <a:extLst>
                    <a:ext uri="{9D8B030D-6E8A-4147-A177-3AD203B41FA5}">
                      <a16:colId xmlns:a16="http://schemas.microsoft.com/office/drawing/2014/main" val="80796640"/>
                    </a:ext>
                  </a:extLst>
                </a:gridCol>
                <a:gridCol w="540492">
                  <a:extLst>
                    <a:ext uri="{9D8B030D-6E8A-4147-A177-3AD203B41FA5}">
                      <a16:colId xmlns:a16="http://schemas.microsoft.com/office/drawing/2014/main" val="2905990334"/>
                    </a:ext>
                  </a:extLst>
                </a:gridCol>
                <a:gridCol w="540492">
                  <a:extLst>
                    <a:ext uri="{9D8B030D-6E8A-4147-A177-3AD203B41FA5}">
                      <a16:colId xmlns:a16="http://schemas.microsoft.com/office/drawing/2014/main" val="4220782927"/>
                    </a:ext>
                  </a:extLst>
                </a:gridCol>
                <a:gridCol w="540492">
                  <a:extLst>
                    <a:ext uri="{9D8B030D-6E8A-4147-A177-3AD203B41FA5}">
                      <a16:colId xmlns:a16="http://schemas.microsoft.com/office/drawing/2014/main" val="3028872884"/>
                    </a:ext>
                  </a:extLst>
                </a:gridCol>
                <a:gridCol w="540492">
                  <a:extLst>
                    <a:ext uri="{9D8B030D-6E8A-4147-A177-3AD203B41FA5}">
                      <a16:colId xmlns:a16="http://schemas.microsoft.com/office/drawing/2014/main" val="3614650233"/>
                    </a:ext>
                  </a:extLst>
                </a:gridCol>
              </a:tblGrid>
              <a:tr h="155402">
                <a:tc gridSpan="10"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Αλληλοσυσχέτιση Λανθανουσών Μεταβλητών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7192555"/>
                  </a:ext>
                </a:extLst>
              </a:tr>
              <a:tr h="155402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41037875"/>
                  </a:ext>
                </a:extLst>
              </a:tr>
              <a:tr h="155402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Business Strategy </a:t>
                      </a:r>
                      <a:r>
                        <a:rPr lang="el-GR" sz="10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(1)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1.00000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7199075"/>
                  </a:ext>
                </a:extLst>
              </a:tr>
              <a:tr h="155402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Education &amp; Growth Culture </a:t>
                      </a:r>
                      <a:r>
                        <a:rPr lang="el-GR" sz="10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(2)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0.32244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1.00000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5630775"/>
                  </a:ext>
                </a:extLst>
              </a:tr>
              <a:tr h="155402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Financial Performance </a:t>
                      </a:r>
                      <a:r>
                        <a:rPr lang="el-GR" sz="10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(3)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0.16094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0.39718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1.00000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8717046"/>
                  </a:ext>
                </a:extLst>
              </a:tr>
              <a:tr h="155402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Financial Potential </a:t>
                      </a:r>
                      <a:r>
                        <a:rPr lang="el-GR" sz="10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(4)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0.28205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0.29120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0.24666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1.00000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9090307"/>
                  </a:ext>
                </a:extLst>
              </a:tr>
              <a:tr h="155402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HR Growth </a:t>
                      </a:r>
                      <a:r>
                        <a:rPr lang="el-GR" sz="10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(5)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0.20379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0.36076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0.61210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0.32508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1.00000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9880923"/>
                  </a:ext>
                </a:extLst>
              </a:tr>
              <a:tr h="155402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Human Potential </a:t>
                      </a:r>
                      <a:r>
                        <a:rPr lang="el-GR" sz="10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(6)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0.05952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0.14993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0.29749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0.11731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0.41077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1.00000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6910800"/>
                  </a:ext>
                </a:extLst>
              </a:tr>
              <a:tr h="155402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Innovative Capacity</a:t>
                      </a:r>
                      <a:r>
                        <a:rPr lang="el-GR" sz="10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(7)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0.45667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0.71304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0.48775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0.64148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0.56862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0.62200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1.00000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90569229"/>
                  </a:ext>
                </a:extLst>
              </a:tr>
              <a:tr h="155402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Innovation Performance </a:t>
                      </a:r>
                      <a:r>
                        <a:rPr lang="el-GR" sz="10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(8)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0.34729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0.32563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0.15853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0.40014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0.22926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0.10756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0.43301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1.00000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34455897"/>
                  </a:ext>
                </a:extLst>
              </a:tr>
              <a:tr h="155402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Technological Potential </a:t>
                      </a:r>
                      <a:r>
                        <a:rPr lang="el-GR" sz="10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(9)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0.34971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0.32349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0.21292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0.51164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0.27763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0.18288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0.57733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0.38556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1.00000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33630044"/>
                  </a:ext>
                </a:extLst>
              </a:tr>
            </a:tbl>
          </a:graphicData>
        </a:graphic>
      </p:graphicFrame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96B9369F-4411-42F3-815B-CB6831D3DD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7959321"/>
              </p:ext>
            </p:extLst>
          </p:nvPr>
        </p:nvGraphicFramePr>
        <p:xfrm>
          <a:off x="2764518" y="4883403"/>
          <a:ext cx="6296025" cy="1957070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1491247">
                  <a:extLst>
                    <a:ext uri="{9D8B030D-6E8A-4147-A177-3AD203B41FA5}">
                      <a16:colId xmlns:a16="http://schemas.microsoft.com/office/drawing/2014/main" val="3530287188"/>
                    </a:ext>
                  </a:extLst>
                </a:gridCol>
                <a:gridCol w="1200877">
                  <a:extLst>
                    <a:ext uri="{9D8B030D-6E8A-4147-A177-3AD203B41FA5}">
                      <a16:colId xmlns:a16="http://schemas.microsoft.com/office/drawing/2014/main" val="881794131"/>
                    </a:ext>
                  </a:extLst>
                </a:gridCol>
                <a:gridCol w="1201512">
                  <a:extLst>
                    <a:ext uri="{9D8B030D-6E8A-4147-A177-3AD203B41FA5}">
                      <a16:colId xmlns:a16="http://schemas.microsoft.com/office/drawing/2014/main" val="2597942740"/>
                    </a:ext>
                  </a:extLst>
                </a:gridCol>
                <a:gridCol w="1200877">
                  <a:extLst>
                    <a:ext uri="{9D8B030D-6E8A-4147-A177-3AD203B41FA5}">
                      <a16:colId xmlns:a16="http://schemas.microsoft.com/office/drawing/2014/main" val="1625312946"/>
                    </a:ext>
                  </a:extLst>
                </a:gridCol>
                <a:gridCol w="1201512">
                  <a:extLst>
                    <a:ext uri="{9D8B030D-6E8A-4147-A177-3AD203B41FA5}">
                      <a16:colId xmlns:a16="http://schemas.microsoft.com/office/drawing/2014/main" val="247087537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Cronbach's Alpha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rho_A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Composite Reliability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Avg. Variance Extracted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8731433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Business Strategy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43319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0.45507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0.69890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0.37437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360722"/>
                  </a:ext>
                </a:extLst>
              </a:tr>
              <a:tr h="167005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Education &amp; Growth Culture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0.77358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0.81305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0.86026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0.61306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8509607"/>
                  </a:ext>
                </a:extLst>
              </a:tr>
              <a:tr h="177165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Financial Performance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1.00000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3324812"/>
                  </a:ext>
                </a:extLst>
              </a:tr>
              <a:tr h="177165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Financial Potential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1.00000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7323222"/>
                  </a:ext>
                </a:extLst>
              </a:tr>
              <a:tr h="167005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HR Growth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0.80229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0.88908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1.00959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1.01930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94057988"/>
                  </a:ext>
                </a:extLst>
              </a:tr>
              <a:tr h="167005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Human Potential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0.91312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0.91774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0.94544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0.85258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1952591"/>
                  </a:ext>
                </a:extLst>
              </a:tr>
              <a:tr h="177165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Innovative Capacity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1.00000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11787652"/>
                  </a:ext>
                </a:extLst>
              </a:tr>
              <a:tr h="177165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Innovation Performance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1.00000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6897479"/>
                  </a:ext>
                </a:extLst>
              </a:tr>
              <a:tr h="5080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Technological Potential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1.00000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30922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44060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8EC81C-C5EC-46DF-B127-1ED94E6FCA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Σκοπός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0F313-1C80-408B-95E9-A87870E0E3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7262" y="1381539"/>
            <a:ext cx="11406382" cy="4985304"/>
          </a:xfrm>
        </p:spPr>
        <p:txBody>
          <a:bodyPr/>
          <a:lstStyle/>
          <a:p>
            <a:r>
              <a:rPr lang="el-GR" dirty="0"/>
              <a:t>Η προσέγγιση και ερμηνεία των καινοτομικών/οικονομικών επιδόσεων ως συνάρτηση των οικονομικών, τεχνολογικών, ανθρώπινων και των άυλων πόρων τους.</a:t>
            </a:r>
          </a:p>
          <a:p>
            <a:r>
              <a:rPr lang="el-GR" dirty="0"/>
              <a:t>Συνηθέστερη προσέγγιση: </a:t>
            </a:r>
            <a:r>
              <a:rPr lang="el-GR" b="1" dirty="0"/>
              <a:t>Γραμμική</a:t>
            </a:r>
            <a:r>
              <a:rPr lang="el-GR" dirty="0"/>
              <a:t> και </a:t>
            </a:r>
            <a:r>
              <a:rPr lang="el-GR" b="1" dirty="0"/>
              <a:t>Άμεση</a:t>
            </a:r>
          </a:p>
          <a:p>
            <a:pPr lvl="1"/>
            <a:r>
              <a:rPr lang="el-GR" b="1" i="1" dirty="0"/>
              <a:t>«</a:t>
            </a:r>
            <a:r>
              <a:rPr lang="el-GR" b="1" i="1" dirty="0" err="1"/>
              <a:t>Αμεση</a:t>
            </a:r>
            <a:r>
              <a:rPr lang="el-GR" b="1" i="1" dirty="0"/>
              <a:t>» = </a:t>
            </a:r>
            <a:r>
              <a:rPr lang="el-GR" i="1" dirty="0"/>
              <a:t>Επιλέγονται κάποια μεγέθη, συσχετίζονται με άλλα.</a:t>
            </a:r>
          </a:p>
          <a:p>
            <a:pPr lvl="1"/>
            <a:endParaRPr lang="el-GR" i="1" dirty="0"/>
          </a:p>
          <a:p>
            <a:pPr lvl="1"/>
            <a:endParaRPr lang="el-GR" i="1" dirty="0"/>
          </a:p>
          <a:p>
            <a:pPr lvl="1"/>
            <a:endParaRPr lang="el-GR" i="1" dirty="0"/>
          </a:p>
          <a:p>
            <a:pPr lvl="1"/>
            <a:endParaRPr lang="el-GR" i="1" dirty="0"/>
          </a:p>
          <a:p>
            <a:r>
              <a:rPr lang="el-GR" dirty="0"/>
              <a:t>Προτεινόμενη Προσέγγιση: Μέσω μιας νέας, ενδιάμεσης μεταβλητής, του </a:t>
            </a:r>
            <a:r>
              <a:rPr lang="el-GR" b="1" dirty="0"/>
              <a:t>Καινοτομικού Δυναμικού</a:t>
            </a:r>
            <a:r>
              <a:rPr lang="el-GR" dirty="0"/>
              <a:t>.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177C94-7886-4159-A70E-55FCAB842A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85687-9082-4F12-BB7B-57F3E1639B15}" type="datetime1">
              <a:rPr lang="el-GR" smtClean="0"/>
              <a:t>29/5/2019</a:t>
            </a:fld>
            <a:endParaRPr lang="el-GR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7D7555-7A8C-465C-B147-27469AEAD9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12o Πανελλήνιο Επιστημονικό Συνέδριο Χημικής Μηχανικής</a:t>
            </a:r>
            <a:endParaRPr lang="el-GR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8FBFF8-52AE-428E-A17B-ADD5F14B66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566F5-E840-4F0F-A5E3-558440CD5F4C}" type="slidenum">
              <a:rPr lang="el-GR" smtClean="0"/>
              <a:pPr/>
              <a:t>2</a:t>
            </a:fld>
            <a:endParaRPr lang="el-GR" dirty="0"/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BECBAC87-647E-4A35-8233-4813E9533F4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02394559"/>
              </p:ext>
            </p:extLst>
          </p:nvPr>
        </p:nvGraphicFramePr>
        <p:xfrm>
          <a:off x="3190461" y="3429000"/>
          <a:ext cx="5236315" cy="16517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345744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709476-A9B8-48BD-A74B-6CAE6F0EC9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Ερευνητικές Υποθέσεις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1533FC-80C9-4437-A57C-B593D80AB1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7262" y="1381538"/>
            <a:ext cx="11406382" cy="5052817"/>
          </a:xfrm>
        </p:spPr>
        <p:txBody>
          <a:bodyPr>
            <a:normAutofit fontScale="85000" lnSpcReduction="20000"/>
          </a:bodyPr>
          <a:lstStyle/>
          <a:p>
            <a:r>
              <a:rPr lang="el-GR" b="1" dirty="0"/>
              <a:t>Πρόταση 1: </a:t>
            </a:r>
            <a:r>
              <a:rPr lang="el-GR" dirty="0"/>
              <a:t>Οι οικονομικοί πόροι αναμένεται να σχετίζονται θετικά με τους υπόλοιπους πόρους.</a:t>
            </a:r>
          </a:p>
          <a:p>
            <a:endParaRPr lang="el-GR" b="1" dirty="0"/>
          </a:p>
          <a:p>
            <a:r>
              <a:rPr lang="el-GR" b="1" dirty="0"/>
              <a:t>Πρόταση 2:  </a:t>
            </a:r>
            <a:r>
              <a:rPr lang="el-GR" dirty="0"/>
              <a:t>Οι τεχνολογικοί, οικονομικοί, ανθρώπινοι και άυλοι πόροι της επιχείρησης αναμένεται να έχουν θετική συσχέτιση με το καινοτομικό δυναμικό της. </a:t>
            </a:r>
          </a:p>
          <a:p>
            <a:endParaRPr lang="el-GR" b="1" dirty="0"/>
          </a:p>
          <a:p>
            <a:r>
              <a:rPr lang="el-GR" b="1" dirty="0"/>
              <a:t>Πρόταση 3: </a:t>
            </a:r>
            <a:r>
              <a:rPr lang="el-GR" dirty="0"/>
              <a:t>Το καινοτομικό δυναμικό αναμένεται να σχετίζεται θετικά με τα καινοτομικά και οικονομικά αποτελέσματα.</a:t>
            </a:r>
          </a:p>
          <a:p>
            <a:endParaRPr lang="el-GR" b="1" dirty="0"/>
          </a:p>
          <a:p>
            <a:r>
              <a:rPr lang="el-GR" b="1" dirty="0"/>
              <a:t>Πρόταση 4: </a:t>
            </a:r>
            <a:r>
              <a:rPr lang="el-GR" dirty="0"/>
              <a:t>Το καινοτομικό δυναμικό θα συσχετίζεται ισχυρότερα με τα αποτελέσματα από οποιαδήποτε άλλη μεμονωμένη μεταβλητή εισόδου. </a:t>
            </a:r>
          </a:p>
          <a:p>
            <a:endParaRPr lang="el-GR" b="1" dirty="0"/>
          </a:p>
          <a:p>
            <a:r>
              <a:rPr lang="el-GR" b="1" dirty="0"/>
              <a:t>Πρόταση 5: </a:t>
            </a:r>
            <a:r>
              <a:rPr lang="el-GR" dirty="0"/>
              <a:t>Οι οικονομικές επιδόσεις αναμένεται να έχουν θετική επίδραση στην αύξηση του μεγέθους της επιχείρησης. 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144FCE-82D4-4713-A227-C2EBAF5F42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85687-9082-4F12-BB7B-57F3E1639B15}" type="datetime1">
              <a:rPr lang="el-GR" smtClean="0"/>
              <a:t>29/5/2019</a:t>
            </a:fld>
            <a:endParaRPr lang="el-GR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22A06F-F8A8-42BB-AA56-7A4EFE29D0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dirty="0"/>
              <a:t>12o Πανελλήνιο Επιστημονικό Συνέδριο Χημικής Μηχανικής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F42A0D-4155-4656-B5F3-35C5C39A46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566F5-E840-4F0F-A5E3-558440CD5F4C}" type="slidenum">
              <a:rPr lang="el-GR" smtClean="0"/>
              <a:pPr/>
              <a:t>3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965543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C461A2-A83F-4DBB-9866-F6927CF0A5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Δεδομένα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CA4597-994E-4E56-89E7-13D19FA10D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err="1"/>
              <a:t>Ερευνα</a:t>
            </a:r>
            <a:r>
              <a:rPr lang="el-GR" dirty="0"/>
              <a:t>: Εργαστήριο Βιομηχανικής και Ενεργειακής Οικονομίας του Ε.Μ.Π. σε συνεργασία με το Ίδρυμα Οικονομικών και Βιομηχανικών Ερευνών </a:t>
            </a:r>
          </a:p>
          <a:p>
            <a:endParaRPr lang="el-GR" dirty="0"/>
          </a:p>
          <a:p>
            <a:r>
              <a:rPr lang="el-GR" dirty="0"/>
              <a:t>Αναθέτουσα Αρχή: Στέγη Ελληνικής Βιομηχανίας </a:t>
            </a:r>
          </a:p>
          <a:p>
            <a:endParaRPr lang="el-GR" dirty="0"/>
          </a:p>
          <a:p>
            <a:r>
              <a:rPr lang="el-GR" dirty="0"/>
              <a:t>Δείγμα: περισσότερες από </a:t>
            </a:r>
            <a:r>
              <a:rPr lang="el-GR" b="1" dirty="0"/>
              <a:t>2000 από τις μεγαλύτερες ελληνικές επιχειρήσεις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7EC2DF-EB4E-4FAF-B16D-1CF1669F9C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85687-9082-4F12-BB7B-57F3E1639B15}" type="datetime1">
              <a:rPr lang="el-GR" smtClean="0"/>
              <a:t>29/5/2019</a:t>
            </a:fld>
            <a:endParaRPr lang="el-GR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603F99-808D-4576-A453-701B517AFB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12o Πανελλήνιο Επιστημονικό Συνέδριο Χημικής Μηχανικής</a:t>
            </a:r>
            <a:endParaRPr lang="el-GR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165BE3-00EC-4114-9997-867D6D69BF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566F5-E840-4F0F-A5E3-558440CD5F4C}" type="slidenum">
              <a:rPr lang="el-GR" smtClean="0"/>
              <a:pPr/>
              <a:t>4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510902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7C73CB-14E4-4F5C-92DB-D54D70E670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Μεθοδολογία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64FCD2-E658-4CC5-AB1B-AE9C4526F0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7262" y="1381539"/>
            <a:ext cx="11037266" cy="5061206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l-GR" u="sng" dirty="0"/>
              <a:t>Επεξεργασία Δεδομένων και Ανάλυση Παραγόντων (</a:t>
            </a:r>
            <a:r>
              <a:rPr lang="en-US" u="sng" dirty="0"/>
              <a:t>Factor Analysis)</a:t>
            </a:r>
          </a:p>
          <a:p>
            <a:pPr lvl="1"/>
            <a:r>
              <a:rPr lang="el-GR" sz="1700" dirty="0"/>
              <a:t>Σκοπός ο εντοπισμός </a:t>
            </a:r>
            <a:r>
              <a:rPr lang="el-GR" sz="1700" b="1" dirty="0"/>
              <a:t>λανθανουσών μεταβλητών </a:t>
            </a:r>
            <a:r>
              <a:rPr lang="el-GR" sz="1700" dirty="0"/>
              <a:t>στα δεδομένα του δείγματος.</a:t>
            </a:r>
          </a:p>
          <a:p>
            <a:pPr lvl="1"/>
            <a:r>
              <a:rPr lang="el-GR" sz="1700" dirty="0"/>
              <a:t>Η ανάλυση παραγόντων έχει </a:t>
            </a:r>
            <a:r>
              <a:rPr lang="el-GR" sz="1700" b="1" dirty="0"/>
              <a:t>διερευνητικό</a:t>
            </a:r>
            <a:r>
              <a:rPr lang="el-GR" sz="1700" dirty="0"/>
              <a:t> χαρακτήρα </a:t>
            </a:r>
            <a:r>
              <a:rPr lang="el-GR" sz="1700" i="1" dirty="0"/>
              <a:t>(</a:t>
            </a:r>
            <a:r>
              <a:rPr lang="en-GB" sz="1700" i="1" dirty="0"/>
              <a:t>exploratory factor analysis</a:t>
            </a:r>
            <a:r>
              <a:rPr lang="el-GR" sz="1700" i="1" dirty="0"/>
              <a:t>)</a:t>
            </a:r>
            <a:r>
              <a:rPr lang="el-GR" sz="1700" dirty="0"/>
              <a:t>. Η επιλογή αριθμού τους και η ερμηνεία τους δεν πρέπει να θεωρούνται ως οι μόνες δυνατές. </a:t>
            </a:r>
          </a:p>
          <a:p>
            <a:pPr lvl="1"/>
            <a:r>
              <a:rPr lang="el-GR" sz="1700" dirty="0"/>
              <a:t>Χρησιμοποιούμενη μεθοδολογία: ανάλυση κύριων στοιχείων </a:t>
            </a:r>
            <a:r>
              <a:rPr lang="en-US" sz="1700" dirty="0"/>
              <a:t>(principal component analysis – </a:t>
            </a:r>
            <a:r>
              <a:rPr lang="en-US" sz="1700" b="1" dirty="0"/>
              <a:t>PCA)</a:t>
            </a:r>
          </a:p>
          <a:p>
            <a:pPr lvl="1"/>
            <a:endParaRPr lang="en-US" sz="1700" dirty="0"/>
          </a:p>
          <a:p>
            <a:pPr marL="514350" indent="-514350">
              <a:buFont typeface="+mj-lt"/>
              <a:buAutoNum type="alphaUcPeriod"/>
            </a:pPr>
            <a:r>
              <a:rPr lang="el-GR" u="sng" dirty="0"/>
              <a:t>Σύνθεση Δομικού Μοντέλου Εξισώσεων (</a:t>
            </a:r>
            <a:r>
              <a:rPr lang="en-US" u="sng" dirty="0"/>
              <a:t>Structural Equation Modeling)</a:t>
            </a:r>
          </a:p>
          <a:p>
            <a:pPr lvl="1"/>
            <a:r>
              <a:rPr lang="el-GR" sz="1700" dirty="0"/>
              <a:t>Αποτελεί </a:t>
            </a:r>
            <a:r>
              <a:rPr lang="el-GR" sz="1700" b="1" dirty="0"/>
              <a:t>συνδυασμό</a:t>
            </a:r>
            <a:r>
              <a:rPr lang="el-GR" sz="1700" dirty="0"/>
              <a:t> ανάλυσης παραγόντων και πολλαπλών παλινδρομήσεων </a:t>
            </a:r>
            <a:r>
              <a:rPr lang="el-GR" sz="1700" i="1" dirty="0"/>
              <a:t>(</a:t>
            </a:r>
            <a:r>
              <a:rPr lang="el-GR" sz="1700" i="1" dirty="0" err="1"/>
              <a:t>Hox</a:t>
            </a:r>
            <a:r>
              <a:rPr lang="el-GR" sz="1700" i="1" dirty="0"/>
              <a:t> &amp; </a:t>
            </a:r>
            <a:r>
              <a:rPr lang="el-GR" sz="1700" i="1" dirty="0" err="1"/>
              <a:t>Bechger</a:t>
            </a:r>
            <a:r>
              <a:rPr lang="el-GR" sz="1700" i="1" dirty="0"/>
              <a:t>, 1999)</a:t>
            </a:r>
          </a:p>
          <a:p>
            <a:pPr lvl="1"/>
            <a:r>
              <a:rPr lang="el-GR" sz="1700" dirty="0"/>
              <a:t>Συμπεριλαμβάνει το </a:t>
            </a:r>
            <a:r>
              <a:rPr lang="el-GR" sz="1700" b="1" dirty="0"/>
              <a:t>μοντέλο μέτρησης </a:t>
            </a:r>
            <a:r>
              <a:rPr lang="el-GR" sz="1700" dirty="0"/>
              <a:t>των λανθανουσών μεταβλητών και το </a:t>
            </a:r>
            <a:r>
              <a:rPr lang="el-GR" sz="1700" b="1" dirty="0"/>
              <a:t>δομικό μοντέλο</a:t>
            </a:r>
            <a:r>
              <a:rPr lang="el-GR" sz="1700" dirty="0"/>
              <a:t> σύνδεσης μεταξύ τους </a:t>
            </a:r>
            <a:r>
              <a:rPr lang="el-GR" sz="1700" i="1" dirty="0"/>
              <a:t>(</a:t>
            </a:r>
            <a:r>
              <a:rPr lang="el-GR" sz="1700" i="1" dirty="0" err="1"/>
              <a:t>Hair</a:t>
            </a:r>
            <a:r>
              <a:rPr lang="el-GR" sz="1700" i="1" dirty="0"/>
              <a:t> 2009)</a:t>
            </a:r>
          </a:p>
          <a:p>
            <a:pPr lvl="1"/>
            <a:r>
              <a:rPr lang="el-GR" sz="1700" dirty="0"/>
              <a:t>Ως μεθοδολογία επιλέγεται η </a:t>
            </a:r>
            <a:r>
              <a:rPr lang="el-GR" sz="1700" b="1" dirty="0"/>
              <a:t>ανάλυση παλινδρόμησης ελαχίστων τετραγώνων </a:t>
            </a:r>
            <a:r>
              <a:rPr lang="el-GR" sz="1700" dirty="0"/>
              <a:t>(</a:t>
            </a:r>
            <a:r>
              <a:rPr lang="en-US" sz="1700" b="1" dirty="0"/>
              <a:t>PLS-SEM</a:t>
            </a:r>
            <a:r>
              <a:rPr lang="en-US" sz="1700" dirty="0"/>
              <a:t>) </a:t>
            </a:r>
            <a:r>
              <a:rPr lang="el-GR" sz="1700" dirty="0"/>
              <a:t>σύμφωνα με τα κριτήρια των </a:t>
            </a:r>
            <a:r>
              <a:rPr lang="el-GR" sz="1700" i="1" dirty="0"/>
              <a:t>(</a:t>
            </a:r>
            <a:r>
              <a:rPr lang="el-GR" sz="1700" i="1" dirty="0" err="1"/>
              <a:t>Hair</a:t>
            </a:r>
            <a:r>
              <a:rPr lang="el-GR" sz="1700" i="1" dirty="0"/>
              <a:t>, </a:t>
            </a:r>
            <a:r>
              <a:rPr lang="el-GR" sz="1700" i="1" dirty="0" err="1"/>
              <a:t>Ringle</a:t>
            </a:r>
            <a:r>
              <a:rPr lang="el-GR" sz="1700" i="1" dirty="0"/>
              <a:t>, &amp; </a:t>
            </a:r>
            <a:r>
              <a:rPr lang="el-GR" sz="1700" i="1" dirty="0" err="1"/>
              <a:t>Sarstedt</a:t>
            </a:r>
            <a:r>
              <a:rPr lang="el-GR" sz="1700" i="1" dirty="0"/>
              <a:t>, 2011)</a:t>
            </a:r>
          </a:p>
          <a:p>
            <a:pPr lvl="1"/>
            <a:r>
              <a:rPr lang="el-GR" sz="1700" dirty="0"/>
              <a:t>Οι λανθάνουσες μεταβλητές μπορεί να είναι σχηματιζόμενες/</a:t>
            </a:r>
            <a:r>
              <a:rPr lang="en-US" sz="1700" b="1" i="1" dirty="0"/>
              <a:t>formative</a:t>
            </a:r>
            <a:r>
              <a:rPr lang="en-US" sz="1700" dirty="0"/>
              <a:t> </a:t>
            </a:r>
            <a:r>
              <a:rPr lang="el-GR" sz="1700" dirty="0"/>
              <a:t>ή αντανακλαστικές/</a:t>
            </a:r>
            <a:r>
              <a:rPr lang="en-US" sz="1700" b="1" i="1" dirty="0"/>
              <a:t>reflective</a:t>
            </a:r>
            <a:r>
              <a:rPr lang="el-GR" sz="1700" i="1" dirty="0"/>
              <a:t> </a:t>
            </a:r>
            <a:r>
              <a:rPr lang="el-GR" sz="1700" dirty="0"/>
              <a:t>ανάλογα με τον τρόπο μέτρησης τους και πρώτης, δεύτερης… </a:t>
            </a:r>
            <a:r>
              <a:rPr lang="el-GR" sz="1700" b="1" dirty="0"/>
              <a:t>ν-</a:t>
            </a:r>
            <a:r>
              <a:rPr lang="el-GR" sz="1700" b="1" dirty="0" err="1"/>
              <a:t>οστής</a:t>
            </a:r>
            <a:r>
              <a:rPr lang="el-GR" sz="1700" b="1" dirty="0"/>
              <a:t> (ή μεικτής) τάξης </a:t>
            </a:r>
            <a:r>
              <a:rPr lang="el-GR" sz="1700" dirty="0"/>
              <a:t>ανάλογα με το είδος των δεικτών τους.</a:t>
            </a:r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CA35DC-8280-46B4-9C9E-85317A7A41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85687-9082-4F12-BB7B-57F3E1639B15}" type="datetime1">
              <a:rPr lang="el-GR" smtClean="0"/>
              <a:t>29/5/2019</a:t>
            </a:fld>
            <a:endParaRPr lang="el-GR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64EDB7-3DB6-40C7-90B4-5900507EE8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12o Πανελλήνιο Επιστημονικό Συνέδριο Χημικής Μηχανικής</a:t>
            </a:r>
            <a:endParaRPr lang="el-GR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61313C-F027-41E6-A086-0097D629D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566F5-E840-4F0F-A5E3-558440CD5F4C}" type="slidenum">
              <a:rPr lang="el-GR" smtClean="0"/>
              <a:pPr/>
              <a:t>5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6862878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BBF6E9-D59A-40C5-9CE2-128CC7386D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54" y="123475"/>
            <a:ext cx="5090760" cy="1325563"/>
          </a:xfrm>
        </p:spPr>
        <p:txBody>
          <a:bodyPr>
            <a:noAutofit/>
          </a:bodyPr>
          <a:lstStyle/>
          <a:p>
            <a:r>
              <a:rPr lang="en-US" sz="3200" dirty="0"/>
              <a:t>PLS-SEM: </a:t>
            </a:r>
            <a:r>
              <a:rPr lang="el-GR" sz="3200" dirty="0"/>
              <a:t>Επιλογή, Έλεγχος και Τροποποιήσεις Μεταβλητών </a:t>
            </a:r>
            <a:endParaRPr lang="en-US" sz="3200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B47D781-1646-45FF-9B43-C280C9DD49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18083" y="1830941"/>
            <a:ext cx="4329418" cy="4351338"/>
          </a:xfrm>
        </p:spPr>
        <p:txBody>
          <a:bodyPr>
            <a:normAutofit/>
          </a:bodyPr>
          <a:lstStyle/>
          <a:p>
            <a:r>
              <a:rPr lang="el-GR" sz="2000" dirty="0"/>
              <a:t>Εφαρμόζεται εξωτερικό </a:t>
            </a:r>
            <a:r>
              <a:rPr lang="en-GB" sz="2000" b="1" i="1" dirty="0"/>
              <a:t>scoring</a:t>
            </a:r>
            <a:r>
              <a:rPr lang="el-GR" sz="2000" dirty="0"/>
              <a:t>, δηλαδή οι μηδενικές τιμές αντιστοιχίζονται στην τιμή 1, καθώς δεν αποτελούν απουσία πληροφορίας.</a:t>
            </a:r>
          </a:p>
          <a:p>
            <a:r>
              <a:rPr lang="el-GR" sz="2000" dirty="0"/>
              <a:t>Οι αθροιζόμενοι δείκτες αλλάζουν φορά ώστε να έχουν όλοι το </a:t>
            </a:r>
            <a:r>
              <a:rPr lang="el-GR" sz="2000" b="1" dirty="0"/>
              <a:t>ίδιο πρόσημο </a:t>
            </a:r>
            <a:r>
              <a:rPr lang="el-GR" sz="2000" dirty="0"/>
              <a:t>και ακόμη όλες οι </a:t>
            </a:r>
            <a:r>
              <a:rPr lang="el-GR" sz="2000" b="1" dirty="0"/>
              <a:t>ομόσημες τιμές </a:t>
            </a:r>
            <a:r>
              <a:rPr lang="el-GR" sz="2000" dirty="0"/>
              <a:t>να έχουν την ίδια “θετική” κατεύθυνση. </a:t>
            </a:r>
          </a:p>
          <a:p>
            <a:r>
              <a:rPr lang="el-GR" sz="2000" dirty="0"/>
              <a:t>Σε ερωτήσεις “θετικά” διατυπωμένες ή ακόμα και με διπλή άρνηση χρειάζεται </a:t>
            </a:r>
            <a:r>
              <a:rPr lang="el-GR" sz="2000" b="1" dirty="0"/>
              <a:t>επανακωδικοποίηση</a:t>
            </a:r>
            <a:r>
              <a:rPr lang="el-GR" sz="2000" dirty="0"/>
              <a:t>.</a:t>
            </a:r>
          </a:p>
          <a:p>
            <a:endParaRPr lang="en-US" sz="20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EA4AF6-CB52-4778-9C4C-418F6F58FB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85687-9082-4F12-BB7B-57F3E1639B15}" type="datetime1">
              <a:rPr lang="el-GR" smtClean="0"/>
              <a:t>29/5/2019</a:t>
            </a:fld>
            <a:endParaRPr lang="el-GR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4D713B-C494-40C6-980E-F18BA26CC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12o Πανελλήνιο Επιστημονικό Συνέδριο Χημικής Μηχανικής</a:t>
            </a:r>
            <a:endParaRPr lang="el-GR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3686AA-0775-4121-A776-CE368F72FD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566F5-E840-4F0F-A5E3-558440CD5F4C}" type="slidenum">
              <a:rPr lang="el-GR" smtClean="0"/>
              <a:pPr/>
              <a:t>6</a:t>
            </a:fld>
            <a:endParaRPr lang="el-GR" dirty="0"/>
          </a:p>
        </p:txBody>
      </p:sp>
      <p:graphicFrame>
        <p:nvGraphicFramePr>
          <p:cNvPr id="9" name="Content Placeholder 6">
            <a:extLst>
              <a:ext uri="{FF2B5EF4-FFF2-40B4-BE49-F238E27FC236}">
                <a16:creationId xmlns:a16="http://schemas.microsoft.com/office/drawing/2014/main" id="{682744B7-189C-45C8-BE90-875EAB98C5C8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308108726"/>
              </p:ext>
            </p:extLst>
          </p:nvPr>
        </p:nvGraphicFramePr>
        <p:xfrm>
          <a:off x="4790114" y="123475"/>
          <a:ext cx="7343163" cy="63563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68835">
                  <a:extLst>
                    <a:ext uri="{9D8B030D-6E8A-4147-A177-3AD203B41FA5}">
                      <a16:colId xmlns:a16="http://schemas.microsoft.com/office/drawing/2014/main" val="3262082055"/>
                    </a:ext>
                  </a:extLst>
                </a:gridCol>
                <a:gridCol w="219834">
                  <a:extLst>
                    <a:ext uri="{9D8B030D-6E8A-4147-A177-3AD203B41FA5}">
                      <a16:colId xmlns:a16="http://schemas.microsoft.com/office/drawing/2014/main" val="3571422546"/>
                    </a:ext>
                  </a:extLst>
                </a:gridCol>
                <a:gridCol w="411164">
                  <a:extLst>
                    <a:ext uri="{9D8B030D-6E8A-4147-A177-3AD203B41FA5}">
                      <a16:colId xmlns:a16="http://schemas.microsoft.com/office/drawing/2014/main" val="3299286851"/>
                    </a:ext>
                  </a:extLst>
                </a:gridCol>
                <a:gridCol w="381795">
                  <a:extLst>
                    <a:ext uri="{9D8B030D-6E8A-4147-A177-3AD203B41FA5}">
                      <a16:colId xmlns:a16="http://schemas.microsoft.com/office/drawing/2014/main" val="1485661133"/>
                    </a:ext>
                  </a:extLst>
                </a:gridCol>
                <a:gridCol w="3260662">
                  <a:extLst>
                    <a:ext uri="{9D8B030D-6E8A-4147-A177-3AD203B41FA5}">
                      <a16:colId xmlns:a16="http://schemas.microsoft.com/office/drawing/2014/main" val="3209968563"/>
                    </a:ext>
                  </a:extLst>
                </a:gridCol>
                <a:gridCol w="900873">
                  <a:extLst>
                    <a:ext uri="{9D8B030D-6E8A-4147-A177-3AD203B41FA5}">
                      <a16:colId xmlns:a16="http://schemas.microsoft.com/office/drawing/2014/main" val="644301763"/>
                    </a:ext>
                  </a:extLst>
                </a:gridCol>
              </a:tblGrid>
              <a:tr h="53234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l-GR" sz="750" cap="all" dirty="0">
                          <a:effectLst/>
                        </a:rPr>
                        <a:t>Μεταβλητή</a:t>
                      </a:r>
                      <a:endParaRPr lang="en-US" sz="750" dirty="0">
                        <a:effectLst/>
                        <a:latin typeface="Corbel" panose="020B0503020204020204" pitchFamily="34" charset="0"/>
                        <a:ea typeface="Corbel" panose="020B05030202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80" marR="3648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750" cap="all" dirty="0">
                          <a:effectLst/>
                        </a:rPr>
                        <a:t>Range</a:t>
                      </a:r>
                      <a:endParaRPr lang="en-US" sz="750" dirty="0">
                        <a:effectLst/>
                        <a:latin typeface="Corbel" panose="020B0503020204020204" pitchFamily="34" charset="0"/>
                        <a:ea typeface="Corbel" panose="020B05030202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80" marR="3648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750" cap="all" dirty="0">
                          <a:effectLst/>
                        </a:rPr>
                        <a:t>Pos. answer</a:t>
                      </a:r>
                      <a:endParaRPr lang="en-US" sz="750" dirty="0">
                        <a:effectLst/>
                        <a:latin typeface="Corbel" panose="020B0503020204020204" pitchFamily="34" charset="0"/>
                        <a:ea typeface="Corbel" panose="020B05030202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80" marR="3648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750" cap="all" dirty="0">
                          <a:effectLst/>
                        </a:rPr>
                        <a:t>Pos. Direction</a:t>
                      </a:r>
                      <a:endParaRPr lang="en-US" sz="750" dirty="0">
                        <a:effectLst/>
                        <a:latin typeface="Corbel" panose="020B0503020204020204" pitchFamily="34" charset="0"/>
                        <a:ea typeface="Corbel" panose="020B05030202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80" marR="36480" marT="0" marB="0" vert="vert27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l-GR" sz="750" cap="all" dirty="0">
                          <a:effectLst/>
                        </a:rPr>
                        <a:t>Ονομασία</a:t>
                      </a:r>
                      <a:endParaRPr lang="en-US" sz="750" dirty="0">
                        <a:effectLst/>
                        <a:latin typeface="Corbel" panose="020B0503020204020204" pitchFamily="34" charset="0"/>
                        <a:ea typeface="Corbel" panose="020B05030202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80" marR="364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l-GR" sz="750" cap="all" dirty="0">
                          <a:effectLst/>
                        </a:rPr>
                        <a:t>Τύπος</a:t>
                      </a:r>
                      <a:endParaRPr lang="en-US" sz="750" dirty="0">
                        <a:effectLst/>
                        <a:latin typeface="Corbel" panose="020B0503020204020204" pitchFamily="34" charset="0"/>
                        <a:ea typeface="Corbel" panose="020B05030202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80" marR="36480" marT="0" marB="0" anchor="ctr"/>
                </a:tc>
                <a:extLst>
                  <a:ext uri="{0D108BD9-81ED-4DB2-BD59-A6C34878D82A}">
                    <a16:rowId xmlns:a16="http://schemas.microsoft.com/office/drawing/2014/main" val="3491701455"/>
                  </a:ext>
                </a:extLst>
              </a:tr>
              <a:tr h="27064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750" cap="all" dirty="0" err="1">
                          <a:effectLst/>
                        </a:rPr>
                        <a:t>L_strg_marketshare_increase</a:t>
                      </a:r>
                      <a:endParaRPr lang="en-US" sz="750" dirty="0">
                        <a:effectLst/>
                        <a:latin typeface="Corbel" panose="020B0503020204020204" pitchFamily="34" charset="0"/>
                        <a:ea typeface="Corbel" panose="020B05030202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80" marR="364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750" dirty="0">
                          <a:effectLst/>
                        </a:rPr>
                        <a:t>5</a:t>
                      </a:r>
                      <a:endParaRPr lang="en-US" sz="750" dirty="0">
                        <a:effectLst/>
                        <a:latin typeface="Corbel" panose="020B0503020204020204" pitchFamily="34" charset="0"/>
                        <a:ea typeface="Corbel" panose="020B05030202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80" marR="36480" marT="0" marB="0" anchor="ctr"/>
                </a:tc>
                <a:tc>
                  <a:txBody>
                    <a:bodyPr/>
                    <a:lstStyle/>
                    <a:p>
                      <a:endParaRPr lang="en-US" sz="75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6480" marR="364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750" dirty="0">
                          <a:effectLst/>
                        </a:rPr>
                        <a:t>5</a:t>
                      </a:r>
                      <a:endParaRPr lang="en-US" sz="750" dirty="0">
                        <a:effectLst/>
                        <a:latin typeface="Corbel" panose="020B0503020204020204" pitchFamily="34" charset="0"/>
                        <a:ea typeface="Corbel" panose="020B05030202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80" marR="364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l-GR" sz="750" dirty="0">
                          <a:effectLst/>
                        </a:rPr>
                        <a:t>Παράγοντας "Αύξηση Μεριδίου Αγοράς" της Εταιρικής Στρατηγικής</a:t>
                      </a:r>
                      <a:endParaRPr lang="en-US" sz="750" dirty="0">
                        <a:effectLst/>
                        <a:latin typeface="Corbel" panose="020B0503020204020204" pitchFamily="34" charset="0"/>
                        <a:ea typeface="Corbel" panose="020B05030202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80" marR="364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l-GR" sz="750" dirty="0">
                          <a:effectLst/>
                        </a:rPr>
                        <a:t>Κλίμακα</a:t>
                      </a:r>
                      <a:endParaRPr lang="en-US" sz="750" dirty="0">
                        <a:effectLst/>
                        <a:latin typeface="Corbel" panose="020B0503020204020204" pitchFamily="34" charset="0"/>
                        <a:ea typeface="Corbel" panose="020B05030202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80" marR="36480" marT="0" marB="0"/>
                </a:tc>
                <a:extLst>
                  <a:ext uri="{0D108BD9-81ED-4DB2-BD59-A6C34878D82A}">
                    <a16:rowId xmlns:a16="http://schemas.microsoft.com/office/drawing/2014/main" val="512445049"/>
                  </a:ext>
                </a:extLst>
              </a:tr>
              <a:tr h="24340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750" cap="all" dirty="0" err="1">
                          <a:effectLst/>
                        </a:rPr>
                        <a:t>L_strg_diversification</a:t>
                      </a:r>
                      <a:endParaRPr lang="en-US" sz="750" dirty="0">
                        <a:effectLst/>
                        <a:latin typeface="Corbel" panose="020B0503020204020204" pitchFamily="34" charset="0"/>
                        <a:ea typeface="Corbel" panose="020B05030202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80" marR="364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750" dirty="0">
                          <a:effectLst/>
                        </a:rPr>
                        <a:t>5</a:t>
                      </a:r>
                      <a:endParaRPr lang="en-US" sz="750" dirty="0">
                        <a:effectLst/>
                        <a:latin typeface="Corbel" panose="020B0503020204020204" pitchFamily="34" charset="0"/>
                        <a:ea typeface="Corbel" panose="020B05030202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80" marR="36480" marT="0" marB="0" anchor="ctr"/>
                </a:tc>
                <a:tc>
                  <a:txBody>
                    <a:bodyPr/>
                    <a:lstStyle/>
                    <a:p>
                      <a:endParaRPr lang="en-US" sz="75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6480" marR="364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750" dirty="0">
                          <a:effectLst/>
                        </a:rPr>
                        <a:t>5</a:t>
                      </a:r>
                      <a:endParaRPr lang="en-US" sz="750" dirty="0">
                        <a:effectLst/>
                        <a:latin typeface="Corbel" panose="020B0503020204020204" pitchFamily="34" charset="0"/>
                        <a:ea typeface="Corbel" panose="020B05030202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80" marR="364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l-GR" sz="750" dirty="0">
                          <a:effectLst/>
                        </a:rPr>
                        <a:t>Παράγοντας "Διαφοροποίηση" της Εταιρικής Στρατηγικής</a:t>
                      </a:r>
                      <a:endParaRPr lang="en-US" sz="750" dirty="0">
                        <a:effectLst/>
                        <a:latin typeface="Corbel" panose="020B0503020204020204" pitchFamily="34" charset="0"/>
                        <a:ea typeface="Corbel" panose="020B05030202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80" marR="364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l-GR" sz="750" dirty="0">
                          <a:effectLst/>
                        </a:rPr>
                        <a:t>Κλίμακα</a:t>
                      </a:r>
                      <a:endParaRPr lang="en-US" sz="750" dirty="0">
                        <a:effectLst/>
                        <a:latin typeface="Corbel" panose="020B0503020204020204" pitchFamily="34" charset="0"/>
                        <a:ea typeface="Corbel" panose="020B05030202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80" marR="36480" marT="0" marB="0"/>
                </a:tc>
                <a:extLst>
                  <a:ext uri="{0D108BD9-81ED-4DB2-BD59-A6C34878D82A}">
                    <a16:rowId xmlns:a16="http://schemas.microsoft.com/office/drawing/2014/main" val="1692313890"/>
                  </a:ext>
                </a:extLst>
              </a:tr>
              <a:tr h="27064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750" cap="all" dirty="0" err="1">
                          <a:effectLst/>
                        </a:rPr>
                        <a:t>L_mngmnt_skills_productivity</a:t>
                      </a:r>
                      <a:endParaRPr lang="en-US" sz="750" dirty="0">
                        <a:effectLst/>
                        <a:latin typeface="Corbel" panose="020B0503020204020204" pitchFamily="34" charset="0"/>
                        <a:ea typeface="Corbel" panose="020B05030202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80" marR="364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750" dirty="0">
                          <a:effectLst/>
                        </a:rPr>
                        <a:t>5</a:t>
                      </a:r>
                      <a:endParaRPr lang="en-US" sz="750" dirty="0">
                        <a:effectLst/>
                        <a:latin typeface="Corbel" panose="020B0503020204020204" pitchFamily="34" charset="0"/>
                        <a:ea typeface="Corbel" panose="020B05030202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80" marR="36480" marT="0" marB="0" anchor="ctr"/>
                </a:tc>
                <a:tc>
                  <a:txBody>
                    <a:bodyPr/>
                    <a:lstStyle/>
                    <a:p>
                      <a:endParaRPr lang="en-US" sz="75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6480" marR="364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750" dirty="0">
                          <a:effectLst/>
                        </a:rPr>
                        <a:t>5</a:t>
                      </a:r>
                      <a:endParaRPr lang="en-US" sz="750" dirty="0">
                        <a:effectLst/>
                        <a:latin typeface="Corbel" panose="020B0503020204020204" pitchFamily="34" charset="0"/>
                        <a:ea typeface="Corbel" panose="020B05030202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80" marR="364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l-GR" sz="750" dirty="0">
                          <a:effectLst/>
                        </a:rPr>
                        <a:t>Παράγοντας "Εστίαση Management σε Ικανότητες και Παραγωγικότητα"</a:t>
                      </a:r>
                      <a:endParaRPr lang="en-US" sz="750" dirty="0">
                        <a:effectLst/>
                        <a:latin typeface="Corbel" panose="020B0503020204020204" pitchFamily="34" charset="0"/>
                        <a:ea typeface="Corbel" panose="020B05030202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80" marR="364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l-GR" sz="750" dirty="0">
                          <a:effectLst/>
                        </a:rPr>
                        <a:t>Κλίμακα</a:t>
                      </a:r>
                      <a:endParaRPr lang="en-US" sz="750" dirty="0">
                        <a:effectLst/>
                        <a:latin typeface="Corbel" panose="020B0503020204020204" pitchFamily="34" charset="0"/>
                        <a:ea typeface="Corbel" panose="020B05030202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80" marR="36480" marT="0" marB="0"/>
                </a:tc>
                <a:extLst>
                  <a:ext uri="{0D108BD9-81ED-4DB2-BD59-A6C34878D82A}">
                    <a16:rowId xmlns:a16="http://schemas.microsoft.com/office/drawing/2014/main" val="1573681402"/>
                  </a:ext>
                </a:extLst>
              </a:tr>
              <a:tr h="24340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750" cap="all" dirty="0" err="1">
                          <a:effectLst/>
                        </a:rPr>
                        <a:t>L_mngmnt_tasksdivision_inv</a:t>
                      </a:r>
                      <a:endParaRPr lang="en-US" sz="750" dirty="0">
                        <a:effectLst/>
                        <a:latin typeface="Corbel" panose="020B0503020204020204" pitchFamily="34" charset="0"/>
                        <a:ea typeface="Corbel" panose="020B05030202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80" marR="364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750" dirty="0">
                          <a:effectLst/>
                        </a:rPr>
                        <a:t>5</a:t>
                      </a:r>
                      <a:endParaRPr lang="en-US" sz="750" dirty="0">
                        <a:effectLst/>
                        <a:latin typeface="Corbel" panose="020B0503020204020204" pitchFamily="34" charset="0"/>
                        <a:ea typeface="Corbel" panose="020B05030202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80" marR="36480" marT="0" marB="0" anchor="ctr"/>
                </a:tc>
                <a:tc>
                  <a:txBody>
                    <a:bodyPr/>
                    <a:lstStyle/>
                    <a:p>
                      <a:endParaRPr lang="en-US" sz="75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6480" marR="364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750" dirty="0">
                          <a:effectLst/>
                        </a:rPr>
                        <a:t>5</a:t>
                      </a:r>
                      <a:endParaRPr lang="en-US" sz="750" dirty="0">
                        <a:effectLst/>
                        <a:latin typeface="Corbel" panose="020B0503020204020204" pitchFamily="34" charset="0"/>
                        <a:ea typeface="Corbel" panose="020B05030202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80" marR="364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l-GR" sz="750" dirty="0">
                          <a:effectLst/>
                        </a:rPr>
                        <a:t>Παράγοντας "Εστίαση Management σε Κατανομή Εργασιών"</a:t>
                      </a:r>
                      <a:endParaRPr lang="en-US" sz="750" dirty="0">
                        <a:effectLst/>
                        <a:latin typeface="Corbel" panose="020B0503020204020204" pitchFamily="34" charset="0"/>
                        <a:ea typeface="Corbel" panose="020B05030202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80" marR="364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l-GR" sz="750" dirty="0">
                          <a:effectLst/>
                        </a:rPr>
                        <a:t>Κλίμακα</a:t>
                      </a:r>
                      <a:endParaRPr lang="en-US" sz="750" dirty="0">
                        <a:effectLst/>
                        <a:latin typeface="Corbel" panose="020B0503020204020204" pitchFamily="34" charset="0"/>
                        <a:ea typeface="Corbel" panose="020B05030202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80" marR="36480" marT="0" marB="0"/>
                </a:tc>
                <a:extLst>
                  <a:ext uri="{0D108BD9-81ED-4DB2-BD59-A6C34878D82A}">
                    <a16:rowId xmlns:a16="http://schemas.microsoft.com/office/drawing/2014/main" val="4018221184"/>
                  </a:ext>
                </a:extLst>
              </a:tr>
              <a:tr h="24340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750" cap="all" dirty="0" err="1">
                          <a:effectLst/>
                        </a:rPr>
                        <a:t>L_HR_effort_on_training</a:t>
                      </a:r>
                      <a:endParaRPr lang="en-US" sz="750" dirty="0">
                        <a:effectLst/>
                        <a:latin typeface="Corbel" panose="020B0503020204020204" pitchFamily="34" charset="0"/>
                        <a:ea typeface="Corbel" panose="020B05030202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80" marR="364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750" dirty="0">
                          <a:effectLst/>
                        </a:rPr>
                        <a:t>2</a:t>
                      </a:r>
                      <a:endParaRPr lang="en-US" sz="750" dirty="0">
                        <a:effectLst/>
                        <a:latin typeface="Corbel" panose="020B0503020204020204" pitchFamily="34" charset="0"/>
                        <a:ea typeface="Corbel" panose="020B05030202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80" marR="364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750" dirty="0">
                          <a:effectLst/>
                        </a:rPr>
                        <a:t>Yes</a:t>
                      </a:r>
                      <a:endParaRPr lang="en-US" sz="750" dirty="0">
                        <a:effectLst/>
                        <a:latin typeface="Corbel" panose="020B0503020204020204" pitchFamily="34" charset="0"/>
                        <a:ea typeface="Corbel" panose="020B05030202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80" marR="364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750" dirty="0">
                          <a:effectLst/>
                        </a:rPr>
                        <a:t>2</a:t>
                      </a:r>
                      <a:endParaRPr lang="en-US" sz="750" dirty="0">
                        <a:effectLst/>
                        <a:latin typeface="Corbel" panose="020B0503020204020204" pitchFamily="34" charset="0"/>
                        <a:ea typeface="Corbel" panose="020B05030202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80" marR="364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l-GR" sz="750" dirty="0">
                          <a:effectLst/>
                        </a:rPr>
                        <a:t>Παράγοντας "Εξωτερική Επιμόρφωση"</a:t>
                      </a:r>
                      <a:endParaRPr lang="en-US" sz="750" dirty="0">
                        <a:effectLst/>
                        <a:latin typeface="Corbel" panose="020B0503020204020204" pitchFamily="34" charset="0"/>
                        <a:ea typeface="Corbel" panose="020B05030202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80" marR="36480" marT="0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7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+mn-cs"/>
                        </a:rPr>
                        <a:t>Κατηγορική</a:t>
                      </a:r>
                      <a:endParaRPr kumimoji="0" lang="en-US" sz="7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rbel" panose="020B0503020204020204" pitchFamily="34" charset="0"/>
                        <a:ea typeface="Corbel" panose="020B05030202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80" marR="36480" marT="0" marB="0"/>
                </a:tc>
                <a:extLst>
                  <a:ext uri="{0D108BD9-81ED-4DB2-BD59-A6C34878D82A}">
                    <a16:rowId xmlns:a16="http://schemas.microsoft.com/office/drawing/2014/main" val="4099340247"/>
                  </a:ext>
                </a:extLst>
              </a:tr>
              <a:tr h="24340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750" cap="all" dirty="0" err="1">
                          <a:effectLst/>
                        </a:rPr>
                        <a:t>L_HR_trainingbyjob</a:t>
                      </a:r>
                      <a:endParaRPr lang="en-US" sz="750" dirty="0">
                        <a:effectLst/>
                        <a:latin typeface="Corbel" panose="020B0503020204020204" pitchFamily="34" charset="0"/>
                        <a:ea typeface="Corbel" panose="020B05030202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80" marR="364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750" dirty="0">
                          <a:effectLst/>
                        </a:rPr>
                        <a:t>2</a:t>
                      </a:r>
                      <a:endParaRPr lang="en-US" sz="750" dirty="0">
                        <a:effectLst/>
                        <a:latin typeface="Corbel" panose="020B0503020204020204" pitchFamily="34" charset="0"/>
                        <a:ea typeface="Corbel" panose="020B05030202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80" marR="364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750" dirty="0">
                          <a:effectLst/>
                        </a:rPr>
                        <a:t>Yes</a:t>
                      </a:r>
                      <a:endParaRPr lang="en-US" sz="750" dirty="0">
                        <a:effectLst/>
                        <a:latin typeface="Corbel" panose="020B0503020204020204" pitchFamily="34" charset="0"/>
                        <a:ea typeface="Corbel" panose="020B05030202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80" marR="364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750" dirty="0">
                          <a:effectLst/>
                        </a:rPr>
                        <a:t>2</a:t>
                      </a:r>
                      <a:endParaRPr lang="en-US" sz="750" dirty="0">
                        <a:effectLst/>
                        <a:latin typeface="Corbel" panose="020B0503020204020204" pitchFamily="34" charset="0"/>
                        <a:ea typeface="Corbel" panose="020B05030202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80" marR="364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l-GR" sz="750" dirty="0">
                          <a:effectLst/>
                        </a:rPr>
                        <a:t>Παράγοντας "Εκπαίδευση μέσω Εργασίας"</a:t>
                      </a:r>
                      <a:endParaRPr lang="en-US" sz="750" dirty="0">
                        <a:effectLst/>
                        <a:latin typeface="Corbel" panose="020B0503020204020204" pitchFamily="34" charset="0"/>
                        <a:ea typeface="Corbel" panose="020B05030202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80" marR="36480" marT="0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7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+mn-cs"/>
                        </a:rPr>
                        <a:t>Κατηγορική</a:t>
                      </a:r>
                      <a:endParaRPr kumimoji="0" lang="en-US" sz="7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rbel" panose="020B0503020204020204" pitchFamily="34" charset="0"/>
                        <a:ea typeface="Corbel" panose="020B05030202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80" marR="36480" marT="0" marB="0"/>
                </a:tc>
                <a:extLst>
                  <a:ext uri="{0D108BD9-81ED-4DB2-BD59-A6C34878D82A}">
                    <a16:rowId xmlns:a16="http://schemas.microsoft.com/office/drawing/2014/main" val="1053214779"/>
                  </a:ext>
                </a:extLst>
              </a:tr>
              <a:tr h="24340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750" cap="all" dirty="0">
                          <a:effectLst/>
                        </a:rPr>
                        <a:t>oik.epidoseisA4_inv</a:t>
                      </a:r>
                      <a:endParaRPr lang="en-US" sz="750" dirty="0">
                        <a:effectLst/>
                        <a:latin typeface="Corbel" panose="020B0503020204020204" pitchFamily="34" charset="0"/>
                        <a:ea typeface="Corbel" panose="020B05030202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80" marR="364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750" dirty="0">
                          <a:effectLst/>
                        </a:rPr>
                        <a:t>3</a:t>
                      </a:r>
                      <a:endParaRPr lang="en-US" sz="750" dirty="0">
                        <a:effectLst/>
                        <a:latin typeface="Corbel" panose="020B0503020204020204" pitchFamily="34" charset="0"/>
                        <a:ea typeface="Corbel" panose="020B05030202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80" marR="36480" marT="0" marB="0" anchor="ctr"/>
                </a:tc>
                <a:tc>
                  <a:txBody>
                    <a:bodyPr/>
                    <a:lstStyle/>
                    <a:p>
                      <a:endParaRPr lang="en-US" sz="75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6480" marR="364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750" dirty="0">
                          <a:effectLst/>
                        </a:rPr>
                        <a:t>3</a:t>
                      </a:r>
                      <a:endParaRPr lang="en-US" sz="750" dirty="0">
                        <a:effectLst/>
                        <a:latin typeface="Corbel" panose="020B0503020204020204" pitchFamily="34" charset="0"/>
                        <a:ea typeface="Corbel" panose="020B05030202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80" marR="364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l-GR" sz="750" dirty="0">
                          <a:effectLst/>
                        </a:rPr>
                        <a:t>Οικονομικές Επιδόσεις αντ.</a:t>
                      </a:r>
                      <a:endParaRPr lang="en-US" sz="750" dirty="0">
                        <a:effectLst/>
                        <a:latin typeface="Corbel" panose="020B0503020204020204" pitchFamily="34" charset="0"/>
                        <a:ea typeface="Corbel" panose="020B05030202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80" marR="364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l-GR" sz="750" dirty="0">
                          <a:effectLst/>
                        </a:rPr>
                        <a:t>Κατηγορική</a:t>
                      </a:r>
                      <a:endParaRPr lang="en-US" sz="750" dirty="0">
                        <a:effectLst/>
                        <a:latin typeface="Corbel" panose="020B0503020204020204" pitchFamily="34" charset="0"/>
                        <a:ea typeface="Corbel" panose="020B05030202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80" marR="36480" marT="0" marB="0"/>
                </a:tc>
                <a:extLst>
                  <a:ext uri="{0D108BD9-81ED-4DB2-BD59-A6C34878D82A}">
                    <a16:rowId xmlns:a16="http://schemas.microsoft.com/office/drawing/2014/main" val="2719807933"/>
                  </a:ext>
                </a:extLst>
              </a:tr>
              <a:tr h="24340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750" cap="all" dirty="0">
                          <a:effectLst/>
                        </a:rPr>
                        <a:t>Antr.dynamikoC4_inv</a:t>
                      </a:r>
                      <a:endParaRPr lang="en-US" sz="750" dirty="0">
                        <a:effectLst/>
                        <a:latin typeface="Corbel" panose="020B0503020204020204" pitchFamily="34" charset="0"/>
                        <a:ea typeface="Corbel" panose="020B05030202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80" marR="364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750" dirty="0">
                          <a:effectLst/>
                        </a:rPr>
                        <a:t>4</a:t>
                      </a:r>
                      <a:endParaRPr lang="en-US" sz="750" dirty="0">
                        <a:effectLst/>
                        <a:latin typeface="Corbel" panose="020B0503020204020204" pitchFamily="34" charset="0"/>
                        <a:ea typeface="Corbel" panose="020B05030202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80" marR="36480" marT="0" marB="0" anchor="ctr"/>
                </a:tc>
                <a:tc>
                  <a:txBody>
                    <a:bodyPr/>
                    <a:lstStyle/>
                    <a:p>
                      <a:endParaRPr lang="en-US" sz="75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6480" marR="364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750" dirty="0">
                          <a:effectLst/>
                        </a:rPr>
                        <a:t>4</a:t>
                      </a:r>
                      <a:endParaRPr lang="en-US" sz="750" dirty="0">
                        <a:effectLst/>
                        <a:latin typeface="Corbel" panose="020B0503020204020204" pitchFamily="34" charset="0"/>
                        <a:ea typeface="Corbel" panose="020B05030202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80" marR="364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l-GR" sz="750" dirty="0">
                          <a:effectLst/>
                        </a:rPr>
                        <a:t>Ανθρώπινο Δυναμικό αντ.</a:t>
                      </a:r>
                      <a:endParaRPr lang="en-US" sz="750" dirty="0">
                        <a:effectLst/>
                        <a:latin typeface="Corbel" panose="020B0503020204020204" pitchFamily="34" charset="0"/>
                        <a:ea typeface="Corbel" panose="020B05030202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80" marR="364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l-GR" sz="750" dirty="0">
                          <a:effectLst/>
                        </a:rPr>
                        <a:t>Κατηγορική</a:t>
                      </a:r>
                      <a:endParaRPr lang="en-US" sz="750" dirty="0">
                        <a:effectLst/>
                        <a:latin typeface="Corbel" panose="020B0503020204020204" pitchFamily="34" charset="0"/>
                        <a:ea typeface="Corbel" panose="020B05030202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80" marR="36480" marT="0" marB="0"/>
                </a:tc>
                <a:extLst>
                  <a:ext uri="{0D108BD9-81ED-4DB2-BD59-A6C34878D82A}">
                    <a16:rowId xmlns:a16="http://schemas.microsoft.com/office/drawing/2014/main" val="146400680"/>
                  </a:ext>
                </a:extLst>
              </a:tr>
              <a:tr h="24340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750" cap="all" dirty="0" err="1">
                          <a:effectLst/>
                        </a:rPr>
                        <a:t>tex.epidoseisB_inv</a:t>
                      </a:r>
                      <a:endParaRPr lang="en-US" sz="750" dirty="0">
                        <a:effectLst/>
                        <a:latin typeface="Corbel" panose="020B0503020204020204" pitchFamily="34" charset="0"/>
                        <a:ea typeface="Corbel" panose="020B05030202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80" marR="364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750" dirty="0">
                          <a:effectLst/>
                        </a:rPr>
                        <a:t>4</a:t>
                      </a:r>
                      <a:endParaRPr lang="en-US" sz="750" dirty="0">
                        <a:effectLst/>
                        <a:latin typeface="Corbel" panose="020B0503020204020204" pitchFamily="34" charset="0"/>
                        <a:ea typeface="Corbel" panose="020B05030202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80" marR="36480" marT="0" marB="0" anchor="ctr"/>
                </a:tc>
                <a:tc>
                  <a:txBody>
                    <a:bodyPr/>
                    <a:lstStyle/>
                    <a:p>
                      <a:endParaRPr lang="en-US" sz="75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6480" marR="364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750" dirty="0">
                          <a:effectLst/>
                        </a:rPr>
                        <a:t>4</a:t>
                      </a:r>
                      <a:endParaRPr lang="en-US" sz="750" dirty="0">
                        <a:effectLst/>
                        <a:latin typeface="Corbel" panose="020B0503020204020204" pitchFamily="34" charset="0"/>
                        <a:ea typeface="Corbel" panose="020B05030202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80" marR="364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l-GR" sz="750" dirty="0">
                          <a:effectLst/>
                        </a:rPr>
                        <a:t>Τεχνολογικές Επιδόσεις αντ.</a:t>
                      </a:r>
                      <a:endParaRPr lang="en-US" sz="750" dirty="0">
                        <a:effectLst/>
                        <a:latin typeface="Corbel" panose="020B0503020204020204" pitchFamily="34" charset="0"/>
                        <a:ea typeface="Corbel" panose="020B05030202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80" marR="364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l-GR" sz="750" dirty="0">
                          <a:effectLst/>
                        </a:rPr>
                        <a:t>Κατηγορική</a:t>
                      </a:r>
                      <a:endParaRPr lang="en-US" sz="750" dirty="0">
                        <a:effectLst/>
                        <a:latin typeface="Corbel" panose="020B0503020204020204" pitchFamily="34" charset="0"/>
                        <a:ea typeface="Corbel" panose="020B05030202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80" marR="36480" marT="0" marB="0"/>
                </a:tc>
                <a:extLst>
                  <a:ext uri="{0D108BD9-81ED-4DB2-BD59-A6C34878D82A}">
                    <a16:rowId xmlns:a16="http://schemas.microsoft.com/office/drawing/2014/main" val="299614040"/>
                  </a:ext>
                </a:extLst>
              </a:tr>
              <a:tr h="13796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750" cap="all" dirty="0">
                          <a:effectLst/>
                        </a:rPr>
                        <a:t>log_tziros2011</a:t>
                      </a:r>
                      <a:endParaRPr lang="en-US" sz="750" dirty="0">
                        <a:effectLst/>
                        <a:latin typeface="Corbel" panose="020B0503020204020204" pitchFamily="34" charset="0"/>
                        <a:ea typeface="Corbel" panose="020B05030202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80" marR="36480" marT="0" marB="0"/>
                </a:tc>
                <a:tc>
                  <a:txBody>
                    <a:bodyPr/>
                    <a:lstStyle/>
                    <a:p>
                      <a:endParaRPr lang="en-US" sz="75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6480" marR="36480" marT="0" marB="0" anchor="ctr"/>
                </a:tc>
                <a:tc>
                  <a:txBody>
                    <a:bodyPr/>
                    <a:lstStyle/>
                    <a:p>
                      <a:endParaRPr lang="en-US" sz="75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6480" marR="364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750" dirty="0">
                          <a:effectLst/>
                        </a:rPr>
                        <a:t>+</a:t>
                      </a:r>
                      <a:endParaRPr lang="en-US" sz="750" dirty="0">
                        <a:effectLst/>
                        <a:latin typeface="Corbel" panose="020B0503020204020204" pitchFamily="34" charset="0"/>
                        <a:ea typeface="Corbel" panose="020B05030202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80" marR="364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l-GR" sz="750" dirty="0">
                          <a:effectLst/>
                        </a:rPr>
                        <a:t>Λογάριθμος Κύκλου Εργασιών2011</a:t>
                      </a:r>
                      <a:endParaRPr lang="en-US" sz="750" dirty="0">
                        <a:effectLst/>
                        <a:latin typeface="Corbel" panose="020B0503020204020204" pitchFamily="34" charset="0"/>
                        <a:ea typeface="Corbel" panose="020B05030202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80" marR="364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l-GR" sz="750" dirty="0">
                          <a:effectLst/>
                        </a:rPr>
                        <a:t>Κλίμακα</a:t>
                      </a:r>
                      <a:endParaRPr lang="en-US" sz="750" dirty="0">
                        <a:effectLst/>
                        <a:latin typeface="Corbel" panose="020B0503020204020204" pitchFamily="34" charset="0"/>
                        <a:ea typeface="Corbel" panose="020B05030202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80" marR="36480" marT="0" marB="0"/>
                </a:tc>
                <a:extLst>
                  <a:ext uri="{0D108BD9-81ED-4DB2-BD59-A6C34878D82A}">
                    <a16:rowId xmlns:a16="http://schemas.microsoft.com/office/drawing/2014/main" val="2577039412"/>
                  </a:ext>
                </a:extLst>
              </a:tr>
              <a:tr h="24340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750" cap="all" dirty="0" err="1">
                          <a:effectLst/>
                        </a:rPr>
                        <a:t>Funding_Programm_Participation</a:t>
                      </a:r>
                      <a:endParaRPr lang="en-US" sz="750" dirty="0">
                        <a:effectLst/>
                        <a:latin typeface="Corbel" panose="020B0503020204020204" pitchFamily="34" charset="0"/>
                        <a:ea typeface="Corbel" panose="020B05030202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80" marR="364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750" dirty="0">
                          <a:effectLst/>
                        </a:rPr>
                        <a:t>3</a:t>
                      </a:r>
                      <a:endParaRPr lang="en-US" sz="750" dirty="0">
                        <a:effectLst/>
                        <a:latin typeface="Corbel" panose="020B0503020204020204" pitchFamily="34" charset="0"/>
                        <a:ea typeface="Corbel" panose="020B05030202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80" marR="364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750" dirty="0">
                          <a:effectLst/>
                        </a:rPr>
                        <a:t>Yes</a:t>
                      </a:r>
                      <a:endParaRPr lang="en-US" sz="750" dirty="0">
                        <a:effectLst/>
                        <a:latin typeface="Corbel" panose="020B0503020204020204" pitchFamily="34" charset="0"/>
                        <a:ea typeface="Corbel" panose="020B05030202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80" marR="364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750" dirty="0">
                          <a:effectLst/>
                        </a:rPr>
                        <a:t>2</a:t>
                      </a:r>
                      <a:endParaRPr lang="en-US" sz="750" dirty="0">
                        <a:effectLst/>
                        <a:latin typeface="Corbel" panose="020B0503020204020204" pitchFamily="34" charset="0"/>
                        <a:ea typeface="Corbel" panose="020B05030202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80" marR="364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l-GR" sz="750" dirty="0">
                          <a:effectLst/>
                        </a:rPr>
                        <a:t>Συμμετοχή επιχείρησης σε προγράμματα</a:t>
                      </a:r>
                      <a:endParaRPr lang="en-US" sz="750" dirty="0">
                        <a:effectLst/>
                        <a:latin typeface="Corbel" panose="020B0503020204020204" pitchFamily="34" charset="0"/>
                        <a:ea typeface="Corbel" panose="020B05030202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80" marR="364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l-GR" sz="750" dirty="0">
                          <a:effectLst/>
                        </a:rPr>
                        <a:t>Κατηγορική</a:t>
                      </a:r>
                      <a:endParaRPr lang="en-US" sz="750" dirty="0">
                        <a:effectLst/>
                        <a:latin typeface="Corbel" panose="020B0503020204020204" pitchFamily="34" charset="0"/>
                        <a:ea typeface="Corbel" panose="020B05030202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80" marR="36480" marT="0" marB="0"/>
                </a:tc>
                <a:extLst>
                  <a:ext uri="{0D108BD9-81ED-4DB2-BD59-A6C34878D82A}">
                    <a16:rowId xmlns:a16="http://schemas.microsoft.com/office/drawing/2014/main" val="2033040006"/>
                  </a:ext>
                </a:extLst>
              </a:tr>
              <a:tr h="24340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750" cap="all" dirty="0" err="1">
                          <a:effectLst/>
                        </a:rPr>
                        <a:t>new_improved_marketing_no_yes</a:t>
                      </a:r>
                      <a:endParaRPr lang="en-US" sz="750" dirty="0">
                        <a:effectLst/>
                        <a:latin typeface="Corbel" panose="020B0503020204020204" pitchFamily="34" charset="0"/>
                        <a:ea typeface="Corbel" panose="020B05030202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80" marR="364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750" dirty="0">
                          <a:effectLst/>
                        </a:rPr>
                        <a:t>2</a:t>
                      </a:r>
                      <a:endParaRPr lang="en-US" sz="750" dirty="0">
                        <a:effectLst/>
                        <a:latin typeface="Corbel" panose="020B0503020204020204" pitchFamily="34" charset="0"/>
                        <a:ea typeface="Corbel" panose="020B05030202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80" marR="364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750" dirty="0">
                          <a:effectLst/>
                        </a:rPr>
                        <a:t>Yes</a:t>
                      </a:r>
                      <a:endParaRPr lang="en-US" sz="750" dirty="0">
                        <a:effectLst/>
                        <a:latin typeface="Corbel" panose="020B0503020204020204" pitchFamily="34" charset="0"/>
                        <a:ea typeface="Corbel" panose="020B05030202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80" marR="364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750" dirty="0">
                          <a:effectLst/>
                        </a:rPr>
                        <a:t>2</a:t>
                      </a:r>
                      <a:endParaRPr lang="en-US" sz="750" dirty="0">
                        <a:effectLst/>
                        <a:latin typeface="Corbel" panose="020B0503020204020204" pitchFamily="34" charset="0"/>
                        <a:ea typeface="Corbel" panose="020B05030202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80" marR="364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l-GR" sz="750" dirty="0">
                          <a:effectLst/>
                        </a:rPr>
                        <a:t>Εισαγωγή Νέων/Σημαντικά Βελτιωμένων Μεθόδων Μάρκετινγκ</a:t>
                      </a:r>
                      <a:endParaRPr lang="en-US" sz="750" dirty="0">
                        <a:effectLst/>
                        <a:latin typeface="Corbel" panose="020B0503020204020204" pitchFamily="34" charset="0"/>
                        <a:ea typeface="Corbel" panose="020B05030202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80" marR="364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l-GR" sz="750" dirty="0">
                          <a:effectLst/>
                        </a:rPr>
                        <a:t>Κατηγορική</a:t>
                      </a:r>
                      <a:endParaRPr lang="en-US" sz="750" dirty="0">
                        <a:effectLst/>
                        <a:latin typeface="Corbel" panose="020B0503020204020204" pitchFamily="34" charset="0"/>
                        <a:ea typeface="Corbel" panose="020B05030202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80" marR="36480" marT="0" marB="0"/>
                </a:tc>
                <a:extLst>
                  <a:ext uri="{0D108BD9-81ED-4DB2-BD59-A6C34878D82A}">
                    <a16:rowId xmlns:a16="http://schemas.microsoft.com/office/drawing/2014/main" val="3276659561"/>
                  </a:ext>
                </a:extLst>
              </a:tr>
              <a:tr h="24340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750" cap="all" dirty="0" err="1">
                          <a:effectLst/>
                        </a:rPr>
                        <a:t>inhouse_RD_no_yes</a:t>
                      </a:r>
                      <a:endParaRPr lang="en-US" sz="750" dirty="0">
                        <a:effectLst/>
                        <a:latin typeface="Corbel" panose="020B0503020204020204" pitchFamily="34" charset="0"/>
                        <a:ea typeface="Corbel" panose="020B05030202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80" marR="364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750" dirty="0">
                          <a:effectLst/>
                        </a:rPr>
                        <a:t>2</a:t>
                      </a:r>
                      <a:endParaRPr lang="en-US" sz="750" dirty="0">
                        <a:effectLst/>
                        <a:latin typeface="Corbel" panose="020B0503020204020204" pitchFamily="34" charset="0"/>
                        <a:ea typeface="Corbel" panose="020B05030202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80" marR="364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750" dirty="0">
                          <a:effectLst/>
                        </a:rPr>
                        <a:t>Yes</a:t>
                      </a:r>
                      <a:endParaRPr lang="en-US" sz="750" dirty="0">
                        <a:effectLst/>
                        <a:latin typeface="Corbel" panose="020B0503020204020204" pitchFamily="34" charset="0"/>
                        <a:ea typeface="Corbel" panose="020B05030202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80" marR="364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750" dirty="0">
                          <a:effectLst/>
                        </a:rPr>
                        <a:t>2</a:t>
                      </a:r>
                      <a:endParaRPr lang="en-US" sz="750" dirty="0">
                        <a:effectLst/>
                        <a:latin typeface="Corbel" panose="020B0503020204020204" pitchFamily="34" charset="0"/>
                        <a:ea typeface="Corbel" panose="020B05030202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80" marR="364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l-GR" sz="750" dirty="0">
                          <a:effectLst/>
                        </a:rPr>
                        <a:t>Ύπαρξη Επιτόπιου Τμήματος Ε&amp;Α</a:t>
                      </a:r>
                      <a:endParaRPr lang="en-US" sz="750" dirty="0">
                        <a:effectLst/>
                        <a:latin typeface="Corbel" panose="020B0503020204020204" pitchFamily="34" charset="0"/>
                        <a:ea typeface="Corbel" panose="020B05030202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80" marR="364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l-GR" sz="750" dirty="0">
                          <a:effectLst/>
                        </a:rPr>
                        <a:t>Κατηγορική</a:t>
                      </a:r>
                      <a:endParaRPr lang="en-US" sz="750" dirty="0">
                        <a:effectLst/>
                        <a:latin typeface="Corbel" panose="020B0503020204020204" pitchFamily="34" charset="0"/>
                        <a:ea typeface="Corbel" panose="020B05030202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80" marR="36480" marT="0" marB="0"/>
                </a:tc>
                <a:extLst>
                  <a:ext uri="{0D108BD9-81ED-4DB2-BD59-A6C34878D82A}">
                    <a16:rowId xmlns:a16="http://schemas.microsoft.com/office/drawing/2014/main" val="1152405812"/>
                  </a:ext>
                </a:extLst>
              </a:tr>
              <a:tr h="13796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750" cap="all" dirty="0" err="1">
                          <a:effectLst/>
                        </a:rPr>
                        <a:t>RD_projects_partic_total</a:t>
                      </a:r>
                      <a:endParaRPr lang="en-US" sz="750" dirty="0">
                        <a:effectLst/>
                        <a:latin typeface="Corbel" panose="020B0503020204020204" pitchFamily="34" charset="0"/>
                        <a:ea typeface="Corbel" panose="020B05030202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80" marR="36480" marT="0" marB="0"/>
                </a:tc>
                <a:tc>
                  <a:txBody>
                    <a:bodyPr/>
                    <a:lstStyle/>
                    <a:p>
                      <a:endParaRPr lang="en-US" sz="75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6480" marR="36480" marT="0" marB="0" anchor="ctr"/>
                </a:tc>
                <a:tc>
                  <a:txBody>
                    <a:bodyPr/>
                    <a:lstStyle/>
                    <a:p>
                      <a:endParaRPr lang="en-US" sz="75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6480" marR="364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750" dirty="0">
                          <a:effectLst/>
                        </a:rPr>
                        <a:t>+</a:t>
                      </a:r>
                      <a:endParaRPr lang="en-US" sz="750" dirty="0">
                        <a:effectLst/>
                        <a:latin typeface="Corbel" panose="020B0503020204020204" pitchFamily="34" charset="0"/>
                        <a:ea typeface="Corbel" panose="020B05030202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80" marR="364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l-GR" sz="750" dirty="0">
                          <a:effectLst/>
                        </a:rPr>
                        <a:t>Συμμετοχή σε Ερευνητικά</a:t>
                      </a:r>
                      <a:endParaRPr lang="en-US" sz="750" dirty="0">
                        <a:effectLst/>
                        <a:latin typeface="Corbel" panose="020B0503020204020204" pitchFamily="34" charset="0"/>
                        <a:ea typeface="Corbel" panose="020B05030202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80" marR="364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l-GR" sz="750" dirty="0">
                          <a:effectLst/>
                        </a:rPr>
                        <a:t>Κλίμακα</a:t>
                      </a:r>
                      <a:endParaRPr lang="en-US" sz="750" dirty="0">
                        <a:effectLst/>
                        <a:latin typeface="Corbel" panose="020B0503020204020204" pitchFamily="34" charset="0"/>
                        <a:ea typeface="Corbel" panose="020B05030202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80" marR="36480" marT="0" marB="0"/>
                </a:tc>
                <a:extLst>
                  <a:ext uri="{0D108BD9-81ED-4DB2-BD59-A6C34878D82A}">
                    <a16:rowId xmlns:a16="http://schemas.microsoft.com/office/drawing/2014/main" val="2244227040"/>
                  </a:ext>
                </a:extLst>
              </a:tr>
              <a:tr h="24331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750" cap="all" dirty="0" err="1">
                          <a:effectLst/>
                        </a:rPr>
                        <a:t>ln_RD_expenditures_recoded</a:t>
                      </a:r>
                      <a:endParaRPr lang="en-US" sz="750" dirty="0">
                        <a:effectLst/>
                        <a:latin typeface="Corbel" panose="020B0503020204020204" pitchFamily="34" charset="0"/>
                        <a:ea typeface="Corbel" panose="020B05030202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80" marR="36480" marT="0" marB="0"/>
                </a:tc>
                <a:tc>
                  <a:txBody>
                    <a:bodyPr/>
                    <a:lstStyle/>
                    <a:p>
                      <a:endParaRPr lang="en-US" sz="75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6480" marR="36480" marT="0" marB="0" anchor="ctr"/>
                </a:tc>
                <a:tc>
                  <a:txBody>
                    <a:bodyPr/>
                    <a:lstStyle/>
                    <a:p>
                      <a:endParaRPr lang="en-US" sz="75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6480" marR="364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750" dirty="0">
                          <a:effectLst/>
                        </a:rPr>
                        <a:t>+</a:t>
                      </a:r>
                      <a:endParaRPr lang="en-US" sz="750" dirty="0">
                        <a:effectLst/>
                        <a:latin typeface="Corbel" panose="020B0503020204020204" pitchFamily="34" charset="0"/>
                        <a:ea typeface="Corbel" panose="020B05030202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80" marR="364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l-GR" sz="750" dirty="0">
                          <a:effectLst/>
                        </a:rPr>
                        <a:t>Δαπάνες Ε&amp;Α 2012 βθ.</a:t>
                      </a:r>
                      <a:endParaRPr lang="en-US" sz="750" dirty="0">
                        <a:effectLst/>
                        <a:latin typeface="Corbel" panose="020B0503020204020204" pitchFamily="34" charset="0"/>
                        <a:ea typeface="Corbel" panose="020B05030202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80" marR="364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l-GR" sz="750" dirty="0">
                          <a:effectLst/>
                        </a:rPr>
                        <a:t>Κλίμακα</a:t>
                      </a:r>
                      <a:endParaRPr lang="en-US" sz="750" dirty="0">
                        <a:effectLst/>
                        <a:latin typeface="Corbel" panose="020B0503020204020204" pitchFamily="34" charset="0"/>
                        <a:ea typeface="Corbel" panose="020B05030202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80" marR="36480" marT="0" marB="0"/>
                </a:tc>
                <a:extLst>
                  <a:ext uri="{0D108BD9-81ED-4DB2-BD59-A6C34878D82A}">
                    <a16:rowId xmlns:a16="http://schemas.microsoft.com/office/drawing/2014/main" val="3202424225"/>
                  </a:ext>
                </a:extLst>
              </a:tr>
              <a:tr h="24340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750" cap="all" dirty="0" err="1">
                          <a:effectLst/>
                        </a:rPr>
                        <a:t>products_verydifferent_no_yes</a:t>
                      </a:r>
                      <a:endParaRPr lang="en-US" sz="750" dirty="0">
                        <a:effectLst/>
                        <a:latin typeface="Corbel" panose="020B0503020204020204" pitchFamily="34" charset="0"/>
                        <a:ea typeface="Corbel" panose="020B05030202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80" marR="364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750" dirty="0">
                          <a:effectLst/>
                        </a:rPr>
                        <a:t>2</a:t>
                      </a:r>
                      <a:endParaRPr lang="en-US" sz="750" dirty="0">
                        <a:effectLst/>
                        <a:latin typeface="Corbel" panose="020B0503020204020204" pitchFamily="34" charset="0"/>
                        <a:ea typeface="Corbel" panose="020B05030202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80" marR="364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750" dirty="0">
                          <a:effectLst/>
                        </a:rPr>
                        <a:t>Yes</a:t>
                      </a:r>
                      <a:endParaRPr lang="en-US" sz="750" dirty="0">
                        <a:effectLst/>
                        <a:latin typeface="Corbel" panose="020B0503020204020204" pitchFamily="34" charset="0"/>
                        <a:ea typeface="Corbel" panose="020B05030202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80" marR="364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750" dirty="0">
                          <a:effectLst/>
                        </a:rPr>
                        <a:t>2</a:t>
                      </a:r>
                      <a:endParaRPr lang="en-US" sz="750" dirty="0">
                        <a:effectLst/>
                        <a:latin typeface="Corbel" panose="020B0503020204020204" pitchFamily="34" charset="0"/>
                        <a:ea typeface="Corbel" panose="020B05030202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80" marR="364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l-GR" sz="750" dirty="0">
                          <a:effectLst/>
                        </a:rPr>
                        <a:t>Προϊόντα Υψηλής Διαφοροποίησης βθ.</a:t>
                      </a:r>
                      <a:endParaRPr lang="en-US" sz="750" dirty="0">
                        <a:effectLst/>
                        <a:latin typeface="Corbel" panose="020B0503020204020204" pitchFamily="34" charset="0"/>
                        <a:ea typeface="Corbel" panose="020B05030202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80" marR="364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l-GR" sz="750" dirty="0">
                          <a:effectLst/>
                        </a:rPr>
                        <a:t>Κατηγορική</a:t>
                      </a:r>
                      <a:endParaRPr lang="en-US" sz="750" dirty="0">
                        <a:effectLst/>
                        <a:latin typeface="Corbel" panose="020B0503020204020204" pitchFamily="34" charset="0"/>
                        <a:ea typeface="Corbel" panose="020B05030202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80" marR="36480" marT="0" marB="0"/>
                </a:tc>
                <a:extLst>
                  <a:ext uri="{0D108BD9-81ED-4DB2-BD59-A6C34878D82A}">
                    <a16:rowId xmlns:a16="http://schemas.microsoft.com/office/drawing/2014/main" val="1908608383"/>
                  </a:ext>
                </a:extLst>
              </a:tr>
              <a:tr h="27056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750" cap="all" dirty="0">
                          <a:effectLst/>
                        </a:rPr>
                        <a:t>ln_invstm_expenditures_2011_recoded</a:t>
                      </a:r>
                      <a:endParaRPr lang="en-US" sz="750" dirty="0">
                        <a:effectLst/>
                        <a:latin typeface="Corbel" panose="020B0503020204020204" pitchFamily="34" charset="0"/>
                        <a:ea typeface="Corbel" panose="020B05030202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80" marR="36480" marT="0" marB="0"/>
                </a:tc>
                <a:tc>
                  <a:txBody>
                    <a:bodyPr/>
                    <a:lstStyle/>
                    <a:p>
                      <a:endParaRPr lang="en-US" sz="75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6480" marR="36480" marT="0" marB="0" anchor="ctr"/>
                </a:tc>
                <a:tc>
                  <a:txBody>
                    <a:bodyPr/>
                    <a:lstStyle/>
                    <a:p>
                      <a:endParaRPr lang="en-US" sz="75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6480" marR="364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750" dirty="0">
                          <a:effectLst/>
                        </a:rPr>
                        <a:t>+</a:t>
                      </a:r>
                      <a:endParaRPr lang="en-US" sz="750" dirty="0">
                        <a:effectLst/>
                        <a:latin typeface="Corbel" panose="020B0503020204020204" pitchFamily="34" charset="0"/>
                        <a:ea typeface="Corbel" panose="020B05030202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80" marR="364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l-GR" sz="750" dirty="0">
                          <a:effectLst/>
                        </a:rPr>
                        <a:t>Λογάριθμος Επενδυτικών Δαπανών 2011 βθ.</a:t>
                      </a:r>
                      <a:endParaRPr lang="en-US" sz="750" dirty="0">
                        <a:effectLst/>
                        <a:latin typeface="Corbel" panose="020B0503020204020204" pitchFamily="34" charset="0"/>
                        <a:ea typeface="Corbel" panose="020B05030202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80" marR="364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l-GR" sz="750" dirty="0">
                          <a:effectLst/>
                        </a:rPr>
                        <a:t>Κλίμακα</a:t>
                      </a:r>
                      <a:endParaRPr lang="en-US" sz="750" dirty="0">
                        <a:effectLst/>
                        <a:latin typeface="Corbel" panose="020B0503020204020204" pitchFamily="34" charset="0"/>
                        <a:ea typeface="Corbel" panose="020B05030202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80" marR="36480" marT="0" marB="0"/>
                </a:tc>
                <a:extLst>
                  <a:ext uri="{0D108BD9-81ED-4DB2-BD59-A6C34878D82A}">
                    <a16:rowId xmlns:a16="http://schemas.microsoft.com/office/drawing/2014/main" val="656359838"/>
                  </a:ext>
                </a:extLst>
              </a:tr>
              <a:tr h="13796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750" cap="all" dirty="0" err="1">
                          <a:effectLst/>
                        </a:rPr>
                        <a:t>ln_employment</a:t>
                      </a:r>
                      <a:endParaRPr lang="en-US" sz="750" dirty="0">
                        <a:effectLst/>
                        <a:latin typeface="Corbel" panose="020B0503020204020204" pitchFamily="34" charset="0"/>
                        <a:ea typeface="Corbel" panose="020B05030202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80" marR="36480" marT="0" marB="0"/>
                </a:tc>
                <a:tc>
                  <a:txBody>
                    <a:bodyPr/>
                    <a:lstStyle/>
                    <a:p>
                      <a:endParaRPr lang="en-US" sz="75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6480" marR="36480" marT="0" marB="0" anchor="ctr"/>
                </a:tc>
                <a:tc>
                  <a:txBody>
                    <a:bodyPr/>
                    <a:lstStyle/>
                    <a:p>
                      <a:endParaRPr lang="en-US" sz="75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6480" marR="364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750" dirty="0">
                          <a:effectLst/>
                        </a:rPr>
                        <a:t>+</a:t>
                      </a:r>
                      <a:endParaRPr lang="en-US" sz="750" dirty="0">
                        <a:effectLst/>
                        <a:latin typeface="Corbel" panose="020B0503020204020204" pitchFamily="34" charset="0"/>
                        <a:ea typeface="Corbel" panose="020B05030202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80" marR="364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l-GR" sz="750" dirty="0">
                          <a:effectLst/>
                        </a:rPr>
                        <a:t>Λογάριθμος Αριθμού Εργαζομένων</a:t>
                      </a:r>
                      <a:endParaRPr lang="en-US" sz="750" dirty="0">
                        <a:effectLst/>
                        <a:latin typeface="Corbel" panose="020B0503020204020204" pitchFamily="34" charset="0"/>
                        <a:ea typeface="Corbel" panose="020B05030202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80" marR="364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l-GR" sz="750" dirty="0">
                          <a:effectLst/>
                        </a:rPr>
                        <a:t>Κλίμακα</a:t>
                      </a:r>
                      <a:endParaRPr lang="en-US" sz="750" dirty="0">
                        <a:effectLst/>
                        <a:latin typeface="Corbel" panose="020B0503020204020204" pitchFamily="34" charset="0"/>
                        <a:ea typeface="Corbel" panose="020B05030202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80" marR="36480" marT="0" marB="0"/>
                </a:tc>
                <a:extLst>
                  <a:ext uri="{0D108BD9-81ED-4DB2-BD59-A6C34878D82A}">
                    <a16:rowId xmlns:a16="http://schemas.microsoft.com/office/drawing/2014/main" val="2930874947"/>
                  </a:ext>
                </a:extLst>
              </a:tr>
              <a:tr h="36830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750" cap="all" dirty="0">
                          <a:effectLst/>
                        </a:rPr>
                        <a:t>iobe157</a:t>
                      </a:r>
                      <a:endParaRPr lang="en-US" sz="750" dirty="0">
                        <a:effectLst/>
                        <a:latin typeface="Corbel" panose="020B0503020204020204" pitchFamily="34" charset="0"/>
                        <a:ea typeface="Corbel" panose="020B05030202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80" marR="364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750" dirty="0">
                          <a:effectLst/>
                        </a:rPr>
                        <a:t>5</a:t>
                      </a:r>
                      <a:endParaRPr lang="en-US" sz="750" dirty="0">
                        <a:effectLst/>
                        <a:latin typeface="Corbel" panose="020B0503020204020204" pitchFamily="34" charset="0"/>
                        <a:ea typeface="Corbel" panose="020B05030202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80" marR="36480" marT="0" marB="0" anchor="ctr"/>
                </a:tc>
                <a:tc>
                  <a:txBody>
                    <a:bodyPr/>
                    <a:lstStyle/>
                    <a:p>
                      <a:endParaRPr lang="en-US" sz="75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6480" marR="364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750" dirty="0">
                          <a:effectLst/>
                        </a:rPr>
                        <a:t>5</a:t>
                      </a:r>
                      <a:endParaRPr lang="en-US" sz="750" dirty="0">
                        <a:effectLst/>
                        <a:latin typeface="Corbel" panose="020B0503020204020204" pitchFamily="34" charset="0"/>
                        <a:ea typeface="Corbel" panose="020B05030202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80" marR="364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l-GR" sz="750" dirty="0">
                          <a:effectLst/>
                        </a:rPr>
                        <a:t>Εκτίμηση μεταβολής για τη συνολική απασχόληση στην επιχείρηση κατά την επόμενη διετία</a:t>
                      </a:r>
                      <a:endParaRPr lang="en-US" sz="750" dirty="0">
                        <a:effectLst/>
                        <a:latin typeface="Corbel" panose="020B0503020204020204" pitchFamily="34" charset="0"/>
                        <a:ea typeface="Corbel" panose="020B05030202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80" marR="364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l-GR" sz="750" dirty="0">
                          <a:effectLst/>
                        </a:rPr>
                        <a:t>Κατηγορική</a:t>
                      </a:r>
                      <a:endParaRPr lang="en-US" sz="750" dirty="0">
                        <a:effectLst/>
                        <a:latin typeface="Corbel" panose="020B0503020204020204" pitchFamily="34" charset="0"/>
                        <a:ea typeface="Corbel" panose="020B05030202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80" marR="36480" marT="0" marB="0"/>
                </a:tc>
                <a:extLst>
                  <a:ext uri="{0D108BD9-81ED-4DB2-BD59-A6C34878D82A}">
                    <a16:rowId xmlns:a16="http://schemas.microsoft.com/office/drawing/2014/main" val="946825229"/>
                  </a:ext>
                </a:extLst>
              </a:tr>
              <a:tr h="13796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750" cap="all" dirty="0" err="1">
                          <a:effectLst/>
                        </a:rPr>
                        <a:t>total_RD_workers</a:t>
                      </a:r>
                      <a:endParaRPr lang="en-US" sz="750" dirty="0">
                        <a:effectLst/>
                        <a:latin typeface="Corbel" panose="020B0503020204020204" pitchFamily="34" charset="0"/>
                        <a:ea typeface="Corbel" panose="020B05030202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80" marR="36480" marT="0" marB="0"/>
                </a:tc>
                <a:tc>
                  <a:txBody>
                    <a:bodyPr/>
                    <a:lstStyle/>
                    <a:p>
                      <a:endParaRPr lang="en-US" sz="75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6480" marR="36480" marT="0" marB="0" anchor="ctr"/>
                </a:tc>
                <a:tc>
                  <a:txBody>
                    <a:bodyPr/>
                    <a:lstStyle/>
                    <a:p>
                      <a:endParaRPr lang="en-US" sz="75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6480" marR="364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750" dirty="0">
                          <a:effectLst/>
                        </a:rPr>
                        <a:t>+</a:t>
                      </a:r>
                      <a:endParaRPr lang="en-US" sz="750" dirty="0">
                        <a:effectLst/>
                        <a:latin typeface="Corbel" panose="020B0503020204020204" pitchFamily="34" charset="0"/>
                        <a:ea typeface="Corbel" panose="020B05030202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80" marR="364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l-GR" sz="750" dirty="0">
                          <a:effectLst/>
                        </a:rPr>
                        <a:t>Εργαζόμενοι στο τμήμα Ε&amp;Α</a:t>
                      </a:r>
                      <a:endParaRPr lang="en-US" sz="750" dirty="0">
                        <a:effectLst/>
                        <a:latin typeface="Corbel" panose="020B0503020204020204" pitchFamily="34" charset="0"/>
                        <a:ea typeface="Corbel" panose="020B05030202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80" marR="364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l-GR" sz="750" dirty="0">
                          <a:effectLst/>
                        </a:rPr>
                        <a:t>Κλίμακα</a:t>
                      </a:r>
                      <a:endParaRPr lang="en-US" sz="750" dirty="0">
                        <a:effectLst/>
                        <a:latin typeface="Corbel" panose="020B0503020204020204" pitchFamily="34" charset="0"/>
                        <a:ea typeface="Corbel" panose="020B05030202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80" marR="36480" marT="0" marB="0"/>
                </a:tc>
                <a:extLst>
                  <a:ext uri="{0D108BD9-81ED-4DB2-BD59-A6C34878D82A}">
                    <a16:rowId xmlns:a16="http://schemas.microsoft.com/office/drawing/2014/main" val="630562710"/>
                  </a:ext>
                </a:extLst>
              </a:tr>
              <a:tr h="13796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750" cap="all" dirty="0" err="1">
                          <a:effectLst/>
                        </a:rPr>
                        <a:t>AEI_personnel</a:t>
                      </a:r>
                      <a:endParaRPr lang="en-US" sz="750" dirty="0">
                        <a:effectLst/>
                        <a:latin typeface="Corbel" panose="020B0503020204020204" pitchFamily="34" charset="0"/>
                        <a:ea typeface="Corbel" panose="020B05030202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80" marR="36480" marT="0" marB="0"/>
                </a:tc>
                <a:tc>
                  <a:txBody>
                    <a:bodyPr/>
                    <a:lstStyle/>
                    <a:p>
                      <a:endParaRPr lang="en-US" sz="75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6480" marR="36480" marT="0" marB="0" anchor="ctr"/>
                </a:tc>
                <a:tc>
                  <a:txBody>
                    <a:bodyPr/>
                    <a:lstStyle/>
                    <a:p>
                      <a:endParaRPr lang="en-US" sz="75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6480" marR="364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750" dirty="0">
                          <a:effectLst/>
                        </a:rPr>
                        <a:t>+</a:t>
                      </a:r>
                      <a:endParaRPr lang="en-US" sz="750" dirty="0">
                        <a:effectLst/>
                        <a:latin typeface="Corbel" panose="020B0503020204020204" pitchFamily="34" charset="0"/>
                        <a:ea typeface="Corbel" panose="020B05030202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80" marR="364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l-GR" sz="750" dirty="0">
                          <a:effectLst/>
                        </a:rPr>
                        <a:t>Εργαζόμενοι με πτυχίο ΑΕΙ</a:t>
                      </a:r>
                      <a:endParaRPr lang="en-US" sz="750" dirty="0">
                        <a:effectLst/>
                        <a:latin typeface="Corbel" panose="020B0503020204020204" pitchFamily="34" charset="0"/>
                        <a:ea typeface="Corbel" panose="020B05030202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80" marR="364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l-GR" sz="750" dirty="0">
                          <a:effectLst/>
                        </a:rPr>
                        <a:t>Κλίμακα</a:t>
                      </a:r>
                      <a:endParaRPr lang="en-US" sz="750" dirty="0">
                        <a:effectLst/>
                        <a:latin typeface="Corbel" panose="020B0503020204020204" pitchFamily="34" charset="0"/>
                        <a:ea typeface="Corbel" panose="020B05030202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80" marR="36480" marT="0" marB="0"/>
                </a:tc>
                <a:extLst>
                  <a:ext uri="{0D108BD9-81ED-4DB2-BD59-A6C34878D82A}">
                    <a16:rowId xmlns:a16="http://schemas.microsoft.com/office/drawing/2014/main" val="1618151519"/>
                  </a:ext>
                </a:extLst>
              </a:tr>
              <a:tr h="13796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750" cap="all" dirty="0" err="1">
                          <a:effectLst/>
                        </a:rPr>
                        <a:t>TEI_personnel</a:t>
                      </a:r>
                      <a:endParaRPr lang="en-US" sz="750" dirty="0">
                        <a:effectLst/>
                        <a:latin typeface="Corbel" panose="020B0503020204020204" pitchFamily="34" charset="0"/>
                        <a:ea typeface="Corbel" panose="020B05030202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80" marR="36480" marT="0" marB="0"/>
                </a:tc>
                <a:tc>
                  <a:txBody>
                    <a:bodyPr/>
                    <a:lstStyle/>
                    <a:p>
                      <a:endParaRPr lang="en-US" sz="75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6480" marR="36480" marT="0" marB="0" anchor="ctr"/>
                </a:tc>
                <a:tc>
                  <a:txBody>
                    <a:bodyPr/>
                    <a:lstStyle/>
                    <a:p>
                      <a:endParaRPr lang="en-US" sz="75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6480" marR="364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750" dirty="0">
                          <a:effectLst/>
                        </a:rPr>
                        <a:t>+</a:t>
                      </a:r>
                      <a:endParaRPr lang="en-US" sz="750" dirty="0">
                        <a:effectLst/>
                        <a:latin typeface="Corbel" panose="020B0503020204020204" pitchFamily="34" charset="0"/>
                        <a:ea typeface="Corbel" panose="020B05030202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80" marR="364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l-GR" sz="750" dirty="0">
                          <a:effectLst/>
                        </a:rPr>
                        <a:t>Εργαζόμενοι με πτυχίο ΤΕΙ</a:t>
                      </a:r>
                      <a:endParaRPr lang="en-US" sz="750" dirty="0">
                        <a:effectLst/>
                        <a:latin typeface="Corbel" panose="020B0503020204020204" pitchFamily="34" charset="0"/>
                        <a:ea typeface="Corbel" panose="020B05030202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80" marR="364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l-GR" sz="750" dirty="0">
                          <a:effectLst/>
                        </a:rPr>
                        <a:t>Κλίμακα</a:t>
                      </a:r>
                      <a:endParaRPr lang="en-US" sz="750" dirty="0">
                        <a:effectLst/>
                        <a:latin typeface="Corbel" panose="020B0503020204020204" pitchFamily="34" charset="0"/>
                        <a:ea typeface="Corbel" panose="020B05030202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80" marR="36480" marT="0" marB="0"/>
                </a:tc>
                <a:extLst>
                  <a:ext uri="{0D108BD9-81ED-4DB2-BD59-A6C34878D82A}">
                    <a16:rowId xmlns:a16="http://schemas.microsoft.com/office/drawing/2014/main" val="2255143304"/>
                  </a:ext>
                </a:extLst>
              </a:tr>
              <a:tr h="13796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750" cap="all" dirty="0" err="1">
                          <a:effectLst/>
                        </a:rPr>
                        <a:t>MsC_PhD_Personnel</a:t>
                      </a:r>
                      <a:endParaRPr lang="en-US" sz="750" dirty="0">
                        <a:effectLst/>
                        <a:latin typeface="Corbel" panose="020B0503020204020204" pitchFamily="34" charset="0"/>
                        <a:ea typeface="Corbel" panose="020B05030202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80" marR="36480" marT="0" marB="0"/>
                </a:tc>
                <a:tc>
                  <a:txBody>
                    <a:bodyPr/>
                    <a:lstStyle/>
                    <a:p>
                      <a:endParaRPr lang="en-US" sz="75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6480" marR="36480" marT="0" marB="0" anchor="ctr"/>
                </a:tc>
                <a:tc>
                  <a:txBody>
                    <a:bodyPr/>
                    <a:lstStyle/>
                    <a:p>
                      <a:endParaRPr lang="en-US" sz="75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6480" marR="364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750" dirty="0">
                          <a:effectLst/>
                        </a:rPr>
                        <a:t>+</a:t>
                      </a:r>
                      <a:endParaRPr lang="en-US" sz="750" dirty="0">
                        <a:effectLst/>
                        <a:latin typeface="Corbel" panose="020B0503020204020204" pitchFamily="34" charset="0"/>
                        <a:ea typeface="Corbel" panose="020B05030202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80" marR="364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l-GR" sz="750" dirty="0">
                          <a:effectLst/>
                        </a:rPr>
                        <a:t>Εργαζόμενοι με Μεταπτυχιακό/Διδακτορικό</a:t>
                      </a:r>
                      <a:endParaRPr lang="en-US" sz="750" dirty="0">
                        <a:effectLst/>
                        <a:latin typeface="Corbel" panose="020B0503020204020204" pitchFamily="34" charset="0"/>
                        <a:ea typeface="Corbel" panose="020B05030202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80" marR="364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l-GR" sz="750" dirty="0">
                          <a:effectLst/>
                        </a:rPr>
                        <a:t>Κλίμακα</a:t>
                      </a:r>
                      <a:endParaRPr lang="en-US" sz="750" dirty="0">
                        <a:effectLst/>
                        <a:latin typeface="Corbel" panose="020B0503020204020204" pitchFamily="34" charset="0"/>
                        <a:ea typeface="Corbel" panose="020B05030202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80" marR="36480" marT="0" marB="0"/>
                </a:tc>
                <a:extLst>
                  <a:ext uri="{0D108BD9-81ED-4DB2-BD59-A6C34878D82A}">
                    <a16:rowId xmlns:a16="http://schemas.microsoft.com/office/drawing/2014/main" val="2912647535"/>
                  </a:ext>
                </a:extLst>
              </a:tr>
              <a:tr h="24331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750" cap="all" dirty="0" err="1">
                          <a:effectLst/>
                        </a:rPr>
                        <a:t>pattent_activity_composite</a:t>
                      </a:r>
                      <a:endParaRPr lang="en-US" sz="750" dirty="0">
                        <a:effectLst/>
                        <a:latin typeface="Corbel" panose="020B0503020204020204" pitchFamily="34" charset="0"/>
                        <a:ea typeface="Corbel" panose="020B05030202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80" marR="364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750" dirty="0">
                          <a:effectLst/>
                        </a:rPr>
                        <a:t>3</a:t>
                      </a:r>
                      <a:endParaRPr lang="en-US" sz="750" dirty="0">
                        <a:effectLst/>
                        <a:latin typeface="Corbel" panose="020B0503020204020204" pitchFamily="34" charset="0"/>
                        <a:ea typeface="Corbel" panose="020B05030202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80" marR="36480" marT="0" marB="0" anchor="ctr"/>
                </a:tc>
                <a:tc>
                  <a:txBody>
                    <a:bodyPr/>
                    <a:lstStyle/>
                    <a:p>
                      <a:endParaRPr lang="en-US" sz="75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6480" marR="364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750" dirty="0">
                          <a:effectLst/>
                        </a:rPr>
                        <a:t>+</a:t>
                      </a:r>
                      <a:endParaRPr lang="en-US" sz="750" dirty="0">
                        <a:effectLst/>
                        <a:latin typeface="Corbel" panose="020B0503020204020204" pitchFamily="34" charset="0"/>
                        <a:ea typeface="Corbel" panose="020B05030202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80" marR="364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l-GR" sz="750" dirty="0">
                          <a:effectLst/>
                        </a:rPr>
                        <a:t>Σύνθετος Δείκτης Απόκτησης Δ.Ε.</a:t>
                      </a:r>
                      <a:endParaRPr lang="en-US" sz="750" dirty="0">
                        <a:effectLst/>
                        <a:latin typeface="Corbel" panose="020B0503020204020204" pitchFamily="34" charset="0"/>
                        <a:ea typeface="Corbel" panose="020B05030202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80" marR="364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l-GR" sz="750" dirty="0">
                          <a:effectLst/>
                        </a:rPr>
                        <a:t>Κλίμακα</a:t>
                      </a:r>
                      <a:endParaRPr lang="en-US" sz="750" dirty="0">
                        <a:effectLst/>
                        <a:latin typeface="Corbel" panose="020B0503020204020204" pitchFamily="34" charset="0"/>
                        <a:ea typeface="Corbel" panose="020B05030202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80" marR="36480" marT="0" marB="0"/>
                </a:tc>
                <a:extLst>
                  <a:ext uri="{0D108BD9-81ED-4DB2-BD59-A6C34878D82A}">
                    <a16:rowId xmlns:a16="http://schemas.microsoft.com/office/drawing/2014/main" val="515638306"/>
                  </a:ext>
                </a:extLst>
              </a:tr>
              <a:tr h="27064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750" cap="all" dirty="0">
                          <a:effectLst/>
                        </a:rPr>
                        <a:t>iobe135</a:t>
                      </a:r>
                      <a:endParaRPr lang="en-US" sz="750" dirty="0">
                        <a:effectLst/>
                        <a:latin typeface="Corbel" panose="020B0503020204020204" pitchFamily="34" charset="0"/>
                        <a:ea typeface="Corbel" panose="020B05030202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80" marR="364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750" dirty="0">
                          <a:effectLst/>
                        </a:rPr>
                        <a:t>5</a:t>
                      </a:r>
                      <a:endParaRPr lang="en-US" sz="750" dirty="0">
                        <a:effectLst/>
                        <a:latin typeface="Corbel" panose="020B0503020204020204" pitchFamily="34" charset="0"/>
                        <a:ea typeface="Corbel" panose="020B05030202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80" marR="36480" marT="0" marB="0" anchor="ctr"/>
                </a:tc>
                <a:tc>
                  <a:txBody>
                    <a:bodyPr/>
                    <a:lstStyle/>
                    <a:p>
                      <a:endParaRPr lang="en-US" sz="75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6480" marR="364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750" dirty="0">
                          <a:effectLst/>
                        </a:rPr>
                        <a:t>5</a:t>
                      </a:r>
                      <a:endParaRPr lang="en-US" sz="750" dirty="0">
                        <a:effectLst/>
                        <a:latin typeface="Corbel" panose="020B0503020204020204" pitchFamily="34" charset="0"/>
                        <a:ea typeface="Corbel" panose="020B05030202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80" marR="364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l-GR" sz="750" dirty="0">
                          <a:effectLst/>
                        </a:rPr>
                        <a:t>Χρήση υπηρεσιών συμβούλου - Απόκτηση / Ενσωμάτωση νέων τεχνολογιών</a:t>
                      </a:r>
                      <a:endParaRPr lang="en-US" sz="750" dirty="0">
                        <a:effectLst/>
                        <a:latin typeface="Corbel" panose="020B0503020204020204" pitchFamily="34" charset="0"/>
                        <a:ea typeface="Corbel" panose="020B05030202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80" marR="364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l-GR" sz="750" dirty="0">
                          <a:effectLst/>
                        </a:rPr>
                        <a:t>Κατηγορική</a:t>
                      </a:r>
                      <a:endParaRPr lang="en-US" sz="750" dirty="0">
                        <a:effectLst/>
                        <a:latin typeface="Corbel" panose="020B0503020204020204" pitchFamily="34" charset="0"/>
                        <a:ea typeface="Corbel" panose="020B05030202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80" marR="36480" marT="0" marB="0"/>
                </a:tc>
                <a:extLst>
                  <a:ext uri="{0D108BD9-81ED-4DB2-BD59-A6C34878D82A}">
                    <a16:rowId xmlns:a16="http://schemas.microsoft.com/office/drawing/2014/main" val="4275474293"/>
                  </a:ext>
                </a:extLst>
              </a:tr>
              <a:tr h="24340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750" cap="all" dirty="0">
                          <a:effectLst/>
                        </a:rPr>
                        <a:t>iobe 134</a:t>
                      </a:r>
                      <a:endParaRPr lang="en-US" sz="750" dirty="0">
                        <a:effectLst/>
                        <a:latin typeface="Corbel" panose="020B0503020204020204" pitchFamily="34" charset="0"/>
                        <a:ea typeface="Corbel" panose="020B05030202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80" marR="364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750" dirty="0">
                          <a:effectLst/>
                        </a:rPr>
                        <a:t>5</a:t>
                      </a:r>
                      <a:endParaRPr lang="en-US" sz="750" dirty="0">
                        <a:effectLst/>
                        <a:latin typeface="Corbel" panose="020B0503020204020204" pitchFamily="34" charset="0"/>
                        <a:ea typeface="Corbel" panose="020B05030202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80" marR="36480" marT="0" marB="0" anchor="ctr"/>
                </a:tc>
                <a:tc>
                  <a:txBody>
                    <a:bodyPr/>
                    <a:lstStyle/>
                    <a:p>
                      <a:endParaRPr lang="en-US" sz="75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6480" marR="364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750" dirty="0">
                          <a:effectLst/>
                        </a:rPr>
                        <a:t>5</a:t>
                      </a:r>
                      <a:endParaRPr lang="en-US" sz="750" dirty="0">
                        <a:effectLst/>
                        <a:latin typeface="Corbel" panose="020B0503020204020204" pitchFamily="34" charset="0"/>
                        <a:ea typeface="Corbel" panose="020B05030202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80" marR="364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l-GR" sz="750" dirty="0">
                          <a:effectLst/>
                        </a:rPr>
                        <a:t>Χρήση υπηρεσιών συμβούλου - Market Research</a:t>
                      </a:r>
                      <a:endParaRPr lang="en-US" sz="750" dirty="0">
                        <a:effectLst/>
                        <a:latin typeface="Corbel" panose="020B0503020204020204" pitchFamily="34" charset="0"/>
                        <a:ea typeface="Corbel" panose="020B05030202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80" marR="364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l-GR" sz="750" dirty="0">
                          <a:effectLst/>
                        </a:rPr>
                        <a:t>Κατηγορική</a:t>
                      </a:r>
                      <a:endParaRPr lang="en-US" sz="750" dirty="0">
                        <a:effectLst/>
                        <a:latin typeface="Corbel" panose="020B0503020204020204" pitchFamily="34" charset="0"/>
                        <a:ea typeface="Corbel" panose="020B05030202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80" marR="36480" marT="0" marB="0"/>
                </a:tc>
                <a:extLst>
                  <a:ext uri="{0D108BD9-81ED-4DB2-BD59-A6C34878D82A}">
                    <a16:rowId xmlns:a16="http://schemas.microsoft.com/office/drawing/2014/main" val="482013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23059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A7DA4E-3F6D-40EB-808E-AD4E74EFD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613" y="136525"/>
            <a:ext cx="4513277" cy="1608385"/>
          </a:xfrm>
        </p:spPr>
        <p:txBody>
          <a:bodyPr>
            <a:noAutofit/>
          </a:bodyPr>
          <a:lstStyle/>
          <a:p>
            <a:r>
              <a:rPr lang="en-US" sz="3200" dirty="0"/>
              <a:t>PLS-SEM: </a:t>
            </a:r>
            <a:r>
              <a:rPr lang="el-GR" sz="3200" dirty="0"/>
              <a:t>Παρουσίαση Κατασκευασμένων Λανθανουσών Μεταβλητών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9E00F5-F557-4F6D-A295-CB27E5745C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2613" y="2187574"/>
            <a:ext cx="3816991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1800" b="1" dirty="0"/>
              <a:t>Πορεία χρησιμοποιούμενων δεικτών:</a:t>
            </a:r>
          </a:p>
          <a:p>
            <a:r>
              <a:rPr lang="el-GR" sz="1800" dirty="0"/>
              <a:t>Αριθμητικά δεδομένα: Λογαρίθμηση -&gt; Αντιστοίχιση τιμών</a:t>
            </a:r>
          </a:p>
          <a:p>
            <a:endParaRPr lang="el-GR" sz="1800" dirty="0"/>
          </a:p>
          <a:p>
            <a:r>
              <a:rPr lang="el-GR" sz="1800" dirty="0"/>
              <a:t>Κλίμακες: Ανάλυση Παραγόντων -&gt; Άθροιση στοιχείων -&gt; Αντιστροφή/επανακωδικοποίηση</a:t>
            </a:r>
          </a:p>
          <a:p>
            <a:endParaRPr lang="el-GR" sz="1800" dirty="0"/>
          </a:p>
          <a:p>
            <a:r>
              <a:rPr lang="el-GR" sz="1800" dirty="0"/>
              <a:t>Διχοτομικές: Τετραχωρική συσχέτιση -&gt; Ανάπτυγμα σειράς -&gt; Ανάλυση Παραγόντων -&gt; Άθροιση στοιχείων -&gt; Αντιστροφή/επανακωδικοποίηση</a:t>
            </a:r>
            <a:endParaRPr lang="en-US" sz="18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388F6C-DE99-4BAF-A1C5-6B2BAC48F04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022C0C-DB3C-4AEE-B806-D8357C9A43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7980-0287-473D-B954-C7BDB5424D75}" type="datetime1">
              <a:rPr lang="el-GR" smtClean="0"/>
              <a:t>29/5/2019</a:t>
            </a:fld>
            <a:endParaRPr lang="el-GR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7612F3-B6F8-433A-94B8-592CC8718B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12o Πανελλήνιο Επιστημονικό Συνέδριο Χημικής Μηχανικής</a:t>
            </a:r>
            <a:endParaRPr lang="el-GR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B23505-8BCA-4287-82A2-129DEBF2D4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566F5-E840-4F0F-A5E3-558440CD5F4C}" type="slidenum">
              <a:rPr lang="el-GR" smtClean="0"/>
              <a:t>7</a:t>
            </a:fld>
            <a:endParaRPr lang="el-GR" dirty="0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D541F0C3-A3EA-4B86-8750-26744A9948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3317574"/>
              </p:ext>
            </p:extLst>
          </p:nvPr>
        </p:nvGraphicFramePr>
        <p:xfrm>
          <a:off x="4194495" y="1"/>
          <a:ext cx="7997507" cy="68959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38196">
                  <a:extLst>
                    <a:ext uri="{9D8B030D-6E8A-4147-A177-3AD203B41FA5}">
                      <a16:colId xmlns:a16="http://schemas.microsoft.com/office/drawing/2014/main" val="2524082772"/>
                    </a:ext>
                  </a:extLst>
                </a:gridCol>
                <a:gridCol w="927934">
                  <a:extLst>
                    <a:ext uri="{9D8B030D-6E8A-4147-A177-3AD203B41FA5}">
                      <a16:colId xmlns:a16="http://schemas.microsoft.com/office/drawing/2014/main" val="2700823742"/>
                    </a:ext>
                  </a:extLst>
                </a:gridCol>
                <a:gridCol w="526665">
                  <a:extLst>
                    <a:ext uri="{9D8B030D-6E8A-4147-A177-3AD203B41FA5}">
                      <a16:colId xmlns:a16="http://schemas.microsoft.com/office/drawing/2014/main" val="1081698370"/>
                    </a:ext>
                  </a:extLst>
                </a:gridCol>
                <a:gridCol w="5004712">
                  <a:extLst>
                    <a:ext uri="{9D8B030D-6E8A-4147-A177-3AD203B41FA5}">
                      <a16:colId xmlns:a16="http://schemas.microsoft.com/office/drawing/2014/main" val="2995402914"/>
                    </a:ext>
                  </a:extLst>
                </a:gridCol>
              </a:tblGrid>
              <a:tr h="31572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l-GR" sz="1000" cap="none" dirty="0">
                          <a:effectLst/>
                          <a:latin typeface="+mn-lt"/>
                        </a:rPr>
                        <a:t>Λανθάνουσα Μεταβλητή</a:t>
                      </a:r>
                      <a:endParaRPr lang="en-US" sz="1000" dirty="0">
                        <a:effectLst/>
                        <a:latin typeface="+mn-lt"/>
                        <a:ea typeface="Corbel" panose="020B05030202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l-GR" sz="1000" cap="none" dirty="0">
                          <a:effectLst/>
                          <a:latin typeface="+mn-lt"/>
                        </a:rPr>
                        <a:t>Τύπος</a:t>
                      </a:r>
                      <a:endParaRPr lang="en-US" sz="1000" dirty="0">
                        <a:effectLst/>
                        <a:latin typeface="+mn-lt"/>
                        <a:ea typeface="Corbel" panose="020B05030202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l-GR" sz="1000" cap="none" dirty="0">
                          <a:effectLst/>
                          <a:latin typeface="+mn-lt"/>
                        </a:rPr>
                        <a:t>Τάξη</a:t>
                      </a:r>
                      <a:endParaRPr lang="en-US" sz="1000" dirty="0">
                        <a:effectLst/>
                        <a:latin typeface="+mn-lt"/>
                        <a:ea typeface="Corbel" panose="020B05030202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l-GR" sz="1000" b="1" dirty="0">
                          <a:effectLst/>
                          <a:latin typeface="+mn-lt"/>
                          <a:ea typeface="Corbel" panose="020B0503020204020204" pitchFamily="34" charset="0"/>
                          <a:cs typeface="Times New Roman" panose="02020603050405020304" pitchFamily="18" charset="0"/>
                        </a:rPr>
                        <a:t>Δείκτες</a:t>
                      </a:r>
                      <a:endParaRPr lang="en-US" sz="1000" b="1" dirty="0">
                        <a:effectLst/>
                        <a:latin typeface="+mn-lt"/>
                        <a:ea typeface="Corbel" panose="020B05030202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5303448"/>
                  </a:ext>
                </a:extLst>
              </a:tr>
              <a:tr h="118367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Technological Potential</a:t>
                      </a:r>
                      <a:endParaRPr lang="en-US" sz="1200" dirty="0">
                        <a:effectLst/>
                        <a:latin typeface="+mn-lt"/>
                        <a:ea typeface="Corbel" panose="020B05030202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l-GR" sz="1000" dirty="0">
                          <a:effectLst/>
                          <a:latin typeface="+mn-lt"/>
                        </a:rPr>
                        <a:t>Σχηματιζόμενη</a:t>
                      </a:r>
                      <a:endParaRPr lang="en-US" sz="1000" dirty="0">
                        <a:effectLst/>
                        <a:latin typeface="+mn-lt"/>
                        <a:ea typeface="Corbel" panose="020B05030202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+mn-lt"/>
                        </a:rPr>
                        <a:t>1</a:t>
                      </a:r>
                      <a:r>
                        <a:rPr lang="el-GR" sz="1000" baseline="30000" dirty="0">
                          <a:effectLst/>
                          <a:latin typeface="+mn-lt"/>
                        </a:rPr>
                        <a:t>η</a:t>
                      </a:r>
                      <a:endParaRPr lang="en-US" sz="1000" dirty="0">
                        <a:effectLst/>
                        <a:latin typeface="+mn-lt"/>
                        <a:ea typeface="Corbel" panose="020B05030202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l-GR" sz="1000" dirty="0">
                          <a:effectLst/>
                          <a:latin typeface="+mn-lt"/>
                          <a:ea typeface="Corbel" panose="020B0503020204020204" pitchFamily="34" charset="0"/>
                          <a:cs typeface="Cambria" panose="02040503050406030204" pitchFamily="18" charset="0"/>
                        </a:rPr>
                        <a:t>INHOUSE_RD_NO_YES, Ύπαρξη Επιτόπιου Τμήματος Ε&amp;Α.   </a:t>
                      </a:r>
                      <a:endParaRPr lang="en-US" sz="1000" dirty="0">
                        <a:effectLst/>
                        <a:latin typeface="+mn-lt"/>
                        <a:ea typeface="Corbel" panose="020B0503020204020204" pitchFamily="34" charset="0"/>
                        <a:cs typeface="Cambria" panose="02040503050406030204" pitchFamily="18" charset="0"/>
                      </a:endParaRPr>
                    </a:p>
                    <a:p>
                      <a:pPr marL="0" marR="0" lvl="0" indent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l-GR" sz="1000" dirty="0">
                          <a:effectLst/>
                          <a:latin typeface="+mn-lt"/>
                          <a:ea typeface="Corbel" panose="020B0503020204020204" pitchFamily="34" charset="0"/>
                          <a:cs typeface="Cambria" panose="02040503050406030204" pitchFamily="18" charset="0"/>
                        </a:rPr>
                        <a:t>IOBE135, Χρήση υπηρεσιών συμβούλου - Απόκτηση / Ενσωμάτωση νέων τεχνολογιών.</a:t>
                      </a:r>
                      <a:endParaRPr lang="en-US" sz="1000" dirty="0">
                        <a:effectLst/>
                        <a:latin typeface="+mn-lt"/>
                        <a:ea typeface="Corbel" panose="020B0503020204020204" pitchFamily="34" charset="0"/>
                        <a:cs typeface="Cambria" panose="02040503050406030204" pitchFamily="18" charset="0"/>
                      </a:endParaRPr>
                    </a:p>
                    <a:p>
                      <a:pPr marL="0" marR="0" lvl="0" indent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l-GR" sz="1000" dirty="0">
                          <a:effectLst/>
                          <a:latin typeface="+mn-lt"/>
                          <a:ea typeface="Corbel" panose="020B0503020204020204" pitchFamily="34" charset="0"/>
                          <a:cs typeface="Cambria" panose="02040503050406030204" pitchFamily="18" charset="0"/>
                        </a:rPr>
                        <a:t>TOTAL_RD_WORKERS, Εργαζόμενοι στο τμήμα Ε&amp;Α.</a:t>
                      </a:r>
                      <a:endParaRPr lang="en-US" sz="1000" dirty="0">
                        <a:effectLst/>
                        <a:latin typeface="+mn-lt"/>
                        <a:ea typeface="Corbel" panose="020B0503020204020204" pitchFamily="34" charset="0"/>
                        <a:cs typeface="Cambria" panose="02040503050406030204" pitchFamily="18" charset="0"/>
                      </a:endParaRPr>
                    </a:p>
                    <a:p>
                      <a:pPr marL="0" marR="0" lvl="0" indent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l-GR" sz="1000" dirty="0">
                          <a:effectLst/>
                          <a:latin typeface="+mn-lt"/>
                          <a:ea typeface="Corbel" panose="020B0503020204020204" pitchFamily="34" charset="0"/>
                          <a:cs typeface="Cambria" panose="02040503050406030204" pitchFamily="18" charset="0"/>
                        </a:rPr>
                        <a:t>RD_PROJECTS_PARTIC_TOTAL, Συμμετοχή σε Ερευνητικά.</a:t>
                      </a:r>
                      <a:endParaRPr lang="en-US" sz="1000" dirty="0">
                        <a:effectLst/>
                        <a:latin typeface="+mn-lt"/>
                        <a:ea typeface="Corbel" panose="020B05030202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47394479"/>
                  </a:ext>
                </a:extLst>
              </a:tr>
              <a:tr h="41630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Financial Potential</a:t>
                      </a:r>
                      <a:endParaRPr lang="en-US" sz="1200" dirty="0">
                        <a:effectLst/>
                        <a:latin typeface="+mn-lt"/>
                        <a:ea typeface="Corbel" panose="020B05030202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l-GR" sz="1000" dirty="0">
                          <a:effectLst/>
                          <a:latin typeface="+mn-lt"/>
                        </a:rPr>
                        <a:t>Σχηματιζόμενη</a:t>
                      </a:r>
                      <a:endParaRPr lang="en-US" sz="1000" dirty="0">
                        <a:effectLst/>
                        <a:latin typeface="+mn-lt"/>
                        <a:ea typeface="Corbel" panose="020B05030202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+mn-lt"/>
                        </a:rPr>
                        <a:t>1</a:t>
                      </a:r>
                      <a:r>
                        <a:rPr lang="el-GR" sz="1000" baseline="30000" dirty="0">
                          <a:effectLst/>
                          <a:latin typeface="+mn-lt"/>
                        </a:rPr>
                        <a:t>η</a:t>
                      </a:r>
                      <a:endParaRPr lang="en-US" sz="1000" dirty="0">
                        <a:effectLst/>
                        <a:latin typeface="+mn-lt"/>
                        <a:ea typeface="Corbel" panose="020B05030202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+mn-lt"/>
                          <a:ea typeface="Corbel" panose="020B0503020204020204" pitchFamily="34" charset="0"/>
                          <a:cs typeface="Times New Roman" panose="02020603050405020304" pitchFamily="18" charset="0"/>
                        </a:rPr>
                        <a:t>LN_RD_EXPENDITURES_RECODED, </a:t>
                      </a:r>
                      <a:r>
                        <a:rPr lang="el-GR" sz="1000" dirty="0">
                          <a:effectLst/>
                          <a:latin typeface="+mn-lt"/>
                          <a:ea typeface="Corbel" panose="020B0503020204020204" pitchFamily="34" charset="0"/>
                          <a:cs typeface="Times New Roman" panose="02020603050405020304" pitchFamily="18" charset="0"/>
                        </a:rPr>
                        <a:t>Δαπάνες Ε</a:t>
                      </a:r>
                      <a:r>
                        <a:rPr lang="en-GB" sz="1000" dirty="0">
                          <a:effectLst/>
                          <a:latin typeface="+mn-lt"/>
                          <a:ea typeface="Corbel" panose="020B0503020204020204" pitchFamily="34" charset="0"/>
                          <a:cs typeface="Times New Roman" panose="02020603050405020304" pitchFamily="18" charset="0"/>
                        </a:rPr>
                        <a:t>&amp;</a:t>
                      </a:r>
                      <a:r>
                        <a:rPr lang="el-GR" sz="1000" dirty="0">
                          <a:effectLst/>
                          <a:latin typeface="+mn-lt"/>
                          <a:ea typeface="Corbel" panose="020B0503020204020204" pitchFamily="34" charset="0"/>
                          <a:cs typeface="Times New Roman" panose="02020603050405020304" pitchFamily="18" charset="0"/>
                        </a:rPr>
                        <a:t>Α </a:t>
                      </a:r>
                      <a:r>
                        <a:rPr lang="el-GR" sz="1000" dirty="0" err="1">
                          <a:effectLst/>
                          <a:latin typeface="+mn-lt"/>
                          <a:ea typeface="Corbel" panose="020B0503020204020204" pitchFamily="34" charset="0"/>
                          <a:cs typeface="Times New Roman" panose="02020603050405020304" pitchFamily="18" charset="0"/>
                        </a:rPr>
                        <a:t>βθ</a:t>
                      </a:r>
                      <a:endParaRPr lang="el-GR" sz="1000" dirty="0">
                        <a:effectLst/>
                        <a:latin typeface="+mn-lt"/>
                        <a:ea typeface="Corbel" panose="020B0503020204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+mn-lt"/>
                          <a:ea typeface="Corbel" panose="020B0503020204020204" pitchFamily="34" charset="0"/>
                          <a:cs typeface="Times New Roman" panose="02020603050405020304" pitchFamily="18" charset="0"/>
                        </a:rPr>
                        <a:t>LN</a:t>
                      </a:r>
                      <a:r>
                        <a:rPr lang="el-GR" sz="1000" dirty="0">
                          <a:effectLst/>
                          <a:latin typeface="+mn-lt"/>
                          <a:ea typeface="Corbel" panose="020B0503020204020204" pitchFamily="34" charset="0"/>
                          <a:cs typeface="Times New Roman" panose="02020603050405020304" pitchFamily="18" charset="0"/>
                        </a:rPr>
                        <a:t>_</a:t>
                      </a:r>
                      <a:r>
                        <a:rPr lang="en-GB" sz="1000" dirty="0">
                          <a:effectLst/>
                          <a:latin typeface="+mn-lt"/>
                          <a:ea typeface="Corbel" panose="020B0503020204020204" pitchFamily="34" charset="0"/>
                          <a:cs typeface="Times New Roman" panose="02020603050405020304" pitchFamily="18" charset="0"/>
                        </a:rPr>
                        <a:t>INVSTM</a:t>
                      </a:r>
                      <a:r>
                        <a:rPr lang="el-GR" sz="1000" dirty="0">
                          <a:effectLst/>
                          <a:latin typeface="+mn-lt"/>
                          <a:ea typeface="Corbel" panose="020B0503020204020204" pitchFamily="34" charset="0"/>
                          <a:cs typeface="Times New Roman" panose="02020603050405020304" pitchFamily="18" charset="0"/>
                        </a:rPr>
                        <a:t>_</a:t>
                      </a:r>
                      <a:r>
                        <a:rPr lang="en-GB" sz="1000" dirty="0">
                          <a:effectLst/>
                          <a:latin typeface="+mn-lt"/>
                          <a:ea typeface="Corbel" panose="020B0503020204020204" pitchFamily="34" charset="0"/>
                          <a:cs typeface="Times New Roman" panose="02020603050405020304" pitchFamily="18" charset="0"/>
                        </a:rPr>
                        <a:t>EXPENDITURES</a:t>
                      </a:r>
                      <a:r>
                        <a:rPr lang="el-GR" sz="1000" dirty="0">
                          <a:effectLst/>
                          <a:latin typeface="+mn-lt"/>
                          <a:ea typeface="Corbel" panose="020B0503020204020204" pitchFamily="34" charset="0"/>
                          <a:cs typeface="Times New Roman" panose="02020603050405020304" pitchFamily="18" charset="0"/>
                        </a:rPr>
                        <a:t>_2011_</a:t>
                      </a:r>
                      <a:r>
                        <a:rPr lang="en-GB" sz="1000" dirty="0">
                          <a:effectLst/>
                          <a:latin typeface="+mn-lt"/>
                          <a:ea typeface="Corbel" panose="020B0503020204020204" pitchFamily="34" charset="0"/>
                          <a:cs typeface="Times New Roman" panose="02020603050405020304" pitchFamily="18" charset="0"/>
                        </a:rPr>
                        <a:t>RECODED</a:t>
                      </a:r>
                      <a:endParaRPr lang="en-US" sz="1000" dirty="0">
                        <a:effectLst/>
                        <a:latin typeface="+mn-lt"/>
                        <a:ea typeface="Corbel" panose="020B05030202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59862195"/>
                  </a:ext>
                </a:extLst>
              </a:tr>
              <a:tr h="70587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Human Potential</a:t>
                      </a:r>
                      <a:endParaRPr lang="en-US" sz="1200" dirty="0">
                        <a:effectLst/>
                        <a:latin typeface="+mn-lt"/>
                        <a:ea typeface="Corbel" panose="020B05030202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l-GR" sz="1000" dirty="0">
                          <a:effectLst/>
                          <a:latin typeface="+mn-lt"/>
                        </a:rPr>
                        <a:t>Ανακλαστική</a:t>
                      </a:r>
                      <a:endParaRPr lang="en-US" sz="1000" dirty="0">
                        <a:effectLst/>
                        <a:latin typeface="+mn-lt"/>
                        <a:ea typeface="Corbel" panose="020B05030202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+mn-lt"/>
                        </a:rPr>
                        <a:t>1</a:t>
                      </a:r>
                      <a:r>
                        <a:rPr lang="el-GR" sz="1000" baseline="30000" dirty="0">
                          <a:effectLst/>
                          <a:latin typeface="+mn-lt"/>
                        </a:rPr>
                        <a:t>η</a:t>
                      </a:r>
                      <a:endParaRPr lang="en-US" sz="1000" dirty="0">
                        <a:effectLst/>
                        <a:latin typeface="+mn-lt"/>
                        <a:ea typeface="Corbel" panose="020B05030202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GB" sz="1000" dirty="0">
                          <a:effectLst/>
                          <a:latin typeface="+mn-lt"/>
                          <a:ea typeface="Corbel" panose="020B0503020204020204" pitchFamily="34" charset="0"/>
                          <a:cs typeface="Cambria" panose="02040503050406030204" pitchFamily="18" charset="0"/>
                        </a:rPr>
                        <a:t>AEI</a:t>
                      </a:r>
                      <a:r>
                        <a:rPr lang="el-GR" sz="1000" dirty="0">
                          <a:effectLst/>
                          <a:latin typeface="+mn-lt"/>
                          <a:ea typeface="Corbel" panose="020B0503020204020204" pitchFamily="34" charset="0"/>
                          <a:cs typeface="Cambria" panose="02040503050406030204" pitchFamily="18" charset="0"/>
                        </a:rPr>
                        <a:t>_</a:t>
                      </a:r>
                      <a:r>
                        <a:rPr lang="en-GB" sz="1000" dirty="0">
                          <a:effectLst/>
                          <a:latin typeface="+mn-lt"/>
                          <a:ea typeface="Corbel" panose="020B0503020204020204" pitchFamily="34" charset="0"/>
                          <a:cs typeface="Cambria" panose="02040503050406030204" pitchFamily="18" charset="0"/>
                        </a:rPr>
                        <a:t>personnel</a:t>
                      </a:r>
                      <a:r>
                        <a:rPr lang="el-GR" sz="1000" dirty="0">
                          <a:effectLst/>
                          <a:latin typeface="+mn-lt"/>
                          <a:ea typeface="Corbel" panose="020B0503020204020204" pitchFamily="34" charset="0"/>
                          <a:cs typeface="Cambria" panose="02040503050406030204" pitchFamily="18" charset="0"/>
                        </a:rPr>
                        <a:t>, Εργαζόμενοι με πτυχίο ΑΕΙ.</a:t>
                      </a:r>
                      <a:endParaRPr lang="en-US" sz="1000" dirty="0">
                        <a:effectLst/>
                        <a:latin typeface="+mn-lt"/>
                        <a:ea typeface="Corbel" panose="020B0503020204020204" pitchFamily="34" charset="0"/>
                        <a:cs typeface="Cambria" panose="02040503050406030204" pitchFamily="18" charset="0"/>
                      </a:endParaRPr>
                    </a:p>
                    <a:p>
                      <a:pPr marL="0" marR="0" lvl="0" indent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GB" sz="1000" dirty="0">
                          <a:effectLst/>
                          <a:latin typeface="+mn-lt"/>
                          <a:ea typeface="Corbel" panose="020B0503020204020204" pitchFamily="34" charset="0"/>
                          <a:cs typeface="Cambria" panose="02040503050406030204" pitchFamily="18" charset="0"/>
                        </a:rPr>
                        <a:t>TEI</a:t>
                      </a:r>
                      <a:r>
                        <a:rPr lang="el-GR" sz="1000" dirty="0">
                          <a:effectLst/>
                          <a:latin typeface="+mn-lt"/>
                          <a:ea typeface="Corbel" panose="020B0503020204020204" pitchFamily="34" charset="0"/>
                          <a:cs typeface="Cambria" panose="02040503050406030204" pitchFamily="18" charset="0"/>
                        </a:rPr>
                        <a:t>_</a:t>
                      </a:r>
                      <a:r>
                        <a:rPr lang="en-GB" sz="1000" dirty="0">
                          <a:effectLst/>
                          <a:latin typeface="+mn-lt"/>
                          <a:ea typeface="Corbel" panose="020B0503020204020204" pitchFamily="34" charset="0"/>
                          <a:cs typeface="Cambria" panose="02040503050406030204" pitchFamily="18" charset="0"/>
                        </a:rPr>
                        <a:t>personnel</a:t>
                      </a:r>
                      <a:r>
                        <a:rPr lang="el-GR" sz="1000" dirty="0">
                          <a:effectLst/>
                          <a:latin typeface="+mn-lt"/>
                          <a:ea typeface="Corbel" panose="020B0503020204020204" pitchFamily="34" charset="0"/>
                          <a:cs typeface="Cambria" panose="02040503050406030204" pitchFamily="18" charset="0"/>
                        </a:rPr>
                        <a:t>, Εργαζόμενοι με πτυχίο ΤΕΙ.</a:t>
                      </a:r>
                      <a:endParaRPr lang="en-US" sz="1000" dirty="0">
                        <a:effectLst/>
                        <a:latin typeface="+mn-lt"/>
                        <a:ea typeface="Corbel" panose="020B0503020204020204" pitchFamily="34" charset="0"/>
                        <a:cs typeface="Cambria" panose="02040503050406030204" pitchFamily="18" charset="0"/>
                      </a:endParaRPr>
                    </a:p>
                    <a:p>
                      <a:pPr marL="0" marR="0" lvl="0" indent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GB" sz="1000" dirty="0">
                          <a:effectLst/>
                          <a:latin typeface="+mn-lt"/>
                          <a:ea typeface="Corbel" panose="020B0503020204020204" pitchFamily="34" charset="0"/>
                          <a:cs typeface="Cambria" panose="02040503050406030204" pitchFamily="18" charset="0"/>
                        </a:rPr>
                        <a:t>MSc</a:t>
                      </a:r>
                      <a:r>
                        <a:rPr lang="el-GR" sz="1000" dirty="0">
                          <a:effectLst/>
                          <a:latin typeface="+mn-lt"/>
                          <a:ea typeface="Corbel" panose="020B0503020204020204" pitchFamily="34" charset="0"/>
                          <a:cs typeface="Cambria" panose="02040503050406030204" pitchFamily="18" charset="0"/>
                        </a:rPr>
                        <a:t>_</a:t>
                      </a:r>
                      <a:r>
                        <a:rPr lang="en-GB" sz="1000" dirty="0">
                          <a:effectLst/>
                          <a:latin typeface="+mn-lt"/>
                          <a:ea typeface="Corbel" panose="020B0503020204020204" pitchFamily="34" charset="0"/>
                          <a:cs typeface="Cambria" panose="02040503050406030204" pitchFamily="18" charset="0"/>
                        </a:rPr>
                        <a:t>PhD</a:t>
                      </a:r>
                      <a:r>
                        <a:rPr lang="el-GR" sz="1000" dirty="0">
                          <a:effectLst/>
                          <a:latin typeface="+mn-lt"/>
                          <a:ea typeface="Corbel" panose="020B0503020204020204" pitchFamily="34" charset="0"/>
                          <a:cs typeface="Cambria" panose="02040503050406030204" pitchFamily="18" charset="0"/>
                        </a:rPr>
                        <a:t>_</a:t>
                      </a:r>
                      <a:r>
                        <a:rPr lang="en-GB" sz="1000" dirty="0">
                          <a:effectLst/>
                          <a:latin typeface="+mn-lt"/>
                          <a:ea typeface="Corbel" panose="020B0503020204020204" pitchFamily="34" charset="0"/>
                          <a:cs typeface="Cambria" panose="02040503050406030204" pitchFamily="18" charset="0"/>
                        </a:rPr>
                        <a:t>Personnel</a:t>
                      </a:r>
                      <a:r>
                        <a:rPr lang="el-GR" sz="1000" dirty="0">
                          <a:effectLst/>
                          <a:latin typeface="+mn-lt"/>
                          <a:ea typeface="Corbel" panose="020B0503020204020204" pitchFamily="34" charset="0"/>
                          <a:cs typeface="Cambria" panose="02040503050406030204" pitchFamily="18" charset="0"/>
                        </a:rPr>
                        <a:t>, Εργαζόμενοι με Μεταπτυχιακό/Διδακτορικό.</a:t>
                      </a:r>
                      <a:endParaRPr lang="en-US" sz="1000" dirty="0">
                        <a:effectLst/>
                        <a:latin typeface="+mn-lt"/>
                        <a:ea typeface="Corbel" panose="020B05030202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02162942"/>
                  </a:ext>
                </a:extLst>
              </a:tr>
              <a:tr h="9322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</a:rPr>
                        <a:t>Education Growth</a:t>
                      </a:r>
                      <a:r>
                        <a:rPr lang="en-GB" sz="1200" dirty="0">
                          <a:effectLst/>
                          <a:latin typeface="+mn-lt"/>
                        </a:rPr>
                        <a:t> Culture</a:t>
                      </a:r>
                      <a:endParaRPr lang="en-US" sz="1200" dirty="0">
                        <a:effectLst/>
                        <a:latin typeface="+mn-lt"/>
                        <a:ea typeface="Corbel" panose="020B05030202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l-GR" sz="1000" dirty="0">
                          <a:effectLst/>
                          <a:latin typeface="+mn-lt"/>
                        </a:rPr>
                        <a:t>Ανακλαστική</a:t>
                      </a:r>
                      <a:endParaRPr lang="en-US" sz="1000" dirty="0">
                        <a:effectLst/>
                        <a:latin typeface="+mn-lt"/>
                        <a:ea typeface="Corbel" panose="020B05030202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+mn-lt"/>
                        </a:rPr>
                        <a:t>1</a:t>
                      </a:r>
                      <a:r>
                        <a:rPr lang="el-GR" sz="1000" baseline="30000" dirty="0">
                          <a:effectLst/>
                          <a:latin typeface="+mn-lt"/>
                        </a:rPr>
                        <a:t>η</a:t>
                      </a:r>
                      <a:r>
                        <a:rPr lang="el-GR" sz="1000" dirty="0">
                          <a:effectLst/>
                          <a:latin typeface="+mn-lt"/>
                        </a:rPr>
                        <a:t> Μεικτή</a:t>
                      </a:r>
                      <a:endParaRPr lang="en-US" sz="1000" dirty="0">
                        <a:effectLst/>
                        <a:latin typeface="+mn-lt"/>
                        <a:ea typeface="Corbel" panose="020B05030202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l-GR" sz="1000" dirty="0">
                          <a:effectLst/>
                          <a:latin typeface="+mn-lt"/>
                          <a:ea typeface="Corbel" panose="020B0503020204020204" pitchFamily="34" charset="0"/>
                          <a:cs typeface="Cambria" panose="02040503050406030204" pitchFamily="18" charset="0"/>
                        </a:rPr>
                        <a:t>L_HR_EFFORT_ON_TRAINING, Παράγοντας "Εξωτερική Επιμόρφωση". </a:t>
                      </a:r>
                      <a:endParaRPr lang="en-US" sz="1000" dirty="0">
                        <a:effectLst/>
                        <a:latin typeface="+mn-lt"/>
                        <a:ea typeface="Corbel" panose="020B0503020204020204" pitchFamily="34" charset="0"/>
                        <a:cs typeface="Cambria" panose="02040503050406030204" pitchFamily="18" charset="0"/>
                      </a:endParaRPr>
                    </a:p>
                    <a:p>
                      <a:pPr marL="0" marR="0" lvl="0" indent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l-GR" sz="1000" dirty="0">
                          <a:effectLst/>
                          <a:latin typeface="+mn-lt"/>
                          <a:ea typeface="Corbel" panose="020B0503020204020204" pitchFamily="34" charset="0"/>
                          <a:cs typeface="Cambria" panose="02040503050406030204" pitchFamily="18" charset="0"/>
                        </a:rPr>
                        <a:t>L_HR_TRAININGBYJOB, Παράγοντας "Εκπαίδευση μέσω Εργασίας".</a:t>
                      </a:r>
                      <a:endParaRPr lang="en-US" sz="1000" dirty="0">
                        <a:effectLst/>
                        <a:latin typeface="+mn-lt"/>
                        <a:ea typeface="Corbel" panose="020B0503020204020204" pitchFamily="34" charset="0"/>
                        <a:cs typeface="Cambria" panose="02040503050406030204" pitchFamily="18" charset="0"/>
                      </a:endParaRPr>
                    </a:p>
                    <a:p>
                      <a:pPr marL="0" marR="0" lvl="0" indent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l-GR" sz="1000" dirty="0">
                          <a:effectLst/>
                          <a:latin typeface="+mn-lt"/>
                          <a:ea typeface="Corbel" panose="020B0503020204020204" pitchFamily="34" charset="0"/>
                          <a:cs typeface="Cambria" panose="02040503050406030204" pitchFamily="18" charset="0"/>
                        </a:rPr>
                        <a:t>L_MNGMNT_SKILLS_PRODUCTIVITY, Παράγοντας "Εστίαση Management σε Ικανότητες και Παραγωγικότητα"</a:t>
                      </a:r>
                      <a:endParaRPr lang="en-US" sz="1000" dirty="0">
                        <a:effectLst/>
                        <a:latin typeface="+mn-lt"/>
                        <a:ea typeface="Corbel" panose="020B05030202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904410"/>
                  </a:ext>
                </a:extLst>
              </a:tr>
              <a:tr h="126580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Business Strategy</a:t>
                      </a:r>
                      <a:endParaRPr lang="en-US" sz="1200" dirty="0">
                        <a:effectLst/>
                        <a:latin typeface="+mn-lt"/>
                        <a:ea typeface="Corbel" panose="020B05030202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l-GR" sz="1000" dirty="0">
                          <a:effectLst/>
                          <a:latin typeface="+mn-lt"/>
                        </a:rPr>
                        <a:t>Ανακλαστική</a:t>
                      </a:r>
                      <a:endParaRPr lang="en-US" sz="1000" dirty="0">
                        <a:effectLst/>
                        <a:latin typeface="+mn-lt"/>
                        <a:ea typeface="Corbel" panose="020B05030202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+mn-lt"/>
                        </a:rPr>
                        <a:t>1</a:t>
                      </a:r>
                      <a:r>
                        <a:rPr lang="el-GR" sz="1000" baseline="30000" dirty="0">
                          <a:effectLst/>
                          <a:latin typeface="+mn-lt"/>
                        </a:rPr>
                        <a:t>η</a:t>
                      </a:r>
                      <a:r>
                        <a:rPr lang="el-GR" sz="1000" dirty="0">
                          <a:effectLst/>
                          <a:latin typeface="+mn-lt"/>
                        </a:rPr>
                        <a:t> Μεικτή</a:t>
                      </a:r>
                      <a:endParaRPr lang="en-US" sz="1000" dirty="0">
                        <a:effectLst/>
                        <a:latin typeface="+mn-lt"/>
                        <a:ea typeface="Corbel" panose="020B05030202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l-GR" sz="1000" dirty="0">
                          <a:effectLst/>
                          <a:latin typeface="+mn-lt"/>
                          <a:ea typeface="Corbel" panose="020B0503020204020204" pitchFamily="34" charset="0"/>
                          <a:cs typeface="Times New Roman" panose="02020603050405020304" pitchFamily="18" charset="0"/>
                        </a:rPr>
                        <a:t>L_STRG_DIVERSIFICATION, Παράγοντας "Διαφοροποίηση" της Εταιρικής Στρατηγικής.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l-GR" sz="1000" dirty="0">
                          <a:effectLst/>
                          <a:latin typeface="+mn-lt"/>
                          <a:ea typeface="Corbel" panose="020B0503020204020204" pitchFamily="34" charset="0"/>
                          <a:cs typeface="Times New Roman" panose="02020603050405020304" pitchFamily="18" charset="0"/>
                        </a:rPr>
                        <a:t>L_STRG_MARKETSHARE_INCREASE, Παράγοντας "Αύξηση Μεριδίου Αγοράς" της Εταιρικής Στρατηγικής.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l-GR" sz="1000" dirty="0">
                          <a:effectLst/>
                          <a:latin typeface="+mn-lt"/>
                          <a:ea typeface="Corbel" panose="020B0503020204020204" pitchFamily="34" charset="0"/>
                          <a:cs typeface="Times New Roman" panose="02020603050405020304" pitchFamily="18" charset="0"/>
                        </a:rPr>
                        <a:t>PRODUCTS_VERYDIFFERENT_NO_YES, Προϊόντα Υψηλής Διαφοροποίησης </a:t>
                      </a:r>
                      <a:r>
                        <a:rPr lang="el-GR" sz="1000" dirty="0" err="1">
                          <a:effectLst/>
                          <a:latin typeface="+mn-lt"/>
                          <a:ea typeface="Corbel" panose="020B0503020204020204" pitchFamily="34" charset="0"/>
                          <a:cs typeface="Times New Roman" panose="02020603050405020304" pitchFamily="18" charset="0"/>
                        </a:rPr>
                        <a:t>βθ</a:t>
                      </a:r>
                      <a:r>
                        <a:rPr lang="el-GR" sz="1000" dirty="0">
                          <a:effectLst/>
                          <a:latin typeface="+mn-lt"/>
                          <a:ea typeface="Corbel" panose="020B050302020402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l-GR" sz="1000" dirty="0">
                          <a:effectLst/>
                          <a:latin typeface="+mn-lt"/>
                          <a:ea typeface="Corbel" panose="020B0503020204020204" pitchFamily="34" charset="0"/>
                          <a:cs typeface="Times New Roman" panose="02020603050405020304" pitchFamily="18" charset="0"/>
                        </a:rPr>
                        <a:t>IOBE134, Χρήση υπηρεσιών συμβούλου για υλοποίηση έρευνας αγοράς</a:t>
                      </a:r>
                      <a:endParaRPr lang="en-US" sz="1000" dirty="0">
                        <a:effectLst/>
                        <a:latin typeface="+mn-lt"/>
                        <a:ea typeface="Corbel" panose="020B05030202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43347514"/>
                  </a:ext>
                </a:extLst>
              </a:tr>
              <a:tr h="31572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Innovative Capacity</a:t>
                      </a:r>
                      <a:endParaRPr lang="en-US" sz="1200" dirty="0">
                        <a:effectLst/>
                        <a:latin typeface="+mn-lt"/>
                        <a:ea typeface="Corbel" panose="020B05030202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l-GR" sz="1000" dirty="0">
                          <a:effectLst/>
                          <a:latin typeface="+mn-lt"/>
                        </a:rPr>
                        <a:t>Σχηματιζόμενη</a:t>
                      </a:r>
                      <a:endParaRPr lang="en-US" sz="1000" dirty="0">
                        <a:effectLst/>
                        <a:latin typeface="+mn-lt"/>
                        <a:ea typeface="Corbel" panose="020B05030202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l-GR" sz="1000" dirty="0">
                          <a:effectLst/>
                          <a:latin typeface="+mn-lt"/>
                        </a:rPr>
                        <a:t>2</a:t>
                      </a:r>
                      <a:r>
                        <a:rPr lang="el-GR" sz="1000" baseline="30000" dirty="0">
                          <a:effectLst/>
                          <a:latin typeface="+mn-lt"/>
                        </a:rPr>
                        <a:t>η</a:t>
                      </a:r>
                      <a:endParaRPr lang="en-US" sz="1000" dirty="0">
                        <a:effectLst/>
                        <a:latin typeface="+mn-lt"/>
                        <a:ea typeface="Corbel" panose="020B05030202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l-GR" sz="1000" dirty="0">
                          <a:effectLst/>
                          <a:latin typeface="+mn-lt"/>
                          <a:ea typeface="Corbel" panose="020B0503020204020204" pitchFamily="34" charset="0"/>
                          <a:cs typeface="Times New Roman" panose="02020603050405020304" pitchFamily="18" charset="0"/>
                        </a:rPr>
                        <a:t>Όλες οι παραπάνω μεταβλητές</a:t>
                      </a:r>
                      <a:endParaRPr lang="en-US" sz="1000" dirty="0">
                        <a:effectLst/>
                        <a:latin typeface="+mn-lt"/>
                        <a:ea typeface="Corbel" panose="020B05030202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16424390"/>
                  </a:ext>
                </a:extLst>
              </a:tr>
              <a:tr h="83978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Innovative Performance</a:t>
                      </a:r>
                      <a:endParaRPr lang="en-US" sz="1200" dirty="0">
                        <a:effectLst/>
                        <a:latin typeface="+mn-lt"/>
                        <a:ea typeface="Corbel" panose="020B05030202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l-GR" sz="1000" dirty="0">
                          <a:effectLst/>
                          <a:latin typeface="+mn-lt"/>
                        </a:rPr>
                        <a:t>Σχηματιζόμενη</a:t>
                      </a:r>
                      <a:endParaRPr lang="en-US" sz="1000" dirty="0">
                        <a:effectLst/>
                        <a:latin typeface="+mn-lt"/>
                        <a:ea typeface="Corbel" panose="020B05030202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+mn-lt"/>
                        </a:rPr>
                        <a:t>1</a:t>
                      </a:r>
                      <a:r>
                        <a:rPr lang="el-GR" sz="1000" baseline="30000" dirty="0">
                          <a:effectLst/>
                          <a:latin typeface="+mn-lt"/>
                        </a:rPr>
                        <a:t>η</a:t>
                      </a:r>
                      <a:endParaRPr lang="en-US" sz="1000" dirty="0">
                        <a:effectLst/>
                        <a:latin typeface="+mn-lt"/>
                        <a:ea typeface="Corbel" panose="020B05030202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  <a:ea typeface="Corbel" panose="020B0503020204020204" pitchFamily="34" charset="0"/>
                          <a:cs typeface="Times New Roman" panose="02020603050405020304" pitchFamily="18" charset="0"/>
                        </a:rPr>
                        <a:t>NEW_IMPROVED_MARKETING_NO_YES, </a:t>
                      </a:r>
                      <a:r>
                        <a:rPr lang="el-GR" sz="1000" dirty="0">
                          <a:effectLst/>
                          <a:latin typeface="+mn-lt"/>
                          <a:ea typeface="Corbel" panose="020B0503020204020204" pitchFamily="34" charset="0"/>
                          <a:cs typeface="Times New Roman" panose="02020603050405020304" pitchFamily="18" charset="0"/>
                        </a:rPr>
                        <a:t>Εισαγωγή Νέων/Σημαντικά Βελτιωμένων Μεθόδων Μάρκετινγκ.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  <a:ea typeface="Corbel" panose="020B0503020204020204" pitchFamily="34" charset="0"/>
                          <a:cs typeface="Times New Roman" panose="02020603050405020304" pitchFamily="18" charset="0"/>
                        </a:rPr>
                        <a:t>PATTENT_ACTIVITY_COMPOSITE, </a:t>
                      </a:r>
                      <a:r>
                        <a:rPr lang="el-GR" sz="1000" dirty="0">
                          <a:effectLst/>
                          <a:latin typeface="+mn-lt"/>
                          <a:ea typeface="Corbel" panose="020B0503020204020204" pitchFamily="34" charset="0"/>
                          <a:cs typeface="Times New Roman" panose="02020603050405020304" pitchFamily="18" charset="0"/>
                        </a:rPr>
                        <a:t>Σύνθετος Δείκτης Απόκτησης Δ.Ε.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  <a:ea typeface="Corbel" panose="020B0503020204020204" pitchFamily="34" charset="0"/>
                          <a:cs typeface="Times New Roman" panose="02020603050405020304" pitchFamily="18" charset="0"/>
                        </a:rPr>
                        <a:t>TEX.EPIDOSEISB_INV, </a:t>
                      </a:r>
                      <a:r>
                        <a:rPr lang="el-GR" sz="1000" dirty="0">
                          <a:effectLst/>
                          <a:latin typeface="+mn-lt"/>
                          <a:ea typeface="Corbel" panose="020B0503020204020204" pitchFamily="34" charset="0"/>
                          <a:cs typeface="Times New Roman" panose="02020603050405020304" pitchFamily="18" charset="0"/>
                        </a:rPr>
                        <a:t>Τεχνολογικές Επιδόσεις αντ.</a:t>
                      </a:r>
                      <a:endParaRPr lang="en-US" sz="1000" dirty="0">
                        <a:effectLst/>
                        <a:latin typeface="+mn-lt"/>
                        <a:ea typeface="Corbel" panose="020B05030202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7485278"/>
                  </a:ext>
                </a:extLst>
              </a:tr>
              <a:tr h="40574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Financial Performance</a:t>
                      </a:r>
                      <a:endParaRPr lang="en-US" sz="1200" dirty="0">
                        <a:effectLst/>
                        <a:latin typeface="+mn-lt"/>
                        <a:ea typeface="Corbel" panose="020B05030202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l-GR" sz="1000" dirty="0">
                          <a:effectLst/>
                          <a:latin typeface="+mn-lt"/>
                        </a:rPr>
                        <a:t>Σχηματιζόμενη</a:t>
                      </a:r>
                      <a:endParaRPr lang="en-US" sz="1000" dirty="0">
                        <a:effectLst/>
                        <a:latin typeface="+mn-lt"/>
                        <a:ea typeface="Corbel" panose="020B05030202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+mn-lt"/>
                        </a:rPr>
                        <a:t>1</a:t>
                      </a:r>
                      <a:r>
                        <a:rPr lang="el-GR" sz="1000" baseline="30000" dirty="0">
                          <a:effectLst/>
                          <a:latin typeface="+mn-lt"/>
                        </a:rPr>
                        <a:t>η</a:t>
                      </a:r>
                      <a:endParaRPr lang="en-US" sz="1000" dirty="0">
                        <a:effectLst/>
                        <a:latin typeface="+mn-lt"/>
                        <a:ea typeface="Corbel" panose="020B05030202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l-GR" sz="1000" dirty="0">
                          <a:effectLst/>
                          <a:latin typeface="+mn-lt"/>
                          <a:ea typeface="Corbel" panose="020B0503020204020204" pitchFamily="34" charset="0"/>
                          <a:cs typeface="Cambria" panose="02040503050406030204" pitchFamily="18" charset="0"/>
                        </a:rPr>
                        <a:t>LOG_TZIROS2011, Λογάριθμος Κύκλου Εργασιών2011.</a:t>
                      </a:r>
                      <a:endParaRPr lang="en-US" sz="1000" dirty="0">
                        <a:effectLst/>
                        <a:latin typeface="+mn-lt"/>
                        <a:ea typeface="Corbel" panose="020B0503020204020204" pitchFamily="34" charset="0"/>
                        <a:cs typeface="Cambria" panose="02040503050406030204" pitchFamily="18" charset="0"/>
                      </a:endParaRPr>
                    </a:p>
                    <a:p>
                      <a:pPr marL="0" marR="0" lvl="0" indent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orbel" panose="020B0503020204020204" pitchFamily="34" charset="0"/>
                          <a:cs typeface="Times New Roman" panose="02020603050405020304" pitchFamily="18" charset="0"/>
                        </a:rPr>
                        <a:t>OIK</a:t>
                      </a:r>
                      <a:r>
                        <a:rPr lang="el-GR" sz="1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orbel" panose="020B050302020402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orbel" panose="020B0503020204020204" pitchFamily="34" charset="0"/>
                          <a:cs typeface="Times New Roman" panose="02020603050405020304" pitchFamily="18" charset="0"/>
                        </a:rPr>
                        <a:t>EPIDOSEISA</a:t>
                      </a:r>
                      <a:r>
                        <a:rPr lang="el-GR" sz="1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orbel" panose="020B0503020204020204" pitchFamily="34" charset="0"/>
                          <a:cs typeface="Times New Roman" panose="02020603050405020304" pitchFamily="18" charset="0"/>
                        </a:rPr>
                        <a:t>4_</a:t>
                      </a: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orbel" panose="020B0503020204020204" pitchFamily="34" charset="0"/>
                          <a:cs typeface="Times New Roman" panose="02020603050405020304" pitchFamily="18" charset="0"/>
                        </a:rPr>
                        <a:t>INV</a:t>
                      </a:r>
                      <a:r>
                        <a:rPr lang="el-GR" sz="1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orbel" panose="020B0503020204020204" pitchFamily="34" charset="0"/>
                          <a:cs typeface="Times New Roman" panose="02020603050405020304" pitchFamily="18" charset="0"/>
                        </a:rPr>
                        <a:t>, Οικονομικές Επιδόσεις αντ.</a:t>
                      </a:r>
                      <a:endParaRPr lang="en-US" sz="1000" dirty="0">
                        <a:effectLst/>
                        <a:latin typeface="+mn-lt"/>
                        <a:ea typeface="Corbel" panose="020B05030202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70327512"/>
                  </a:ext>
                </a:extLst>
              </a:tr>
              <a:tr h="47716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</a:rPr>
                        <a:t>HR</a:t>
                      </a:r>
                      <a:r>
                        <a:rPr lang="en-GB" sz="1200" dirty="0">
                          <a:effectLst/>
                          <a:latin typeface="+mn-lt"/>
                        </a:rPr>
                        <a:t> Growth</a:t>
                      </a:r>
                      <a:endParaRPr lang="en-US" sz="1200" dirty="0">
                        <a:effectLst/>
                        <a:latin typeface="+mn-lt"/>
                        <a:ea typeface="Corbel" panose="020B05030202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l-GR" sz="1000" dirty="0">
                          <a:effectLst/>
                          <a:latin typeface="+mn-lt"/>
                        </a:rPr>
                        <a:t>Ανακλαστική</a:t>
                      </a:r>
                      <a:endParaRPr lang="en-US" sz="1000" dirty="0">
                        <a:effectLst/>
                        <a:latin typeface="+mn-lt"/>
                        <a:ea typeface="Corbel" panose="020B05030202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+mn-lt"/>
                        </a:rPr>
                        <a:t>1</a:t>
                      </a:r>
                      <a:r>
                        <a:rPr lang="el-GR" sz="1000" baseline="30000" dirty="0">
                          <a:effectLst/>
                          <a:latin typeface="+mn-lt"/>
                        </a:rPr>
                        <a:t>η</a:t>
                      </a:r>
                      <a:endParaRPr lang="en-US" sz="1000" dirty="0">
                        <a:effectLst/>
                        <a:latin typeface="+mn-lt"/>
                        <a:ea typeface="Corbel" panose="020B05030202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orbel" panose="020B0503020204020204" pitchFamily="34" charset="0"/>
                          <a:cs typeface="Times New Roman" panose="02020603050405020304" pitchFamily="18" charset="0"/>
                        </a:rPr>
                        <a:t>IOBE</a:t>
                      </a:r>
                      <a:r>
                        <a:rPr lang="el-GR" sz="1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orbel" panose="020B0503020204020204" pitchFamily="34" charset="0"/>
                          <a:cs typeface="Times New Roman" panose="02020603050405020304" pitchFamily="18" charset="0"/>
                        </a:rPr>
                        <a:t>157, Εκτίμηση μεταβολής για τη συνολική απασχόληση στην επιχείρηση κατά την επόμενη διετία.</a:t>
                      </a:r>
                      <a:endParaRPr lang="en-US" sz="1000" dirty="0">
                        <a:effectLst/>
                        <a:latin typeface="+mn-lt"/>
                        <a:ea typeface="Corbel" panose="020B0503020204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orbel" panose="020B0503020204020204" pitchFamily="34" charset="0"/>
                          <a:cs typeface="Times New Roman" panose="02020603050405020304" pitchFamily="18" charset="0"/>
                        </a:rPr>
                        <a:t>LN</a:t>
                      </a:r>
                      <a:r>
                        <a:rPr lang="el-GR" sz="1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orbel" panose="020B0503020204020204" pitchFamily="34" charset="0"/>
                          <a:cs typeface="Times New Roman" panose="02020603050405020304" pitchFamily="18" charset="0"/>
                        </a:rPr>
                        <a:t>_</a:t>
                      </a: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orbel" panose="020B0503020204020204" pitchFamily="34" charset="0"/>
                          <a:cs typeface="Times New Roman" panose="02020603050405020304" pitchFamily="18" charset="0"/>
                        </a:rPr>
                        <a:t>EMPLOYMENT</a:t>
                      </a:r>
                      <a:r>
                        <a:rPr lang="el-GR" sz="1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orbel" panose="020B0503020204020204" pitchFamily="34" charset="0"/>
                          <a:cs typeface="Times New Roman" panose="02020603050405020304" pitchFamily="18" charset="0"/>
                        </a:rPr>
                        <a:t>, Λογάριθμος Αριθμού Εργαζομένων.</a:t>
                      </a:r>
                      <a:endParaRPr lang="en-US" sz="1000" dirty="0">
                        <a:effectLst/>
                        <a:latin typeface="+mn-lt"/>
                        <a:ea typeface="Corbel" panose="020B05030202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65073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38223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0330081D-5385-4EB0-A800-31B32D603F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226503"/>
            <a:ext cx="10515600" cy="1325563"/>
          </a:xfrm>
        </p:spPr>
        <p:txBody>
          <a:bodyPr/>
          <a:lstStyle/>
          <a:p>
            <a:r>
              <a:rPr lang="el-GR" dirty="0"/>
              <a:t>Παρουσίαση  Δομικού Μοντέλου</a:t>
            </a:r>
            <a:endParaRPr lang="en-US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C8F3F980-C918-44BB-8797-B50474F816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92947" y="1397786"/>
            <a:ext cx="4823670" cy="4868790"/>
          </a:xfrm>
        </p:spPr>
        <p:txBody>
          <a:bodyPr>
            <a:normAutofit fontScale="85000" lnSpcReduction="20000"/>
          </a:bodyPr>
          <a:lstStyle/>
          <a:p>
            <a:r>
              <a:rPr lang="el-GR" dirty="0"/>
              <a:t>Οι πέντε πρώτες μεταβλητές αποτελούν «μέτρα» και «</a:t>
            </a:r>
            <a:r>
              <a:rPr lang="el-GR" b="1" dirty="0"/>
              <a:t>εισόδους</a:t>
            </a:r>
            <a:r>
              <a:rPr lang="el-GR" dirty="0"/>
              <a:t>» στο μοντέλο.</a:t>
            </a:r>
            <a:r>
              <a:rPr lang="en-GB" dirty="0"/>
              <a:t> </a:t>
            </a:r>
            <a:r>
              <a:rPr lang="el-GR" dirty="0"/>
              <a:t>Αλληλοεπιδρούν και </a:t>
            </a:r>
            <a:r>
              <a:rPr lang="el-GR" b="1" dirty="0"/>
              <a:t>μετρούν</a:t>
            </a:r>
            <a:r>
              <a:rPr lang="el-GR" dirty="0"/>
              <a:t> το Καινοτομικό δυναμικό.</a:t>
            </a:r>
          </a:p>
          <a:p>
            <a:endParaRPr lang="el-GR" dirty="0"/>
          </a:p>
          <a:p>
            <a:r>
              <a:rPr lang="el-GR" dirty="0"/>
              <a:t>Οι τρεις τελευταίες αποτελούν τις αντίστοιχες «</a:t>
            </a:r>
            <a:r>
              <a:rPr lang="el-GR" b="1" dirty="0"/>
              <a:t>εξόδους</a:t>
            </a:r>
            <a:r>
              <a:rPr lang="el-GR" dirty="0"/>
              <a:t>».</a:t>
            </a:r>
          </a:p>
          <a:p>
            <a:endParaRPr lang="el-GR" dirty="0"/>
          </a:p>
          <a:p>
            <a:r>
              <a:rPr lang="el-GR" dirty="0"/>
              <a:t>Στην «</a:t>
            </a:r>
            <a:r>
              <a:rPr lang="el-GR" b="1" dirty="0"/>
              <a:t>καρδιά</a:t>
            </a:r>
            <a:r>
              <a:rPr lang="el-GR" dirty="0"/>
              <a:t>» του μοντέλου βρίσκεται η μεταβλητή δεύτερης τάξης «</a:t>
            </a:r>
            <a:r>
              <a:rPr lang="el-GR" b="1" dirty="0"/>
              <a:t>Καινοτομικό Δυναμικό</a:t>
            </a:r>
            <a:r>
              <a:rPr lang="el-GR" dirty="0"/>
              <a:t>», η οποία υπολογίζεται με τη μέθοδο των επαναλαμβανόμενων δεικτών (</a:t>
            </a:r>
            <a:r>
              <a:rPr lang="el-GR" dirty="0" err="1"/>
              <a:t>Lohmöller</a:t>
            </a:r>
            <a:r>
              <a:rPr lang="el-GR" dirty="0"/>
              <a:t>, 1989; </a:t>
            </a:r>
            <a:r>
              <a:rPr lang="el-GR" dirty="0" err="1"/>
              <a:t>Wold</a:t>
            </a:r>
            <a:r>
              <a:rPr lang="el-GR" dirty="0"/>
              <a:t>, 1982)</a:t>
            </a:r>
            <a:endParaRPr lang="en-US" dirty="0"/>
          </a:p>
          <a:p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85DAFF-A36C-49AD-9A17-0215AAD720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7980-0287-473D-B954-C7BDB5424D75}" type="datetime1">
              <a:rPr lang="el-GR" smtClean="0"/>
              <a:t>29/5/2019</a:t>
            </a:fld>
            <a:endParaRPr lang="el-GR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1716D9-113D-4659-9240-F9ADF22A0C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12o Πανελλήνιο Επιστημονικό Συνέδριο Χημικής Μηχανικής</a:t>
            </a:r>
            <a:endParaRPr lang="el-GR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4E5B9E-F579-4626-AF33-6F3F0EB01B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566F5-E840-4F0F-A5E3-558440CD5F4C}" type="slidenum">
              <a:rPr lang="el-GR" smtClean="0"/>
              <a:t>8</a:t>
            </a:fld>
            <a:endParaRPr lang="el-GR" dirty="0"/>
          </a:p>
        </p:txBody>
      </p:sp>
      <p:pic>
        <p:nvPicPr>
          <p:cNvPr id="12" name="Content Placeholder 11">
            <a:extLst>
              <a:ext uri="{FF2B5EF4-FFF2-40B4-BE49-F238E27FC236}">
                <a16:creationId xmlns:a16="http://schemas.microsoft.com/office/drawing/2014/main" id="{4E6E2659-9F56-43E2-B092-43A4A42A3EAF}"/>
              </a:ext>
            </a:extLst>
          </p:cNvPr>
          <p:cNvPicPr>
            <a:picLocks noGrp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 bwMode="auto">
          <a:xfrm>
            <a:off x="5114449" y="713063"/>
            <a:ext cx="6992302" cy="564328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176569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A4B93D-DAB8-499C-B883-2C8D2C75C8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7384" y="60467"/>
            <a:ext cx="10515600" cy="911777"/>
          </a:xfrm>
        </p:spPr>
        <p:txBody>
          <a:bodyPr>
            <a:noAutofit/>
          </a:bodyPr>
          <a:lstStyle/>
          <a:p>
            <a:r>
              <a:rPr lang="en-GB" sz="3600" dirty="0" err="1"/>
              <a:t>Αξιολόγηση</a:t>
            </a:r>
            <a:r>
              <a:rPr lang="en-GB" sz="3600" dirty="0"/>
              <a:t> </a:t>
            </a:r>
            <a:r>
              <a:rPr lang="en-GB" sz="3600" dirty="0" err="1"/>
              <a:t>Μοντέλου</a:t>
            </a:r>
            <a:r>
              <a:rPr lang="en-GB" sz="3600" dirty="0"/>
              <a:t> </a:t>
            </a:r>
            <a:r>
              <a:rPr lang="en-GB" sz="3600" dirty="0" err="1"/>
              <a:t>Μέτρησης</a:t>
            </a:r>
            <a:r>
              <a:rPr lang="en-GB" sz="3600" dirty="0"/>
              <a:t> </a:t>
            </a:r>
            <a:r>
              <a:rPr lang="en-GB" sz="3600" dirty="0" err="1"/>
              <a:t>Στ</a:t>
            </a:r>
            <a:r>
              <a:rPr lang="en-GB" sz="3600" dirty="0"/>
              <a:t>ατιστικοί Δείκτες Αξιοπιστίας και Εγκυρότητας</a:t>
            </a:r>
            <a:endParaRPr lang="en-US" sz="3600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A76D60-F462-468B-B097-55096A3B07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7980-0287-473D-B954-C7BDB5424D75}" type="datetime1">
              <a:rPr lang="el-GR" smtClean="0"/>
              <a:t>29/5/2019</a:t>
            </a:fld>
            <a:endParaRPr lang="el-GR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65FF4D-6359-4E69-9A1A-695A54BF53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12o Πανελλήνιο Επιστημονικό Συνέδριο Χημικής Μηχανικής</a:t>
            </a:r>
            <a:endParaRPr lang="el-GR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C117C6-8090-4A87-8696-8958AD2951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566F5-E840-4F0F-A5E3-558440CD5F4C}" type="slidenum">
              <a:rPr lang="el-GR" smtClean="0"/>
              <a:t>9</a:t>
            </a:fld>
            <a:endParaRPr lang="el-GR" dirty="0"/>
          </a:p>
        </p:txBody>
      </p:sp>
      <p:sp>
        <p:nvSpPr>
          <p:cNvPr id="9" name="Content Placeholder 4">
            <a:extLst>
              <a:ext uri="{FF2B5EF4-FFF2-40B4-BE49-F238E27FC236}">
                <a16:creationId xmlns:a16="http://schemas.microsoft.com/office/drawing/2014/main" id="{70C50CEC-4DF3-4FF2-8919-6ADEDF5897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7261" y="1560511"/>
            <a:ext cx="3898236" cy="4957736"/>
          </a:xfrm>
        </p:spPr>
        <p:txBody>
          <a:bodyPr>
            <a:normAutofit/>
          </a:bodyPr>
          <a:lstStyle/>
          <a:p>
            <a:r>
              <a:rPr lang="el-GR" sz="1800" dirty="0"/>
              <a:t>Συνοψίζοντας τα διάφορα κριτήρια καθώς και τα διαφορετικά στάδια του μοντέλου μέτρησης μπορεί να σχηματιστεί το ακόλουθο διάγραμμα.</a:t>
            </a:r>
          </a:p>
          <a:p>
            <a:endParaRPr lang="el-GR" sz="1800" dirty="0"/>
          </a:p>
          <a:p>
            <a:r>
              <a:rPr lang="el-GR" sz="1800" dirty="0"/>
              <a:t>Σημειώνεται επίσης πως στην περίπτωση σχηματιζόμενων μεταβλητών οι παραπάνω δείκτες </a:t>
            </a:r>
            <a:r>
              <a:rPr lang="el-GR" sz="1800" b="1" dirty="0"/>
              <a:t>δεν εφαρμόζονται</a:t>
            </a:r>
            <a:r>
              <a:rPr lang="el-GR" sz="1800" dirty="0"/>
              <a:t>, καθώς μια σχηματιζόμενη μεταβλητή είναι απλά κάποιο άθροισμα των στοιχείων που επιλέγονται ως συνθετικά της.</a:t>
            </a:r>
            <a:endParaRPr lang="en-US" sz="1800" dirty="0"/>
          </a:p>
        </p:txBody>
      </p:sp>
      <p:graphicFrame>
        <p:nvGraphicFramePr>
          <p:cNvPr id="10" name="Diagram 9">
            <a:extLst>
              <a:ext uri="{FF2B5EF4-FFF2-40B4-BE49-F238E27FC236}">
                <a16:creationId xmlns:a16="http://schemas.microsoft.com/office/drawing/2014/main" id="{23E72DB5-813A-4DEA-A8E2-35669D87B70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70416681"/>
              </p:ext>
            </p:extLst>
          </p:nvPr>
        </p:nvGraphicFramePr>
        <p:xfrm>
          <a:off x="4697835" y="1233183"/>
          <a:ext cx="7302009" cy="52850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28859901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2115</Words>
  <Application>Microsoft Office PowerPoint</Application>
  <PresentationFormat>Widescreen</PresentationFormat>
  <Paragraphs>622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Century Gothic</vt:lpstr>
      <vt:lpstr>Corbel</vt:lpstr>
      <vt:lpstr>Symbol</vt:lpstr>
      <vt:lpstr>Times New Roman</vt:lpstr>
      <vt:lpstr>Θέμα του Office</vt:lpstr>
      <vt:lpstr>Η Καινοτομική και Οικονομική Επίδοση του Επιχειρηματικού Τομέα στην Ελληνική Οικονομία ως Συνάρτηση των Προσδιοριστικών Παραγόντων του Καινοτομικού Δυναμικού τους</vt:lpstr>
      <vt:lpstr>Σκοπός</vt:lpstr>
      <vt:lpstr>Ερευνητικές Υποθέσεις</vt:lpstr>
      <vt:lpstr>Δεδομένα</vt:lpstr>
      <vt:lpstr>Μεθοδολογία</vt:lpstr>
      <vt:lpstr>PLS-SEM: Επιλογή, Έλεγχος και Τροποποιήσεις Μεταβλητών </vt:lpstr>
      <vt:lpstr>PLS-SEM: Παρουσίαση Κατασκευασμένων Λανθανουσών Μεταβλητών</vt:lpstr>
      <vt:lpstr>Παρουσίαση  Δομικού Μοντέλου</vt:lpstr>
      <vt:lpstr>Αξιολόγηση Μοντέλου Μέτρησης Στατιστικοί Δείκτες Αξιοπιστίας και Εγκυρότητας</vt:lpstr>
      <vt:lpstr>Αξιολόγηση Δομικού Μοντέλου (Structural Model Evaluation)</vt:lpstr>
      <vt:lpstr>Αποτελεσματα Μοντέλου</vt:lpstr>
      <vt:lpstr>Συζήτηση Αποτελεσμάτων - Συμπεράσματα</vt:lpstr>
      <vt:lpstr>PowerPoint Presentation</vt:lpstr>
      <vt:lpstr>Επιπλέον  Υλικό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user</dc:creator>
  <cp:lastModifiedBy>Dimitris Stamopoulos</cp:lastModifiedBy>
  <cp:revision>19</cp:revision>
  <dcterms:created xsi:type="dcterms:W3CDTF">2015-09-12T17:49:40Z</dcterms:created>
  <dcterms:modified xsi:type="dcterms:W3CDTF">2019-05-29T14:23:04Z</dcterms:modified>
</cp:coreProperties>
</file>