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22"/>
  </p:notesMasterIdLst>
  <p:sldIdLst>
    <p:sldId id="256" r:id="rId2"/>
    <p:sldId id="375" r:id="rId3"/>
    <p:sldId id="276" r:id="rId4"/>
    <p:sldId id="300" r:id="rId5"/>
    <p:sldId id="371" r:id="rId6"/>
    <p:sldId id="257" r:id="rId7"/>
    <p:sldId id="343" r:id="rId8"/>
    <p:sldId id="377" r:id="rId9"/>
    <p:sldId id="369" r:id="rId10"/>
    <p:sldId id="365" r:id="rId11"/>
    <p:sldId id="366" r:id="rId12"/>
    <p:sldId id="364" r:id="rId13"/>
    <p:sldId id="378" r:id="rId14"/>
    <p:sldId id="284" r:id="rId15"/>
    <p:sldId id="373" r:id="rId16"/>
    <p:sldId id="363" r:id="rId17"/>
    <p:sldId id="370" r:id="rId18"/>
    <p:sldId id="374" r:id="rId19"/>
    <p:sldId id="362" r:id="rId20"/>
    <p:sldId id="29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Εισαγωγή" id="{BBD78559-476F-4C7C-A3A4-A5E92AF0F6E4}">
          <p14:sldIdLst>
            <p14:sldId id="256"/>
            <p14:sldId id="375"/>
          </p14:sldIdLst>
        </p14:section>
        <p14:section name="Θεωρία" id="{979D6026-B283-4914-9803-4B48915CF82A}">
          <p14:sldIdLst>
            <p14:sldId id="276"/>
            <p14:sldId id="300"/>
            <p14:sldId id="371"/>
            <p14:sldId id="257"/>
          </p14:sldIdLst>
        </p14:section>
        <p14:section name="Μεθοδολογία" id="{17A7D392-0E17-4E33-A80D-869C3C8FC558}">
          <p14:sldIdLst>
            <p14:sldId id="343"/>
          </p14:sldIdLst>
        </p14:section>
        <p14:section name="Εμπειρική Ανάλυση" id="{7B992CDD-A193-4739-9C2C-DBBC3D36C28D}">
          <p14:sldIdLst>
            <p14:sldId id="377"/>
            <p14:sldId id="369"/>
            <p14:sldId id="365"/>
            <p14:sldId id="366"/>
            <p14:sldId id="364"/>
            <p14:sldId id="378"/>
          </p14:sldIdLst>
        </p14:section>
        <p14:section name="Συμπεράσματα" id="{835517FA-5856-43C7-9727-3658E2B89F50}">
          <p14:sldIdLst>
            <p14:sldId id="284"/>
            <p14:sldId id="373"/>
          </p14:sldIdLst>
        </p14:section>
        <p14:section name="Επίλογος" id="{E5E91321-32E1-4F8E-BA38-992DCCCA8C68}">
          <p14:sldIdLst>
            <p14:sldId id="363"/>
          </p14:sldIdLst>
        </p14:section>
        <p14:section name="Έξτρα" id="{FA133817-44D9-4E3B-AD71-69E79264516D}">
          <p14:sldIdLst>
            <p14:sldId id="370"/>
            <p14:sldId id="374"/>
            <p14:sldId id="362"/>
            <p14:sldId id="29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6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5584" autoAdjust="0"/>
  </p:normalViewPr>
  <p:slideViewPr>
    <p:cSldViewPr snapToGrid="0">
      <p:cViewPr varScale="1">
        <p:scale>
          <a:sx n="98" d="100"/>
          <a:sy n="98" d="100"/>
        </p:scale>
        <p:origin x="1038"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grsio\Dropbox%20(LIEE_PhD_Candidate)\%5bGS%5d%20Conferences%20-%20Speaker\2019_12&#959;_&#928;&#917;&#931;&#935;&#924;_29_&#941;&#969;&#962;_31-05\SiokasX2\%5bDraft%5d%20Statistica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grsio\Dropbox%20(LIEE_PhD_Candidate)\%5bGS%5d%200%20Phd\10.%5bEmpirical%5d%20Database\&#931;&#965;&#957;&#959;&#955;&#953;&#954;&#959;_number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doughnutChart>
        <c:varyColors val="1"/>
        <c:ser>
          <c:idx val="0"/>
          <c:order val="0"/>
          <c:dPt>
            <c:idx val="0"/>
            <c:bubble3D val="0"/>
            <c:spPr>
              <a:solidFill>
                <a:schemeClr val="accent1">
                  <a:shade val="76000"/>
                </a:schemeClr>
              </a:solidFill>
              <a:ln w="19050">
                <a:solidFill>
                  <a:schemeClr val="lt1"/>
                </a:solidFill>
              </a:ln>
              <a:effectLst/>
            </c:spPr>
            <c:extLst>
              <c:ext xmlns:c16="http://schemas.microsoft.com/office/drawing/2014/chart" uri="{C3380CC4-5D6E-409C-BE32-E72D297353CC}">
                <c16:uniqueId val="{00000001-372F-4DB0-8719-3EF13E623486}"/>
              </c:ext>
            </c:extLst>
          </c:dPt>
          <c:dPt>
            <c:idx val="1"/>
            <c:bubble3D val="0"/>
            <c:spPr>
              <a:solidFill>
                <a:schemeClr val="accent1">
                  <a:tint val="77000"/>
                </a:schemeClr>
              </a:solidFill>
              <a:ln w="19050">
                <a:solidFill>
                  <a:schemeClr val="lt1"/>
                </a:solidFill>
              </a:ln>
              <a:effectLst/>
            </c:spPr>
            <c:extLst>
              <c:ext xmlns:c16="http://schemas.microsoft.com/office/drawing/2014/chart" uri="{C3380CC4-5D6E-409C-BE32-E72D297353CC}">
                <c16:uniqueId val="{00000003-372F-4DB0-8719-3EF13E623486}"/>
              </c:ext>
            </c:extLst>
          </c:dPt>
          <c:dLbls>
            <c:spPr>
              <a:noFill/>
              <a:ln>
                <a:noFill/>
              </a:ln>
              <a:effectLst/>
            </c:spPr>
            <c:txPr>
              <a:bodyPr rot="0" spcFirstLastPara="1" vertOverflow="ellipsis" vert="horz" wrap="square" anchor="ctr" anchorCtr="1"/>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Sheet1!$A$8:$A$9</c:f>
              <c:strCache>
                <c:ptCount val="2"/>
                <c:pt idx="0">
                  <c:v>Ναι</c:v>
                </c:pt>
                <c:pt idx="1">
                  <c:v>Όχι</c:v>
                </c:pt>
              </c:strCache>
            </c:strRef>
          </c:cat>
          <c:val>
            <c:numRef>
              <c:f>Sheet1!$B$8:$B$9</c:f>
              <c:numCache>
                <c:formatCode>0%</c:formatCode>
                <c:ptCount val="2"/>
                <c:pt idx="0">
                  <c:v>0.29545454545454547</c:v>
                </c:pt>
                <c:pt idx="1">
                  <c:v>0.70454545454545459</c:v>
                </c:pt>
              </c:numCache>
            </c:numRef>
          </c:val>
          <c:extLst>
            <c:ext xmlns:c16="http://schemas.microsoft.com/office/drawing/2014/chart" uri="{C3380CC4-5D6E-409C-BE32-E72D297353CC}">
              <c16:uniqueId val="{00000004-372F-4DB0-8719-3EF13E623486}"/>
            </c:ext>
          </c:extLst>
        </c:ser>
        <c:dLbls>
          <c:showLegendKey val="0"/>
          <c:showVal val="0"/>
          <c:showCatName val="1"/>
          <c:showSerName val="0"/>
          <c:showPercent val="1"/>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b="1"/>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strRef>
              <c:f>Sheet1!$L$1</c:f>
              <c:strCache>
                <c:ptCount val="1"/>
                <c:pt idx="0">
                  <c:v>Επίπεδο Υλοποίησης</c:v>
                </c:pt>
              </c:strCache>
            </c:strRef>
          </c:tx>
          <c:spPr>
            <a:solidFill>
              <a:schemeClr val="accent1">
                <a:alpha val="75000"/>
              </a:schemeClr>
            </a:solidFill>
            <a:ln>
              <a:noFill/>
            </a:ln>
            <a:effectLst/>
          </c:spPr>
          <c:invertIfNegative val="0"/>
          <c:trendline>
            <c:spPr>
              <a:ln w="19050" cap="rnd">
                <a:solidFill>
                  <a:schemeClr val="accent1"/>
                </a:solidFill>
                <a:prstDash val="sysDot"/>
              </a:ln>
              <a:effectLst/>
            </c:spPr>
            <c:trendlineType val="linear"/>
            <c:dispRSqr val="0"/>
            <c:dispEq val="0"/>
          </c:trendline>
          <c:trendline>
            <c:spPr>
              <a:ln w="19050" cap="rnd">
                <a:solidFill>
                  <a:schemeClr val="accent1"/>
                </a:solidFill>
                <a:prstDash val="sysDot"/>
              </a:ln>
              <a:effectLst/>
            </c:spPr>
            <c:trendlineType val="linear"/>
            <c:dispRSqr val="1"/>
            <c:dispEq val="1"/>
            <c:trendlineLbl>
              <c:layout>
                <c:manualLayout>
                  <c:x val="1.6783065160333219E-2"/>
                  <c:y val="0.55113496327440581"/>
                </c:manualLayout>
              </c:layout>
              <c:numFmt formatCode="General" sourceLinked="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rendlineLbl>
          </c:trendline>
          <c:xVal>
            <c:numRef>
              <c:f>Sheet1!$K$2:$K$112</c:f>
              <c:numCache>
                <c:formatCode>General</c:formatCode>
                <c:ptCount val="111"/>
                <c:pt idx="0">
                  <c:v>1</c:v>
                </c:pt>
                <c:pt idx="1">
                  <c:v>2.8333333333333335</c:v>
                </c:pt>
                <c:pt idx="2">
                  <c:v>3.1666666666666665</c:v>
                </c:pt>
                <c:pt idx="3">
                  <c:v>2.5</c:v>
                </c:pt>
                <c:pt idx="4">
                  <c:v>3.5</c:v>
                </c:pt>
                <c:pt idx="5">
                  <c:v>3.1666666666666665</c:v>
                </c:pt>
                <c:pt idx="6">
                  <c:v>3.1666666666666665</c:v>
                </c:pt>
                <c:pt idx="7">
                  <c:v>3.5</c:v>
                </c:pt>
                <c:pt idx="8">
                  <c:v>3.6666666666666665</c:v>
                </c:pt>
                <c:pt idx="9">
                  <c:v>3.6666666666666665</c:v>
                </c:pt>
                <c:pt idx="10">
                  <c:v>3.5</c:v>
                </c:pt>
                <c:pt idx="11">
                  <c:v>3.1666666666666665</c:v>
                </c:pt>
                <c:pt idx="12">
                  <c:v>3.5</c:v>
                </c:pt>
                <c:pt idx="13">
                  <c:v>4.166666666666667</c:v>
                </c:pt>
                <c:pt idx="14">
                  <c:v>4.166666666666667</c:v>
                </c:pt>
                <c:pt idx="15">
                  <c:v>4.166666666666667</c:v>
                </c:pt>
                <c:pt idx="16">
                  <c:v>3.5</c:v>
                </c:pt>
                <c:pt idx="17">
                  <c:v>3.5</c:v>
                </c:pt>
                <c:pt idx="18">
                  <c:v>3.6666666666666665</c:v>
                </c:pt>
                <c:pt idx="19">
                  <c:v>4</c:v>
                </c:pt>
                <c:pt idx="20">
                  <c:v>4</c:v>
                </c:pt>
                <c:pt idx="21">
                  <c:v>4.166666666666667</c:v>
                </c:pt>
                <c:pt idx="22">
                  <c:v>4.333333333333333</c:v>
                </c:pt>
                <c:pt idx="23">
                  <c:v>3.3333333333333335</c:v>
                </c:pt>
                <c:pt idx="24">
                  <c:v>4</c:v>
                </c:pt>
                <c:pt idx="25">
                  <c:v>4.166666666666667</c:v>
                </c:pt>
                <c:pt idx="26">
                  <c:v>4.5</c:v>
                </c:pt>
                <c:pt idx="27">
                  <c:v>4.833333333333333</c:v>
                </c:pt>
                <c:pt idx="28">
                  <c:v>4.833333333333333</c:v>
                </c:pt>
                <c:pt idx="29">
                  <c:v>1.5</c:v>
                </c:pt>
                <c:pt idx="30">
                  <c:v>1.5</c:v>
                </c:pt>
                <c:pt idx="31">
                  <c:v>1.6666666666666667</c:v>
                </c:pt>
                <c:pt idx="32">
                  <c:v>1.6666666666666667</c:v>
                </c:pt>
                <c:pt idx="33">
                  <c:v>1.8333333333333333</c:v>
                </c:pt>
                <c:pt idx="34">
                  <c:v>1.6666666666666667</c:v>
                </c:pt>
                <c:pt idx="35">
                  <c:v>1.5</c:v>
                </c:pt>
                <c:pt idx="36">
                  <c:v>1.5</c:v>
                </c:pt>
                <c:pt idx="37">
                  <c:v>1.6666666666666667</c:v>
                </c:pt>
                <c:pt idx="38">
                  <c:v>2</c:v>
                </c:pt>
                <c:pt idx="39">
                  <c:v>2</c:v>
                </c:pt>
                <c:pt idx="40">
                  <c:v>3</c:v>
                </c:pt>
                <c:pt idx="41">
                  <c:v>1.6666666666666667</c:v>
                </c:pt>
                <c:pt idx="42">
                  <c:v>2</c:v>
                </c:pt>
                <c:pt idx="43">
                  <c:v>2.3333333333333335</c:v>
                </c:pt>
                <c:pt idx="44">
                  <c:v>2.3333333333333335</c:v>
                </c:pt>
                <c:pt idx="45">
                  <c:v>2.6666666666666665</c:v>
                </c:pt>
                <c:pt idx="46">
                  <c:v>2.6666666666666665</c:v>
                </c:pt>
                <c:pt idx="47">
                  <c:v>3</c:v>
                </c:pt>
                <c:pt idx="48">
                  <c:v>4</c:v>
                </c:pt>
                <c:pt idx="49">
                  <c:v>1.5</c:v>
                </c:pt>
                <c:pt idx="50">
                  <c:v>1.6666666666666667</c:v>
                </c:pt>
                <c:pt idx="51">
                  <c:v>1.6666666666666667</c:v>
                </c:pt>
                <c:pt idx="52">
                  <c:v>2</c:v>
                </c:pt>
                <c:pt idx="53">
                  <c:v>2.5</c:v>
                </c:pt>
                <c:pt idx="54">
                  <c:v>2.6666666666666665</c:v>
                </c:pt>
                <c:pt idx="55">
                  <c:v>2.6666666666666665</c:v>
                </c:pt>
                <c:pt idx="56">
                  <c:v>2.8333333333333335</c:v>
                </c:pt>
                <c:pt idx="57">
                  <c:v>2.8333333333333335</c:v>
                </c:pt>
                <c:pt idx="58">
                  <c:v>3.3333333333333335</c:v>
                </c:pt>
                <c:pt idx="59">
                  <c:v>1.6666666666666667</c:v>
                </c:pt>
                <c:pt idx="60">
                  <c:v>2.1666666666666665</c:v>
                </c:pt>
                <c:pt idx="61">
                  <c:v>2.1666666666666665</c:v>
                </c:pt>
                <c:pt idx="62">
                  <c:v>2.3333333333333335</c:v>
                </c:pt>
                <c:pt idx="63">
                  <c:v>2.5</c:v>
                </c:pt>
                <c:pt idx="64">
                  <c:v>2.6666666666666665</c:v>
                </c:pt>
                <c:pt idx="65">
                  <c:v>3.1666666666666665</c:v>
                </c:pt>
                <c:pt idx="66">
                  <c:v>3.3333333333333335</c:v>
                </c:pt>
                <c:pt idx="67">
                  <c:v>3.5</c:v>
                </c:pt>
                <c:pt idx="68">
                  <c:v>4.166666666666667</c:v>
                </c:pt>
                <c:pt idx="69">
                  <c:v>2.3333333333333335</c:v>
                </c:pt>
                <c:pt idx="70">
                  <c:v>3.3333333333333335</c:v>
                </c:pt>
                <c:pt idx="71">
                  <c:v>3.6666666666666665</c:v>
                </c:pt>
                <c:pt idx="72">
                  <c:v>3.8333333333333335</c:v>
                </c:pt>
                <c:pt idx="73">
                  <c:v>4</c:v>
                </c:pt>
                <c:pt idx="74">
                  <c:v>2.1666666666666665</c:v>
                </c:pt>
                <c:pt idx="75">
                  <c:v>2.5</c:v>
                </c:pt>
                <c:pt idx="76">
                  <c:v>2.8333333333333335</c:v>
                </c:pt>
                <c:pt idx="77">
                  <c:v>3</c:v>
                </c:pt>
                <c:pt idx="78">
                  <c:v>3</c:v>
                </c:pt>
                <c:pt idx="79">
                  <c:v>3</c:v>
                </c:pt>
                <c:pt idx="80">
                  <c:v>3.5</c:v>
                </c:pt>
                <c:pt idx="81">
                  <c:v>3.5</c:v>
                </c:pt>
                <c:pt idx="82">
                  <c:v>3.5</c:v>
                </c:pt>
                <c:pt idx="83">
                  <c:v>3.6666666666666665</c:v>
                </c:pt>
                <c:pt idx="84">
                  <c:v>4.5</c:v>
                </c:pt>
                <c:pt idx="85">
                  <c:v>2.5</c:v>
                </c:pt>
                <c:pt idx="86">
                  <c:v>2.5</c:v>
                </c:pt>
                <c:pt idx="87">
                  <c:v>2.6666666666666665</c:v>
                </c:pt>
                <c:pt idx="88">
                  <c:v>3</c:v>
                </c:pt>
                <c:pt idx="89">
                  <c:v>3.1666666666666665</c:v>
                </c:pt>
                <c:pt idx="90">
                  <c:v>3.5</c:v>
                </c:pt>
                <c:pt idx="91">
                  <c:v>3.6666666666666665</c:v>
                </c:pt>
                <c:pt idx="92">
                  <c:v>3.6666666666666665</c:v>
                </c:pt>
                <c:pt idx="93">
                  <c:v>4</c:v>
                </c:pt>
                <c:pt idx="94">
                  <c:v>4.166666666666667</c:v>
                </c:pt>
                <c:pt idx="95">
                  <c:v>2.8333333333333335</c:v>
                </c:pt>
                <c:pt idx="96">
                  <c:v>3.3333333333333335</c:v>
                </c:pt>
                <c:pt idx="97">
                  <c:v>3.3333333333333335</c:v>
                </c:pt>
                <c:pt idx="98">
                  <c:v>4</c:v>
                </c:pt>
                <c:pt idx="99">
                  <c:v>4.166666666666667</c:v>
                </c:pt>
                <c:pt idx="100">
                  <c:v>3.6666666666666665</c:v>
                </c:pt>
                <c:pt idx="101">
                  <c:v>3.8333333333333335</c:v>
                </c:pt>
                <c:pt idx="102">
                  <c:v>4</c:v>
                </c:pt>
                <c:pt idx="103">
                  <c:v>4</c:v>
                </c:pt>
                <c:pt idx="104">
                  <c:v>4.333333333333333</c:v>
                </c:pt>
                <c:pt idx="105">
                  <c:v>3.5</c:v>
                </c:pt>
                <c:pt idx="106">
                  <c:v>4.666666666666667</c:v>
                </c:pt>
                <c:pt idx="107">
                  <c:v>3.5</c:v>
                </c:pt>
                <c:pt idx="108">
                  <c:v>4</c:v>
                </c:pt>
                <c:pt idx="109">
                  <c:v>4.5</c:v>
                </c:pt>
                <c:pt idx="110">
                  <c:v>3.8333333333333335</c:v>
                </c:pt>
              </c:numCache>
            </c:numRef>
          </c:xVal>
          <c:yVal>
            <c:numRef>
              <c:f>Sheet1!$L$2:$L$112</c:f>
              <c:numCache>
                <c:formatCode>General</c:formatCode>
                <c:ptCount val="111"/>
                <c:pt idx="0">
                  <c:v>1</c:v>
                </c:pt>
                <c:pt idx="1">
                  <c:v>2</c:v>
                </c:pt>
                <c:pt idx="2">
                  <c:v>2</c:v>
                </c:pt>
                <c:pt idx="3">
                  <c:v>2.5</c:v>
                </c:pt>
                <c:pt idx="4">
                  <c:v>2.5</c:v>
                </c:pt>
                <c:pt idx="5">
                  <c:v>2.75</c:v>
                </c:pt>
                <c:pt idx="6">
                  <c:v>2.75</c:v>
                </c:pt>
                <c:pt idx="7">
                  <c:v>2.75</c:v>
                </c:pt>
                <c:pt idx="8">
                  <c:v>2.75</c:v>
                </c:pt>
                <c:pt idx="9">
                  <c:v>2.75</c:v>
                </c:pt>
                <c:pt idx="10">
                  <c:v>3</c:v>
                </c:pt>
                <c:pt idx="11">
                  <c:v>3.25</c:v>
                </c:pt>
                <c:pt idx="12">
                  <c:v>3.25</c:v>
                </c:pt>
                <c:pt idx="13">
                  <c:v>3.25</c:v>
                </c:pt>
                <c:pt idx="14">
                  <c:v>3.25</c:v>
                </c:pt>
                <c:pt idx="15">
                  <c:v>3.25</c:v>
                </c:pt>
                <c:pt idx="16">
                  <c:v>3.5</c:v>
                </c:pt>
                <c:pt idx="17">
                  <c:v>3.5</c:v>
                </c:pt>
                <c:pt idx="18">
                  <c:v>3.5</c:v>
                </c:pt>
                <c:pt idx="19">
                  <c:v>3.5</c:v>
                </c:pt>
                <c:pt idx="20">
                  <c:v>3.5</c:v>
                </c:pt>
                <c:pt idx="21">
                  <c:v>3.5</c:v>
                </c:pt>
                <c:pt idx="22">
                  <c:v>3.75</c:v>
                </c:pt>
                <c:pt idx="23">
                  <c:v>4</c:v>
                </c:pt>
                <c:pt idx="24">
                  <c:v>4</c:v>
                </c:pt>
                <c:pt idx="25">
                  <c:v>4</c:v>
                </c:pt>
                <c:pt idx="26">
                  <c:v>4</c:v>
                </c:pt>
                <c:pt idx="27">
                  <c:v>4.75</c:v>
                </c:pt>
                <c:pt idx="28">
                  <c:v>4.75</c:v>
                </c:pt>
                <c:pt idx="29">
                  <c:v>1</c:v>
                </c:pt>
                <c:pt idx="30">
                  <c:v>1</c:v>
                </c:pt>
                <c:pt idx="31">
                  <c:v>1</c:v>
                </c:pt>
                <c:pt idx="32">
                  <c:v>1</c:v>
                </c:pt>
                <c:pt idx="33">
                  <c:v>1</c:v>
                </c:pt>
                <c:pt idx="34">
                  <c:v>1.25</c:v>
                </c:pt>
                <c:pt idx="35">
                  <c:v>1.5</c:v>
                </c:pt>
                <c:pt idx="36">
                  <c:v>1.5</c:v>
                </c:pt>
                <c:pt idx="37">
                  <c:v>1.5</c:v>
                </c:pt>
                <c:pt idx="38">
                  <c:v>1.5</c:v>
                </c:pt>
                <c:pt idx="39">
                  <c:v>1.5</c:v>
                </c:pt>
                <c:pt idx="40">
                  <c:v>1.5</c:v>
                </c:pt>
                <c:pt idx="41">
                  <c:v>1.75</c:v>
                </c:pt>
                <c:pt idx="42">
                  <c:v>1.75</c:v>
                </c:pt>
                <c:pt idx="43">
                  <c:v>1.75</c:v>
                </c:pt>
                <c:pt idx="44">
                  <c:v>1.75</c:v>
                </c:pt>
                <c:pt idx="45">
                  <c:v>1.75</c:v>
                </c:pt>
                <c:pt idx="46">
                  <c:v>1.75</c:v>
                </c:pt>
                <c:pt idx="47">
                  <c:v>1.75</c:v>
                </c:pt>
                <c:pt idx="48">
                  <c:v>1.75</c:v>
                </c:pt>
                <c:pt idx="49">
                  <c:v>2</c:v>
                </c:pt>
                <c:pt idx="50">
                  <c:v>2</c:v>
                </c:pt>
                <c:pt idx="51">
                  <c:v>2</c:v>
                </c:pt>
                <c:pt idx="52">
                  <c:v>2</c:v>
                </c:pt>
                <c:pt idx="53">
                  <c:v>2</c:v>
                </c:pt>
                <c:pt idx="54">
                  <c:v>2</c:v>
                </c:pt>
                <c:pt idx="55">
                  <c:v>2</c:v>
                </c:pt>
                <c:pt idx="56">
                  <c:v>2</c:v>
                </c:pt>
                <c:pt idx="57">
                  <c:v>2</c:v>
                </c:pt>
                <c:pt idx="58">
                  <c:v>2</c:v>
                </c:pt>
                <c:pt idx="59">
                  <c:v>2.25</c:v>
                </c:pt>
                <c:pt idx="60">
                  <c:v>2.25</c:v>
                </c:pt>
                <c:pt idx="61">
                  <c:v>2.25</c:v>
                </c:pt>
                <c:pt idx="62">
                  <c:v>2.25</c:v>
                </c:pt>
                <c:pt idx="63">
                  <c:v>2.25</c:v>
                </c:pt>
                <c:pt idx="64">
                  <c:v>2.25</c:v>
                </c:pt>
                <c:pt idx="65">
                  <c:v>2.25</c:v>
                </c:pt>
                <c:pt idx="66">
                  <c:v>2.25</c:v>
                </c:pt>
                <c:pt idx="67">
                  <c:v>2.25</c:v>
                </c:pt>
                <c:pt idx="68">
                  <c:v>2.25</c:v>
                </c:pt>
                <c:pt idx="69">
                  <c:v>2.5</c:v>
                </c:pt>
                <c:pt idx="70">
                  <c:v>2.5</c:v>
                </c:pt>
                <c:pt idx="71">
                  <c:v>2.5</c:v>
                </c:pt>
                <c:pt idx="72">
                  <c:v>2.5</c:v>
                </c:pt>
                <c:pt idx="73">
                  <c:v>2.5</c:v>
                </c:pt>
                <c:pt idx="74">
                  <c:v>2.75</c:v>
                </c:pt>
                <c:pt idx="75">
                  <c:v>2.75</c:v>
                </c:pt>
                <c:pt idx="76">
                  <c:v>2.75</c:v>
                </c:pt>
                <c:pt idx="77">
                  <c:v>2.75</c:v>
                </c:pt>
                <c:pt idx="78">
                  <c:v>2.75</c:v>
                </c:pt>
                <c:pt idx="79">
                  <c:v>2.75</c:v>
                </c:pt>
                <c:pt idx="80">
                  <c:v>2.75</c:v>
                </c:pt>
                <c:pt idx="81">
                  <c:v>2.75</c:v>
                </c:pt>
                <c:pt idx="82">
                  <c:v>2.75</c:v>
                </c:pt>
                <c:pt idx="83">
                  <c:v>2.75</c:v>
                </c:pt>
                <c:pt idx="84">
                  <c:v>2.75</c:v>
                </c:pt>
                <c:pt idx="85">
                  <c:v>3</c:v>
                </c:pt>
                <c:pt idx="86">
                  <c:v>3</c:v>
                </c:pt>
                <c:pt idx="87">
                  <c:v>3</c:v>
                </c:pt>
                <c:pt idx="88">
                  <c:v>3</c:v>
                </c:pt>
                <c:pt idx="89">
                  <c:v>3</c:v>
                </c:pt>
                <c:pt idx="90">
                  <c:v>3</c:v>
                </c:pt>
                <c:pt idx="91">
                  <c:v>3</c:v>
                </c:pt>
                <c:pt idx="92">
                  <c:v>3</c:v>
                </c:pt>
                <c:pt idx="93">
                  <c:v>3</c:v>
                </c:pt>
                <c:pt idx="94">
                  <c:v>3</c:v>
                </c:pt>
                <c:pt idx="95">
                  <c:v>3.25</c:v>
                </c:pt>
                <c:pt idx="96">
                  <c:v>3.25</c:v>
                </c:pt>
                <c:pt idx="97">
                  <c:v>3.25</c:v>
                </c:pt>
                <c:pt idx="98">
                  <c:v>3.25</c:v>
                </c:pt>
                <c:pt idx="99">
                  <c:v>3.25</c:v>
                </c:pt>
                <c:pt idx="100">
                  <c:v>3.5</c:v>
                </c:pt>
                <c:pt idx="101">
                  <c:v>3.5</c:v>
                </c:pt>
                <c:pt idx="102">
                  <c:v>3.5</c:v>
                </c:pt>
                <c:pt idx="103">
                  <c:v>3.5</c:v>
                </c:pt>
                <c:pt idx="104">
                  <c:v>3.5</c:v>
                </c:pt>
                <c:pt idx="105">
                  <c:v>3.75</c:v>
                </c:pt>
                <c:pt idx="106">
                  <c:v>3.75</c:v>
                </c:pt>
                <c:pt idx="107">
                  <c:v>4</c:v>
                </c:pt>
                <c:pt idx="108">
                  <c:v>4</c:v>
                </c:pt>
                <c:pt idx="109">
                  <c:v>4</c:v>
                </c:pt>
                <c:pt idx="110">
                  <c:v>4.25</c:v>
                </c:pt>
              </c:numCache>
            </c:numRef>
          </c:yVal>
          <c:bubbleSize>
            <c:numRef>
              <c:f>Sheet1!$M$2:$M$112</c:f>
              <c:numCache>
                <c:formatCode>General</c:formatCode>
                <c:ptCount val="111"/>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2</c:v>
                </c:pt>
                <c:pt idx="30">
                  <c:v>2</c:v>
                </c:pt>
                <c:pt idx="31">
                  <c:v>2</c:v>
                </c:pt>
                <c:pt idx="32">
                  <c:v>2</c:v>
                </c:pt>
                <c:pt idx="33">
                  <c:v>2</c:v>
                </c:pt>
                <c:pt idx="34">
                  <c:v>2</c:v>
                </c:pt>
                <c:pt idx="35">
                  <c:v>2</c:v>
                </c:pt>
                <c:pt idx="36">
                  <c:v>2</c:v>
                </c:pt>
                <c:pt idx="37">
                  <c:v>2</c:v>
                </c:pt>
                <c:pt idx="38">
                  <c:v>2</c:v>
                </c:pt>
                <c:pt idx="39">
                  <c:v>2</c:v>
                </c:pt>
                <c:pt idx="40">
                  <c:v>2</c:v>
                </c:pt>
                <c:pt idx="41">
                  <c:v>2</c:v>
                </c:pt>
                <c:pt idx="42">
                  <c:v>2</c:v>
                </c:pt>
                <c:pt idx="43">
                  <c:v>2</c:v>
                </c:pt>
                <c:pt idx="44">
                  <c:v>2</c:v>
                </c:pt>
                <c:pt idx="45">
                  <c:v>2</c:v>
                </c:pt>
                <c:pt idx="46">
                  <c:v>2</c:v>
                </c:pt>
                <c:pt idx="47">
                  <c:v>2</c:v>
                </c:pt>
                <c:pt idx="48">
                  <c:v>2</c:v>
                </c:pt>
                <c:pt idx="49">
                  <c:v>2</c:v>
                </c:pt>
                <c:pt idx="50">
                  <c:v>2</c:v>
                </c:pt>
                <c:pt idx="51">
                  <c:v>2</c:v>
                </c:pt>
                <c:pt idx="52">
                  <c:v>2</c:v>
                </c:pt>
                <c:pt idx="53">
                  <c:v>2</c:v>
                </c:pt>
                <c:pt idx="54">
                  <c:v>2</c:v>
                </c:pt>
                <c:pt idx="55">
                  <c:v>2</c:v>
                </c:pt>
                <c:pt idx="56">
                  <c:v>2</c:v>
                </c:pt>
                <c:pt idx="57">
                  <c:v>2</c:v>
                </c:pt>
                <c:pt idx="58">
                  <c:v>2</c:v>
                </c:pt>
                <c:pt idx="59">
                  <c:v>2</c:v>
                </c:pt>
                <c:pt idx="60">
                  <c:v>2</c:v>
                </c:pt>
                <c:pt idx="61">
                  <c:v>2</c:v>
                </c:pt>
                <c:pt idx="62">
                  <c:v>2</c:v>
                </c:pt>
                <c:pt idx="63">
                  <c:v>2</c:v>
                </c:pt>
                <c:pt idx="64">
                  <c:v>2</c:v>
                </c:pt>
                <c:pt idx="65">
                  <c:v>2</c:v>
                </c:pt>
                <c:pt idx="66">
                  <c:v>2</c:v>
                </c:pt>
                <c:pt idx="67">
                  <c:v>2</c:v>
                </c:pt>
                <c:pt idx="68">
                  <c:v>2</c:v>
                </c:pt>
                <c:pt idx="69">
                  <c:v>2</c:v>
                </c:pt>
                <c:pt idx="70">
                  <c:v>2</c:v>
                </c:pt>
                <c:pt idx="71">
                  <c:v>2</c:v>
                </c:pt>
                <c:pt idx="72">
                  <c:v>2</c:v>
                </c:pt>
                <c:pt idx="73">
                  <c:v>2</c:v>
                </c:pt>
                <c:pt idx="74">
                  <c:v>2</c:v>
                </c:pt>
                <c:pt idx="75">
                  <c:v>2</c:v>
                </c:pt>
                <c:pt idx="76">
                  <c:v>2</c:v>
                </c:pt>
                <c:pt idx="77">
                  <c:v>2</c:v>
                </c:pt>
                <c:pt idx="78">
                  <c:v>2</c:v>
                </c:pt>
                <c:pt idx="79">
                  <c:v>2</c:v>
                </c:pt>
                <c:pt idx="80">
                  <c:v>2</c:v>
                </c:pt>
                <c:pt idx="81">
                  <c:v>2</c:v>
                </c:pt>
                <c:pt idx="82">
                  <c:v>2</c:v>
                </c:pt>
                <c:pt idx="83">
                  <c:v>2</c:v>
                </c:pt>
                <c:pt idx="84">
                  <c:v>2</c:v>
                </c:pt>
                <c:pt idx="85">
                  <c:v>2</c:v>
                </c:pt>
                <c:pt idx="86">
                  <c:v>2</c:v>
                </c:pt>
                <c:pt idx="87">
                  <c:v>2</c:v>
                </c:pt>
                <c:pt idx="88">
                  <c:v>2</c:v>
                </c:pt>
                <c:pt idx="89">
                  <c:v>2</c:v>
                </c:pt>
                <c:pt idx="90">
                  <c:v>2</c:v>
                </c:pt>
                <c:pt idx="91">
                  <c:v>2</c:v>
                </c:pt>
                <c:pt idx="92">
                  <c:v>2</c:v>
                </c:pt>
                <c:pt idx="93">
                  <c:v>2</c:v>
                </c:pt>
                <c:pt idx="94">
                  <c:v>2</c:v>
                </c:pt>
                <c:pt idx="95">
                  <c:v>2</c:v>
                </c:pt>
                <c:pt idx="96">
                  <c:v>2</c:v>
                </c:pt>
                <c:pt idx="97">
                  <c:v>2</c:v>
                </c:pt>
                <c:pt idx="98">
                  <c:v>2</c:v>
                </c:pt>
                <c:pt idx="99">
                  <c:v>2</c:v>
                </c:pt>
                <c:pt idx="100">
                  <c:v>2</c:v>
                </c:pt>
                <c:pt idx="101">
                  <c:v>2</c:v>
                </c:pt>
                <c:pt idx="102">
                  <c:v>2</c:v>
                </c:pt>
                <c:pt idx="103">
                  <c:v>2</c:v>
                </c:pt>
                <c:pt idx="104">
                  <c:v>2</c:v>
                </c:pt>
                <c:pt idx="105">
                  <c:v>2</c:v>
                </c:pt>
                <c:pt idx="106">
                  <c:v>2</c:v>
                </c:pt>
                <c:pt idx="107">
                  <c:v>2</c:v>
                </c:pt>
                <c:pt idx="108">
                  <c:v>2</c:v>
                </c:pt>
                <c:pt idx="109">
                  <c:v>2</c:v>
                </c:pt>
                <c:pt idx="110">
                  <c:v>2</c:v>
                </c:pt>
              </c:numCache>
            </c:numRef>
          </c:bubbleSize>
          <c:bubble3D val="0"/>
          <c:extLst>
            <c:ext xmlns:c16="http://schemas.microsoft.com/office/drawing/2014/chart" uri="{C3380CC4-5D6E-409C-BE32-E72D297353CC}">
              <c16:uniqueId val="{00000002-BC33-420A-92AD-D08CB9499937}"/>
            </c:ext>
          </c:extLst>
        </c:ser>
        <c:dLbls>
          <c:showLegendKey val="0"/>
          <c:showVal val="0"/>
          <c:showCatName val="0"/>
          <c:showSerName val="0"/>
          <c:showPercent val="0"/>
          <c:showBubbleSize val="0"/>
        </c:dLbls>
        <c:bubbleScale val="20"/>
        <c:showNegBubbles val="0"/>
        <c:sizeRepresents val="w"/>
        <c:axId val="348308623"/>
        <c:axId val="354472543"/>
      </c:bubbleChart>
      <c:valAx>
        <c:axId val="348308623"/>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l-GR" dirty="0"/>
                  <a:t>Επίπεδο Σημαντικότητας </a:t>
                </a:r>
                <a:endParaRPr lang="en-US" dirty="0"/>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54472543"/>
        <c:crossesAt val="2.5"/>
        <c:crossBetween val="midCat"/>
        <c:majorUnit val="5"/>
      </c:valAx>
      <c:valAx>
        <c:axId val="35447254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l-GR" dirty="0"/>
                  <a:t>Επίπεδο Υλοποίησης </a:t>
                </a:r>
                <a:endParaRPr lang="en-US" dirty="0"/>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48308623"/>
        <c:crossesAt val="2.5"/>
        <c:crossBetween val="midCat"/>
        <c:majorUnit val="5"/>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05B4A5-7AEA-40FF-A7B0-C8886B1A2BD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0D648CD0-4744-4A85-BBA2-DA0AE4EEFD07}">
      <dgm:prSet phldrT="[Text]" custT="1"/>
      <dgm:spPr/>
      <dgm:t>
        <a:bodyPr/>
        <a:lstStyle/>
        <a:p>
          <a:pPr algn="just"/>
          <a:r>
            <a:rPr lang="el-GR" sz="1200" dirty="0"/>
            <a:t>Η </a:t>
          </a:r>
          <a:r>
            <a:rPr lang="el-GR" sz="1200" b="1" dirty="0"/>
            <a:t>έννοια</a:t>
          </a:r>
          <a:r>
            <a:rPr lang="el-GR" sz="1200" dirty="0"/>
            <a:t> της Ευφυούς Πόλης συνίσταται στην αποδοτικότερη λειτουργία των παραδοσιακών </a:t>
          </a:r>
          <a:r>
            <a:rPr lang="el-GR" sz="1200" b="1" dirty="0"/>
            <a:t>δικτύων και υπηρεσιών</a:t>
          </a:r>
          <a:r>
            <a:rPr lang="el-GR" sz="1200" dirty="0"/>
            <a:t> μέσω της χρήσης των Τεχνολογιών Πληροφορικής και Επικοινωνιών (ΤΠΕ) </a:t>
          </a:r>
          <a:r>
            <a:rPr lang="el-GR" sz="1200" b="1" dirty="0"/>
            <a:t>με στόχο </a:t>
          </a:r>
          <a:r>
            <a:rPr lang="el-GR" sz="1200" dirty="0"/>
            <a:t>1) τη βελτίωση των υπηρεσιών προς τους πολίτες/επισκέπτες, 2) την αποδοτικότερη χρήση των πόρων, 3) την προστασία του περιβάλλοντος και, 4) την ενίσχυση της τοπικής οικονομικής ανάπτυξης.</a:t>
          </a:r>
          <a:endParaRPr lang="en-US" sz="1200" dirty="0"/>
        </a:p>
      </dgm:t>
    </dgm:pt>
    <dgm:pt modelId="{059243B4-5024-46D1-B55E-0F62344BA092}" type="parTrans" cxnId="{DBC3E043-6D5C-4566-BB7D-238AC6540738}">
      <dgm:prSet/>
      <dgm:spPr/>
      <dgm:t>
        <a:bodyPr/>
        <a:lstStyle/>
        <a:p>
          <a:endParaRPr lang="en-US" sz="1400"/>
        </a:p>
      </dgm:t>
    </dgm:pt>
    <dgm:pt modelId="{105AC01E-A1F7-49BE-86D4-4C50C6138B0D}" type="sibTrans" cxnId="{DBC3E043-6D5C-4566-BB7D-238AC6540738}">
      <dgm:prSet/>
      <dgm:spPr/>
      <dgm:t>
        <a:bodyPr/>
        <a:lstStyle/>
        <a:p>
          <a:endParaRPr lang="en-US" sz="1400"/>
        </a:p>
      </dgm:t>
    </dgm:pt>
    <dgm:pt modelId="{ACEE645C-ECE7-4981-B28C-0B4507CED407}">
      <dgm:prSet phldrT="[Text]" custT="1"/>
      <dgm:spPr/>
      <dgm:t>
        <a:bodyPr/>
        <a:lstStyle/>
        <a:p>
          <a:pPr algn="just"/>
          <a:r>
            <a:rPr lang="el-GR" sz="1200" dirty="0"/>
            <a:t>Μια έξυπνη πόλη είναι ένα ολοκληρωμένο σύστημα στο οποίο αλληλοεπιδρούν το ανθρώπινο και κοινωνικό κεφάλαιο, χρησιμοποιώντας τεχνολογικές λύσεις. Αποσκοπεί στην αποτελεσματική επίτευξη βιώσιμης και ανθεκτικής ανάπτυξης και υψηλής ποιότητας ζωής που αντιμετωπίζει τις αστικές προκλήσεις με βάση μια πολυεπίπεδη και δημοτική σύμπραξη. (</a:t>
          </a:r>
          <a:r>
            <a:rPr lang="en-US" sz="1200" dirty="0"/>
            <a:t>ASCIMER’s Smart City</a:t>
          </a:r>
          <a:r>
            <a:rPr lang="el-GR" sz="1200" dirty="0"/>
            <a:t>)</a:t>
          </a:r>
          <a:endParaRPr lang="en-US" sz="1200" dirty="0"/>
        </a:p>
      </dgm:t>
    </dgm:pt>
    <dgm:pt modelId="{240EF16A-A043-4F77-A713-89A089CEBBCE}" type="parTrans" cxnId="{99F0910D-EDA8-4268-836C-CCA119B55BD2}">
      <dgm:prSet/>
      <dgm:spPr/>
      <dgm:t>
        <a:bodyPr/>
        <a:lstStyle/>
        <a:p>
          <a:endParaRPr lang="en-US" sz="1400"/>
        </a:p>
      </dgm:t>
    </dgm:pt>
    <dgm:pt modelId="{4A63D216-114A-4FC3-8AC0-D1321577D5F3}" type="sibTrans" cxnId="{99F0910D-EDA8-4268-836C-CCA119B55BD2}">
      <dgm:prSet/>
      <dgm:spPr/>
      <dgm:t>
        <a:bodyPr/>
        <a:lstStyle/>
        <a:p>
          <a:endParaRPr lang="en-US" sz="1400"/>
        </a:p>
      </dgm:t>
    </dgm:pt>
    <dgm:pt modelId="{BCAD6273-D87F-4755-A7CF-92553E3768EA}">
      <dgm:prSet phldrT="[Text]" custT="1"/>
      <dgm:spPr/>
      <dgm:t>
        <a:bodyPr/>
        <a:lstStyle/>
        <a:p>
          <a:pPr algn="just"/>
          <a:r>
            <a:rPr lang="el-GR" sz="1200" dirty="0"/>
            <a:t>Μια πόλη χαρακτηρίζεται έξυπνη από την ενσωμάτωση της τεχνολογίας σε μια στρατηγική βιωσιμότητας, ευημερίας των πολιτών και οικονομικής ανάπτυξης</a:t>
          </a:r>
          <a:r>
            <a:rPr lang="en-US" sz="1200" dirty="0"/>
            <a:t>. (Huawei</a:t>
          </a:r>
          <a:r>
            <a:rPr lang="el-GR" sz="1200" dirty="0"/>
            <a:t> – </a:t>
          </a:r>
          <a:r>
            <a:rPr lang="en-US" sz="1200" dirty="0"/>
            <a:t>UK Smart Cities Report</a:t>
          </a:r>
          <a:r>
            <a:rPr lang="el-GR" sz="1200" dirty="0"/>
            <a:t> 2017</a:t>
          </a:r>
          <a:r>
            <a:rPr lang="en-US" sz="1200" dirty="0"/>
            <a:t>)</a:t>
          </a:r>
          <a:r>
            <a:rPr lang="el-GR" sz="1200" dirty="0"/>
            <a:t>ς</a:t>
          </a:r>
          <a:endParaRPr lang="en-US" sz="1200" dirty="0"/>
        </a:p>
      </dgm:t>
    </dgm:pt>
    <dgm:pt modelId="{6ED573FF-E021-4ADC-AFC1-A00B83B3EBF0}" type="parTrans" cxnId="{558A052C-0863-4B5A-81B9-9EA787E67BBF}">
      <dgm:prSet/>
      <dgm:spPr/>
      <dgm:t>
        <a:bodyPr/>
        <a:lstStyle/>
        <a:p>
          <a:endParaRPr lang="en-US" sz="1400"/>
        </a:p>
      </dgm:t>
    </dgm:pt>
    <dgm:pt modelId="{B5B3DB6E-6A88-421C-A7C6-60B8E84ED016}" type="sibTrans" cxnId="{558A052C-0863-4B5A-81B9-9EA787E67BBF}">
      <dgm:prSet/>
      <dgm:spPr/>
      <dgm:t>
        <a:bodyPr/>
        <a:lstStyle/>
        <a:p>
          <a:endParaRPr lang="en-US" sz="1400"/>
        </a:p>
      </dgm:t>
    </dgm:pt>
    <dgm:pt modelId="{A264E564-2BAE-4ED8-A519-E6B4AEE9FB91}" type="pres">
      <dgm:prSet presAssocID="{F805B4A5-7AEA-40FF-A7B0-C8886B1A2BD9}" presName="Name0" presStyleCnt="0">
        <dgm:presLayoutVars>
          <dgm:chMax val="7"/>
          <dgm:chPref val="7"/>
          <dgm:dir/>
        </dgm:presLayoutVars>
      </dgm:prSet>
      <dgm:spPr/>
    </dgm:pt>
    <dgm:pt modelId="{AEEAA5E2-64CC-4A93-A8C0-93F97ED6AA1A}" type="pres">
      <dgm:prSet presAssocID="{F805B4A5-7AEA-40FF-A7B0-C8886B1A2BD9}" presName="Name1" presStyleCnt="0"/>
      <dgm:spPr/>
    </dgm:pt>
    <dgm:pt modelId="{E2912742-9AB9-419F-9501-5B1E07DD20AA}" type="pres">
      <dgm:prSet presAssocID="{F805B4A5-7AEA-40FF-A7B0-C8886B1A2BD9}" presName="cycle" presStyleCnt="0"/>
      <dgm:spPr/>
    </dgm:pt>
    <dgm:pt modelId="{94F86F84-4C0A-4790-BEF6-5F08AB54312B}" type="pres">
      <dgm:prSet presAssocID="{F805B4A5-7AEA-40FF-A7B0-C8886B1A2BD9}" presName="srcNode" presStyleLbl="node1" presStyleIdx="0" presStyleCnt="3"/>
      <dgm:spPr/>
    </dgm:pt>
    <dgm:pt modelId="{E013154B-F026-4923-A874-0C7319D9DF5C}" type="pres">
      <dgm:prSet presAssocID="{F805B4A5-7AEA-40FF-A7B0-C8886B1A2BD9}" presName="conn" presStyleLbl="parChTrans1D2" presStyleIdx="0" presStyleCnt="1"/>
      <dgm:spPr/>
    </dgm:pt>
    <dgm:pt modelId="{3D53C7B3-8460-4CFF-82F2-6FEE35C93655}" type="pres">
      <dgm:prSet presAssocID="{F805B4A5-7AEA-40FF-A7B0-C8886B1A2BD9}" presName="extraNode" presStyleLbl="node1" presStyleIdx="0" presStyleCnt="3"/>
      <dgm:spPr/>
    </dgm:pt>
    <dgm:pt modelId="{9174867E-F934-4E96-8951-D35790AC9318}" type="pres">
      <dgm:prSet presAssocID="{F805B4A5-7AEA-40FF-A7B0-C8886B1A2BD9}" presName="dstNode" presStyleLbl="node1" presStyleIdx="0" presStyleCnt="3"/>
      <dgm:spPr/>
    </dgm:pt>
    <dgm:pt modelId="{7DCA3421-281F-4BD8-88CA-2C260BBCA970}" type="pres">
      <dgm:prSet presAssocID="{0D648CD0-4744-4A85-BBA2-DA0AE4EEFD07}" presName="text_1" presStyleLbl="node1" presStyleIdx="0" presStyleCnt="3">
        <dgm:presLayoutVars>
          <dgm:bulletEnabled val="1"/>
        </dgm:presLayoutVars>
      </dgm:prSet>
      <dgm:spPr/>
    </dgm:pt>
    <dgm:pt modelId="{17228AA8-F4B2-4E65-AA69-C58DEB37C345}" type="pres">
      <dgm:prSet presAssocID="{0D648CD0-4744-4A85-BBA2-DA0AE4EEFD07}" presName="accent_1" presStyleCnt="0"/>
      <dgm:spPr/>
    </dgm:pt>
    <dgm:pt modelId="{AA793EDB-A245-4747-A6D4-4FB0FAE9D4D7}" type="pres">
      <dgm:prSet presAssocID="{0D648CD0-4744-4A85-BBA2-DA0AE4EEFD07}" presName="accentRepeatNode" presStyleLbl="solidFgAcc1" presStyleIdx="0" presStyleCnt="3"/>
      <dgm:spPr/>
    </dgm:pt>
    <dgm:pt modelId="{24E91A3D-900A-4E14-A8A0-CAA07C7BCF2C}" type="pres">
      <dgm:prSet presAssocID="{ACEE645C-ECE7-4981-B28C-0B4507CED407}" presName="text_2" presStyleLbl="node1" presStyleIdx="1" presStyleCnt="3">
        <dgm:presLayoutVars>
          <dgm:bulletEnabled val="1"/>
        </dgm:presLayoutVars>
      </dgm:prSet>
      <dgm:spPr/>
    </dgm:pt>
    <dgm:pt modelId="{6E58DD25-9762-45B1-85A6-2016CA4DC231}" type="pres">
      <dgm:prSet presAssocID="{ACEE645C-ECE7-4981-B28C-0B4507CED407}" presName="accent_2" presStyleCnt="0"/>
      <dgm:spPr/>
    </dgm:pt>
    <dgm:pt modelId="{D8433579-99EC-4EBE-83C3-AD97659DD9C8}" type="pres">
      <dgm:prSet presAssocID="{ACEE645C-ECE7-4981-B28C-0B4507CED407}" presName="accentRepeatNode" presStyleLbl="solidFgAcc1" presStyleIdx="1" presStyleCnt="3"/>
      <dgm:spPr/>
    </dgm:pt>
    <dgm:pt modelId="{4E041245-4906-40E0-AA3D-22DEC24EF173}" type="pres">
      <dgm:prSet presAssocID="{BCAD6273-D87F-4755-A7CF-92553E3768EA}" presName="text_3" presStyleLbl="node1" presStyleIdx="2" presStyleCnt="3">
        <dgm:presLayoutVars>
          <dgm:bulletEnabled val="1"/>
        </dgm:presLayoutVars>
      </dgm:prSet>
      <dgm:spPr/>
    </dgm:pt>
    <dgm:pt modelId="{A631A656-E841-42C0-8226-F5F0A99A91DE}" type="pres">
      <dgm:prSet presAssocID="{BCAD6273-D87F-4755-A7CF-92553E3768EA}" presName="accent_3" presStyleCnt="0"/>
      <dgm:spPr/>
    </dgm:pt>
    <dgm:pt modelId="{DC227EB6-1DCC-44C9-9907-7015D12B7A77}" type="pres">
      <dgm:prSet presAssocID="{BCAD6273-D87F-4755-A7CF-92553E3768EA}" presName="accentRepeatNode" presStyleLbl="solidFgAcc1" presStyleIdx="2" presStyleCnt="3"/>
      <dgm:spPr/>
    </dgm:pt>
  </dgm:ptLst>
  <dgm:cxnLst>
    <dgm:cxn modelId="{2933720B-BB33-41A4-AA33-DF9B77973741}" type="presOf" srcId="{F805B4A5-7AEA-40FF-A7B0-C8886B1A2BD9}" destId="{A264E564-2BAE-4ED8-A519-E6B4AEE9FB91}" srcOrd="0" destOrd="0" presId="urn:microsoft.com/office/officeart/2008/layout/VerticalCurvedList"/>
    <dgm:cxn modelId="{99F0910D-EDA8-4268-836C-CCA119B55BD2}" srcId="{F805B4A5-7AEA-40FF-A7B0-C8886B1A2BD9}" destId="{ACEE645C-ECE7-4981-B28C-0B4507CED407}" srcOrd="1" destOrd="0" parTransId="{240EF16A-A043-4F77-A713-89A089CEBBCE}" sibTransId="{4A63D216-114A-4FC3-8AC0-D1321577D5F3}"/>
    <dgm:cxn modelId="{558A052C-0863-4B5A-81B9-9EA787E67BBF}" srcId="{F805B4A5-7AEA-40FF-A7B0-C8886B1A2BD9}" destId="{BCAD6273-D87F-4755-A7CF-92553E3768EA}" srcOrd="2" destOrd="0" parTransId="{6ED573FF-E021-4ADC-AFC1-A00B83B3EBF0}" sibTransId="{B5B3DB6E-6A88-421C-A7C6-60B8E84ED016}"/>
    <dgm:cxn modelId="{DBC3E043-6D5C-4566-BB7D-238AC6540738}" srcId="{F805B4A5-7AEA-40FF-A7B0-C8886B1A2BD9}" destId="{0D648CD0-4744-4A85-BBA2-DA0AE4EEFD07}" srcOrd="0" destOrd="0" parTransId="{059243B4-5024-46D1-B55E-0F62344BA092}" sibTransId="{105AC01E-A1F7-49BE-86D4-4C50C6138B0D}"/>
    <dgm:cxn modelId="{5C924A77-C5C0-477E-8F5C-55FC8DEA86F9}" type="presOf" srcId="{0D648CD0-4744-4A85-BBA2-DA0AE4EEFD07}" destId="{7DCA3421-281F-4BD8-88CA-2C260BBCA970}" srcOrd="0" destOrd="0" presId="urn:microsoft.com/office/officeart/2008/layout/VerticalCurvedList"/>
    <dgm:cxn modelId="{0CEEFF88-D8EA-402C-89E3-6ED8FE6B75F6}" type="presOf" srcId="{ACEE645C-ECE7-4981-B28C-0B4507CED407}" destId="{24E91A3D-900A-4E14-A8A0-CAA07C7BCF2C}" srcOrd="0" destOrd="0" presId="urn:microsoft.com/office/officeart/2008/layout/VerticalCurvedList"/>
    <dgm:cxn modelId="{68A304BE-102A-41FB-B4FE-2BE04CAC1DA8}" type="presOf" srcId="{105AC01E-A1F7-49BE-86D4-4C50C6138B0D}" destId="{E013154B-F026-4923-A874-0C7319D9DF5C}" srcOrd="0" destOrd="0" presId="urn:microsoft.com/office/officeart/2008/layout/VerticalCurvedList"/>
    <dgm:cxn modelId="{B008D6D8-9A61-43BA-9BD5-9B206A62133D}" type="presOf" srcId="{BCAD6273-D87F-4755-A7CF-92553E3768EA}" destId="{4E041245-4906-40E0-AA3D-22DEC24EF173}" srcOrd="0" destOrd="0" presId="urn:microsoft.com/office/officeart/2008/layout/VerticalCurvedList"/>
    <dgm:cxn modelId="{34626206-0C7F-40E7-8913-1BAC4CD9A719}" type="presParOf" srcId="{A264E564-2BAE-4ED8-A519-E6B4AEE9FB91}" destId="{AEEAA5E2-64CC-4A93-A8C0-93F97ED6AA1A}" srcOrd="0" destOrd="0" presId="urn:microsoft.com/office/officeart/2008/layout/VerticalCurvedList"/>
    <dgm:cxn modelId="{DE10CAD7-AFD9-4273-A914-C10E61776665}" type="presParOf" srcId="{AEEAA5E2-64CC-4A93-A8C0-93F97ED6AA1A}" destId="{E2912742-9AB9-419F-9501-5B1E07DD20AA}" srcOrd="0" destOrd="0" presId="urn:microsoft.com/office/officeart/2008/layout/VerticalCurvedList"/>
    <dgm:cxn modelId="{F053757B-0D16-4564-AEEE-25FEBEE0A8E8}" type="presParOf" srcId="{E2912742-9AB9-419F-9501-5B1E07DD20AA}" destId="{94F86F84-4C0A-4790-BEF6-5F08AB54312B}" srcOrd="0" destOrd="0" presId="urn:microsoft.com/office/officeart/2008/layout/VerticalCurvedList"/>
    <dgm:cxn modelId="{C51407DE-4EAA-4B05-9629-6229AFF1A9D8}" type="presParOf" srcId="{E2912742-9AB9-419F-9501-5B1E07DD20AA}" destId="{E013154B-F026-4923-A874-0C7319D9DF5C}" srcOrd="1" destOrd="0" presId="urn:microsoft.com/office/officeart/2008/layout/VerticalCurvedList"/>
    <dgm:cxn modelId="{468A69F1-4094-4587-AF77-5B7899112018}" type="presParOf" srcId="{E2912742-9AB9-419F-9501-5B1E07DD20AA}" destId="{3D53C7B3-8460-4CFF-82F2-6FEE35C93655}" srcOrd="2" destOrd="0" presId="urn:microsoft.com/office/officeart/2008/layout/VerticalCurvedList"/>
    <dgm:cxn modelId="{CCBFC54A-DA0D-4CA7-A142-1A44645D3375}" type="presParOf" srcId="{E2912742-9AB9-419F-9501-5B1E07DD20AA}" destId="{9174867E-F934-4E96-8951-D35790AC9318}" srcOrd="3" destOrd="0" presId="urn:microsoft.com/office/officeart/2008/layout/VerticalCurvedList"/>
    <dgm:cxn modelId="{D3BE36CB-9BBC-4C4B-A61F-EE7790054913}" type="presParOf" srcId="{AEEAA5E2-64CC-4A93-A8C0-93F97ED6AA1A}" destId="{7DCA3421-281F-4BD8-88CA-2C260BBCA970}" srcOrd="1" destOrd="0" presId="urn:microsoft.com/office/officeart/2008/layout/VerticalCurvedList"/>
    <dgm:cxn modelId="{84C11672-D62A-40EE-97FE-09D72E175150}" type="presParOf" srcId="{AEEAA5E2-64CC-4A93-A8C0-93F97ED6AA1A}" destId="{17228AA8-F4B2-4E65-AA69-C58DEB37C345}" srcOrd="2" destOrd="0" presId="urn:microsoft.com/office/officeart/2008/layout/VerticalCurvedList"/>
    <dgm:cxn modelId="{573049DE-1F9E-4DB4-B8BE-C0B5739806E1}" type="presParOf" srcId="{17228AA8-F4B2-4E65-AA69-C58DEB37C345}" destId="{AA793EDB-A245-4747-A6D4-4FB0FAE9D4D7}" srcOrd="0" destOrd="0" presId="urn:microsoft.com/office/officeart/2008/layout/VerticalCurvedList"/>
    <dgm:cxn modelId="{C3175647-4693-4CDD-9CAB-FF6A12F3C326}" type="presParOf" srcId="{AEEAA5E2-64CC-4A93-A8C0-93F97ED6AA1A}" destId="{24E91A3D-900A-4E14-A8A0-CAA07C7BCF2C}" srcOrd="3" destOrd="0" presId="urn:microsoft.com/office/officeart/2008/layout/VerticalCurvedList"/>
    <dgm:cxn modelId="{F2286496-D4E1-4038-8370-48322155B876}" type="presParOf" srcId="{AEEAA5E2-64CC-4A93-A8C0-93F97ED6AA1A}" destId="{6E58DD25-9762-45B1-85A6-2016CA4DC231}" srcOrd="4" destOrd="0" presId="urn:microsoft.com/office/officeart/2008/layout/VerticalCurvedList"/>
    <dgm:cxn modelId="{56EB53E0-FF56-4C78-A701-25F6BFB426EB}" type="presParOf" srcId="{6E58DD25-9762-45B1-85A6-2016CA4DC231}" destId="{D8433579-99EC-4EBE-83C3-AD97659DD9C8}" srcOrd="0" destOrd="0" presId="urn:microsoft.com/office/officeart/2008/layout/VerticalCurvedList"/>
    <dgm:cxn modelId="{24C762B0-C33F-4DE1-8A2E-C80B98FCB236}" type="presParOf" srcId="{AEEAA5E2-64CC-4A93-A8C0-93F97ED6AA1A}" destId="{4E041245-4906-40E0-AA3D-22DEC24EF173}" srcOrd="5" destOrd="0" presId="urn:microsoft.com/office/officeart/2008/layout/VerticalCurvedList"/>
    <dgm:cxn modelId="{EBE31E5C-FB0D-45D0-ABEC-EF981A772E8A}" type="presParOf" srcId="{AEEAA5E2-64CC-4A93-A8C0-93F97ED6AA1A}" destId="{A631A656-E841-42C0-8226-F5F0A99A91DE}" srcOrd="6" destOrd="0" presId="urn:microsoft.com/office/officeart/2008/layout/VerticalCurvedList"/>
    <dgm:cxn modelId="{97113B1A-D857-4965-A358-BF9D77D6CCD3}" type="presParOf" srcId="{A631A656-E841-42C0-8226-F5F0A99A91DE}" destId="{DC227EB6-1DCC-44C9-9907-7015D12B7A77}"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64BCEB-BA04-42C3-8983-5DCBEF9F2CEB}" type="doc">
      <dgm:prSet loTypeId="urn:microsoft.com/office/officeart/2005/8/layout/venn1" loCatId="relationship" qsTypeId="urn:microsoft.com/office/officeart/2005/8/quickstyle/simple1" qsCatId="simple" csTypeId="urn:microsoft.com/office/officeart/2005/8/colors/accent1_1" csCatId="accent1" phldr="1"/>
      <dgm:spPr/>
      <dgm:t>
        <a:bodyPr/>
        <a:lstStyle/>
        <a:p>
          <a:endParaRPr lang="en-US"/>
        </a:p>
      </dgm:t>
    </dgm:pt>
    <dgm:pt modelId="{6268C21D-38EA-4ACC-81F1-6F1331CE0C07}">
      <dgm:prSet phldrT="[Κείμενο]" custT="1"/>
      <dgm:spPr>
        <a:xfrm>
          <a:off x="2765767" y="-32672"/>
          <a:ext cx="5075980" cy="4860023"/>
        </a:xfrm>
        <a:solidFill>
          <a:sysClr val="window" lastClr="FFFFFF">
            <a:alpha val="50000"/>
            <a:hueOff val="0"/>
            <a:satOff val="0"/>
            <a:lumOff val="0"/>
            <a:alphaOff val="0"/>
          </a:sysClr>
        </a:solidFill>
        <a:ln w="38100" cap="flat" cmpd="sng" algn="ctr">
          <a:solidFill>
            <a:srgbClr val="ED7D31">
              <a:lumMod val="75000"/>
            </a:srgbClr>
          </a:solidFill>
          <a:prstDash val="solid"/>
          <a:miter lim="800000"/>
        </a:ln>
        <a:effectLst/>
      </dgm:spPr>
      <dgm:t>
        <a:bodyPr/>
        <a:lstStyle/>
        <a:p>
          <a:pPr algn="ctr"/>
          <a:r>
            <a:rPr kumimoji="0" lang="el-GR" sz="1400" b="1" i="0" u="none" strike="noStrike" cap="none" spc="0" normalizeH="0" baseline="0" noProof="0" dirty="0">
              <a:ln>
                <a:noFill/>
              </a:ln>
              <a:solidFill>
                <a:prstClr val="black"/>
              </a:solidFill>
              <a:effectLst/>
              <a:uLnTx/>
              <a:uFillTx/>
            </a:rPr>
            <a:t>Ένας χώρος πειραματισμού</a:t>
          </a:r>
        </a:p>
        <a:p>
          <a:pPr algn="ctr"/>
          <a:r>
            <a:rPr lang="el-GR" sz="1200" dirty="0">
              <a:solidFill>
                <a:prstClr val="black"/>
              </a:solidFill>
            </a:rPr>
            <a:t>Για τεχνολογίες αιχμής &amp;</a:t>
          </a:r>
        </a:p>
        <a:p>
          <a:pPr algn="ctr"/>
          <a:r>
            <a:rPr lang="el-GR" sz="1200" dirty="0">
              <a:solidFill>
                <a:prstClr val="black"/>
              </a:solidFill>
            </a:rPr>
            <a:t>Για την εξέλιξη της τεχνολογίας </a:t>
          </a:r>
          <a:endParaRPr lang="el-GR" sz="1400" dirty="0">
            <a:solidFill>
              <a:sysClr val="windowText" lastClr="000000">
                <a:hueOff val="0"/>
                <a:satOff val="0"/>
                <a:lumOff val="0"/>
                <a:alphaOff val="0"/>
              </a:sysClr>
            </a:solidFill>
            <a:latin typeface="Calibri"/>
            <a:ea typeface="+mn-ea"/>
            <a:cs typeface="+mn-cs"/>
          </a:endParaRPr>
        </a:p>
      </dgm:t>
    </dgm:pt>
    <dgm:pt modelId="{4C826C4E-183B-4F3F-98CC-DD07E25A07DA}" type="parTrans" cxnId="{0E842CBB-42A5-4515-8DE1-179C9DDF0914}">
      <dgm:prSet/>
      <dgm:spPr/>
      <dgm:t>
        <a:bodyPr/>
        <a:lstStyle/>
        <a:p>
          <a:pPr algn="ctr"/>
          <a:endParaRPr lang="el-GR" sz="1400"/>
        </a:p>
      </dgm:t>
    </dgm:pt>
    <dgm:pt modelId="{181C8B08-E6A2-4673-8936-E5F5CFD4B354}" type="sibTrans" cxnId="{0E842CBB-42A5-4515-8DE1-179C9DDF0914}">
      <dgm:prSet/>
      <dgm:spPr/>
      <dgm:t>
        <a:bodyPr/>
        <a:lstStyle/>
        <a:p>
          <a:pPr algn="ctr"/>
          <a:endParaRPr lang="el-GR" sz="1400"/>
        </a:p>
      </dgm:t>
    </dgm:pt>
    <dgm:pt modelId="{C13ECE3E-F92F-4B08-AE54-3AAB74C25007}">
      <dgm:prSet phldrT="[Κείμενο]" custT="1"/>
      <dgm:spPr>
        <a:xfrm>
          <a:off x="4375729" y="2631147"/>
          <a:ext cx="5075980" cy="4895994"/>
        </a:xfrm>
        <a:solidFill>
          <a:sysClr val="window" lastClr="FFFFFF">
            <a:alpha val="50000"/>
            <a:hueOff val="0"/>
            <a:satOff val="0"/>
            <a:lumOff val="0"/>
            <a:alphaOff val="0"/>
          </a:sysClr>
        </a:solidFill>
        <a:ln w="38100" cap="flat" cmpd="sng" algn="ctr">
          <a:solidFill>
            <a:srgbClr val="ED7D31">
              <a:lumMod val="75000"/>
            </a:srgbClr>
          </a:solidFill>
          <a:prstDash val="solid"/>
          <a:miter lim="800000"/>
        </a:ln>
        <a:effectLst/>
      </dgm:spPr>
      <dgm:t>
        <a:bodyPr/>
        <a:lstStyle/>
        <a:p>
          <a:pPr algn="ctr"/>
          <a:r>
            <a:rPr kumimoji="0" lang="el-GR" sz="1400" b="1" i="0" u="none" strike="noStrike" cap="none" spc="0" normalizeH="0" baseline="0" noProof="0" dirty="0">
              <a:ln>
                <a:noFill/>
              </a:ln>
              <a:solidFill>
                <a:prstClr val="black"/>
              </a:solidFill>
              <a:effectLst/>
              <a:uLnTx/>
              <a:uFillTx/>
            </a:rPr>
            <a:t>Μελέτη &amp; ανάπτυξη των υποδομών</a:t>
          </a:r>
        </a:p>
        <a:p>
          <a:pPr algn="l"/>
          <a:r>
            <a:rPr lang="el-GR" sz="1200" dirty="0">
              <a:solidFill>
                <a:prstClr val="black"/>
              </a:solidFill>
            </a:rPr>
            <a:t>Χρήση τεχνολογιών ΤΠΕ &amp;</a:t>
          </a:r>
        </a:p>
        <a:p>
          <a:pPr algn="l"/>
          <a:r>
            <a:rPr lang="el-GR" sz="1200" dirty="0">
              <a:solidFill>
                <a:prstClr val="black"/>
              </a:solidFill>
            </a:rPr>
            <a:t>Νέος αρχιτεκτονικός σχεδιασμός</a:t>
          </a:r>
        </a:p>
        <a:p>
          <a:pPr algn="l"/>
          <a:r>
            <a:rPr lang="el-GR" sz="1200" dirty="0">
              <a:cs typeface="Calibri"/>
            </a:rPr>
            <a:t>Χρήση καινοτόμων οργανωτικών σχημάτων</a:t>
          </a:r>
          <a:endParaRPr lang="el-GR" sz="1200" dirty="0">
            <a:solidFill>
              <a:sysClr val="windowText" lastClr="000000">
                <a:hueOff val="0"/>
                <a:satOff val="0"/>
                <a:lumOff val="0"/>
                <a:alphaOff val="0"/>
              </a:sysClr>
            </a:solidFill>
            <a:latin typeface="Calibri"/>
            <a:ea typeface="+mn-ea"/>
            <a:cs typeface="+mn-cs"/>
          </a:endParaRPr>
        </a:p>
      </dgm:t>
    </dgm:pt>
    <dgm:pt modelId="{0FB6838E-B01E-4661-9B8D-8F54C2E908F1}" type="parTrans" cxnId="{97189910-B438-459D-B999-71E8105DBA8C}">
      <dgm:prSet/>
      <dgm:spPr/>
      <dgm:t>
        <a:bodyPr/>
        <a:lstStyle/>
        <a:p>
          <a:pPr algn="ctr"/>
          <a:endParaRPr lang="el-GR" sz="1400"/>
        </a:p>
      </dgm:t>
    </dgm:pt>
    <dgm:pt modelId="{0FEA6674-8EC8-4837-B5D7-E6B873BE4851}" type="sibTrans" cxnId="{97189910-B438-459D-B999-71E8105DBA8C}">
      <dgm:prSet/>
      <dgm:spPr/>
      <dgm:t>
        <a:bodyPr/>
        <a:lstStyle/>
        <a:p>
          <a:pPr algn="ctr"/>
          <a:endParaRPr lang="el-GR" sz="1400"/>
        </a:p>
      </dgm:t>
    </dgm:pt>
    <dgm:pt modelId="{948636D3-0CD2-464F-99C4-5769DAA7AF43}">
      <dgm:prSet phldrT="[Κείμενο]" custT="1"/>
      <dgm:spPr>
        <a:xfrm>
          <a:off x="753786" y="2642655"/>
          <a:ext cx="5074511" cy="4896572"/>
        </a:xfrm>
        <a:solidFill>
          <a:sysClr val="window" lastClr="FFFFFF">
            <a:alpha val="50000"/>
            <a:hueOff val="0"/>
            <a:satOff val="0"/>
            <a:lumOff val="0"/>
            <a:alphaOff val="0"/>
          </a:sysClr>
        </a:solidFill>
        <a:ln w="38100" cap="flat" cmpd="sng" algn="ctr">
          <a:solidFill>
            <a:srgbClr val="ED7D31">
              <a:lumMod val="75000"/>
            </a:srgbClr>
          </a:solidFill>
          <a:prstDash val="solid"/>
          <a:miter lim="800000"/>
        </a:ln>
        <a:effectLst/>
      </dgm:spPr>
      <dgm:t>
        <a:bodyPr/>
        <a:lstStyle/>
        <a:p>
          <a:pPr algn="r"/>
          <a:r>
            <a:rPr lang="el-GR" sz="1400" b="1" dirty="0">
              <a:solidFill>
                <a:prstClr val="black"/>
              </a:solidFill>
            </a:rPr>
            <a:t>Επιχειρηματικότητα</a:t>
          </a:r>
        </a:p>
        <a:p>
          <a:pPr algn="r"/>
          <a:r>
            <a:rPr lang="el-GR" sz="1200" dirty="0">
              <a:solidFill>
                <a:prstClr val="black"/>
              </a:solidFill>
            </a:rPr>
            <a:t>Καινοτομία &amp;</a:t>
          </a:r>
        </a:p>
        <a:p>
          <a:pPr algn="r"/>
          <a:r>
            <a:rPr lang="el-GR" sz="1200" dirty="0">
              <a:solidFill>
                <a:prstClr val="black"/>
              </a:solidFill>
            </a:rPr>
            <a:t>Επιχειρηματικότητα</a:t>
          </a:r>
          <a:endParaRPr lang="el-GR" sz="1400" dirty="0">
            <a:solidFill>
              <a:sysClr val="windowText" lastClr="000000">
                <a:hueOff val="0"/>
                <a:satOff val="0"/>
                <a:lumOff val="0"/>
                <a:alphaOff val="0"/>
              </a:sysClr>
            </a:solidFill>
            <a:latin typeface="Calibri"/>
            <a:ea typeface="+mn-ea"/>
            <a:cs typeface="+mn-cs"/>
          </a:endParaRPr>
        </a:p>
      </dgm:t>
    </dgm:pt>
    <dgm:pt modelId="{CCDD78C9-229C-4CDF-930B-4A916FE76DB6}" type="parTrans" cxnId="{E60DA6AD-1254-4A7E-ADCA-B40636309CB5}">
      <dgm:prSet/>
      <dgm:spPr/>
      <dgm:t>
        <a:bodyPr/>
        <a:lstStyle/>
        <a:p>
          <a:pPr algn="ctr"/>
          <a:endParaRPr lang="en-US" sz="1400"/>
        </a:p>
      </dgm:t>
    </dgm:pt>
    <dgm:pt modelId="{A91D2E79-8D61-47BD-B4B5-5AB7A11F4E93}" type="sibTrans" cxnId="{E60DA6AD-1254-4A7E-ADCA-B40636309CB5}">
      <dgm:prSet/>
      <dgm:spPr/>
      <dgm:t>
        <a:bodyPr/>
        <a:lstStyle/>
        <a:p>
          <a:pPr algn="ctr"/>
          <a:endParaRPr lang="en-US" sz="1400"/>
        </a:p>
      </dgm:t>
    </dgm:pt>
    <dgm:pt modelId="{AB5E7CCE-AC4B-4B1B-A48D-E3A30754EC47}" type="pres">
      <dgm:prSet presAssocID="{BB64BCEB-BA04-42C3-8983-5DCBEF9F2CEB}" presName="compositeShape" presStyleCnt="0">
        <dgm:presLayoutVars>
          <dgm:chMax val="7"/>
          <dgm:dir/>
          <dgm:resizeHandles val="exact"/>
        </dgm:presLayoutVars>
      </dgm:prSet>
      <dgm:spPr/>
    </dgm:pt>
    <dgm:pt modelId="{1F5DECE8-C610-4D81-B75D-D1CEA5366656}" type="pres">
      <dgm:prSet presAssocID="{6268C21D-38EA-4ACC-81F1-6F1331CE0C07}" presName="circ1" presStyleLbl="vennNode1" presStyleIdx="0" presStyleCnt="3" custScaleX="89746" custScaleY="89746" custLinFactNeighborX="8700" custLinFactNeighborY="-1497"/>
      <dgm:spPr>
        <a:prstGeom prst="ellipse">
          <a:avLst/>
        </a:prstGeom>
      </dgm:spPr>
    </dgm:pt>
    <dgm:pt modelId="{2FADB9E7-C7B8-4506-A68E-6523B08C0BD4}" type="pres">
      <dgm:prSet presAssocID="{6268C21D-38EA-4ACC-81F1-6F1331CE0C07}" presName="circ1Tx" presStyleLbl="revTx" presStyleIdx="0" presStyleCnt="0">
        <dgm:presLayoutVars>
          <dgm:chMax val="0"/>
          <dgm:chPref val="0"/>
          <dgm:bulletEnabled val="1"/>
        </dgm:presLayoutVars>
      </dgm:prSet>
      <dgm:spPr/>
    </dgm:pt>
    <dgm:pt modelId="{4081ACC7-80AD-4FB9-B17B-73DB8966EAFF}" type="pres">
      <dgm:prSet presAssocID="{948636D3-0CD2-464F-99C4-5769DAA7AF43}" presName="circ2" presStyleLbl="vennNode1" presStyleIdx="1" presStyleCnt="3" custScaleX="89746" custScaleY="89746"/>
      <dgm:spPr/>
    </dgm:pt>
    <dgm:pt modelId="{5A8AADCC-2E57-41C1-B3BE-B03FD61E619F}" type="pres">
      <dgm:prSet presAssocID="{948636D3-0CD2-464F-99C4-5769DAA7AF43}" presName="circ2Tx" presStyleLbl="revTx" presStyleIdx="0" presStyleCnt="0">
        <dgm:presLayoutVars>
          <dgm:chMax val="0"/>
          <dgm:chPref val="0"/>
          <dgm:bulletEnabled val="1"/>
        </dgm:presLayoutVars>
      </dgm:prSet>
      <dgm:spPr/>
    </dgm:pt>
    <dgm:pt modelId="{AB21E959-3112-4963-AD90-8CA59E43C1F6}" type="pres">
      <dgm:prSet presAssocID="{C13ECE3E-F92F-4B08-AE54-3AAB74C25007}" presName="circ3" presStyleLbl="vennNode1" presStyleIdx="2" presStyleCnt="3" custScaleX="89746" custScaleY="89746" custLinFactNeighborX="15159" custLinFactNeighborY="-56"/>
      <dgm:spPr>
        <a:prstGeom prst="ellipse">
          <a:avLst/>
        </a:prstGeom>
      </dgm:spPr>
    </dgm:pt>
    <dgm:pt modelId="{98AA19D2-3003-44E2-929E-7AEA8231CB4E}" type="pres">
      <dgm:prSet presAssocID="{C13ECE3E-F92F-4B08-AE54-3AAB74C25007}" presName="circ3Tx" presStyleLbl="revTx" presStyleIdx="0" presStyleCnt="0">
        <dgm:presLayoutVars>
          <dgm:chMax val="0"/>
          <dgm:chPref val="0"/>
          <dgm:bulletEnabled val="1"/>
        </dgm:presLayoutVars>
      </dgm:prSet>
      <dgm:spPr/>
    </dgm:pt>
  </dgm:ptLst>
  <dgm:cxnLst>
    <dgm:cxn modelId="{85A7A208-E71F-4433-8F17-FA041640641A}" type="presOf" srcId="{C13ECE3E-F92F-4B08-AE54-3AAB74C25007}" destId="{98AA19D2-3003-44E2-929E-7AEA8231CB4E}" srcOrd="1" destOrd="0" presId="urn:microsoft.com/office/officeart/2005/8/layout/venn1"/>
    <dgm:cxn modelId="{954AD10D-4BBA-4F94-B50E-CF86E9B77DAF}" type="presOf" srcId="{6268C21D-38EA-4ACC-81F1-6F1331CE0C07}" destId="{1F5DECE8-C610-4D81-B75D-D1CEA5366656}" srcOrd="0" destOrd="0" presId="urn:microsoft.com/office/officeart/2005/8/layout/venn1"/>
    <dgm:cxn modelId="{97189910-B438-459D-B999-71E8105DBA8C}" srcId="{BB64BCEB-BA04-42C3-8983-5DCBEF9F2CEB}" destId="{C13ECE3E-F92F-4B08-AE54-3AAB74C25007}" srcOrd="2" destOrd="0" parTransId="{0FB6838E-B01E-4661-9B8D-8F54C2E908F1}" sibTransId="{0FEA6674-8EC8-4837-B5D7-E6B873BE4851}"/>
    <dgm:cxn modelId="{263AF494-ECB5-4271-9CC0-8E2A946014CC}" type="presOf" srcId="{6268C21D-38EA-4ACC-81F1-6F1331CE0C07}" destId="{2FADB9E7-C7B8-4506-A68E-6523B08C0BD4}" srcOrd="1" destOrd="0" presId="urn:microsoft.com/office/officeart/2005/8/layout/venn1"/>
    <dgm:cxn modelId="{13FBCAA2-1EA1-4250-9689-3B9FB862F47B}" type="presOf" srcId="{BB64BCEB-BA04-42C3-8983-5DCBEF9F2CEB}" destId="{AB5E7CCE-AC4B-4B1B-A48D-E3A30754EC47}" srcOrd="0" destOrd="0" presId="urn:microsoft.com/office/officeart/2005/8/layout/venn1"/>
    <dgm:cxn modelId="{E60DA6AD-1254-4A7E-ADCA-B40636309CB5}" srcId="{BB64BCEB-BA04-42C3-8983-5DCBEF9F2CEB}" destId="{948636D3-0CD2-464F-99C4-5769DAA7AF43}" srcOrd="1" destOrd="0" parTransId="{CCDD78C9-229C-4CDF-930B-4A916FE76DB6}" sibTransId="{A91D2E79-8D61-47BD-B4B5-5AB7A11F4E93}"/>
    <dgm:cxn modelId="{0E842CBB-42A5-4515-8DE1-179C9DDF0914}" srcId="{BB64BCEB-BA04-42C3-8983-5DCBEF9F2CEB}" destId="{6268C21D-38EA-4ACC-81F1-6F1331CE0C07}" srcOrd="0" destOrd="0" parTransId="{4C826C4E-183B-4F3F-98CC-DD07E25A07DA}" sibTransId="{181C8B08-E6A2-4673-8936-E5F5CFD4B354}"/>
    <dgm:cxn modelId="{5B2582CE-1217-485C-86F3-82223E0D364F}" type="presOf" srcId="{C13ECE3E-F92F-4B08-AE54-3AAB74C25007}" destId="{AB21E959-3112-4963-AD90-8CA59E43C1F6}" srcOrd="0" destOrd="0" presId="urn:microsoft.com/office/officeart/2005/8/layout/venn1"/>
    <dgm:cxn modelId="{376BACDE-395C-4646-879C-4314EEC2D62F}" type="presOf" srcId="{948636D3-0CD2-464F-99C4-5769DAA7AF43}" destId="{5A8AADCC-2E57-41C1-B3BE-B03FD61E619F}" srcOrd="1" destOrd="0" presId="urn:microsoft.com/office/officeart/2005/8/layout/venn1"/>
    <dgm:cxn modelId="{6EFEC2EF-52D8-4369-BA90-6B5AA1C62203}" type="presOf" srcId="{948636D3-0CD2-464F-99C4-5769DAA7AF43}" destId="{4081ACC7-80AD-4FB9-B17B-73DB8966EAFF}" srcOrd="0" destOrd="0" presId="urn:microsoft.com/office/officeart/2005/8/layout/venn1"/>
    <dgm:cxn modelId="{0A7093F3-6482-45E0-ACC9-DB49B859C787}" type="presParOf" srcId="{AB5E7CCE-AC4B-4B1B-A48D-E3A30754EC47}" destId="{1F5DECE8-C610-4D81-B75D-D1CEA5366656}" srcOrd="0" destOrd="0" presId="urn:microsoft.com/office/officeart/2005/8/layout/venn1"/>
    <dgm:cxn modelId="{05EE76ED-0C85-45B8-91DF-3698DBABACD6}" type="presParOf" srcId="{AB5E7CCE-AC4B-4B1B-A48D-E3A30754EC47}" destId="{2FADB9E7-C7B8-4506-A68E-6523B08C0BD4}" srcOrd="1" destOrd="0" presId="urn:microsoft.com/office/officeart/2005/8/layout/venn1"/>
    <dgm:cxn modelId="{61DF45B9-6186-45B7-B88F-072FAD2E308B}" type="presParOf" srcId="{AB5E7CCE-AC4B-4B1B-A48D-E3A30754EC47}" destId="{4081ACC7-80AD-4FB9-B17B-73DB8966EAFF}" srcOrd="2" destOrd="0" presId="urn:microsoft.com/office/officeart/2005/8/layout/venn1"/>
    <dgm:cxn modelId="{FF0244D5-1509-496C-9685-98D423D4CFD5}" type="presParOf" srcId="{AB5E7CCE-AC4B-4B1B-A48D-E3A30754EC47}" destId="{5A8AADCC-2E57-41C1-B3BE-B03FD61E619F}" srcOrd="3" destOrd="0" presId="urn:microsoft.com/office/officeart/2005/8/layout/venn1"/>
    <dgm:cxn modelId="{24757C7C-1164-4DD3-948C-F33C6DAF4B7F}" type="presParOf" srcId="{AB5E7CCE-AC4B-4B1B-A48D-E3A30754EC47}" destId="{AB21E959-3112-4963-AD90-8CA59E43C1F6}" srcOrd="4" destOrd="0" presId="urn:microsoft.com/office/officeart/2005/8/layout/venn1"/>
    <dgm:cxn modelId="{3F9AA4CD-0290-4183-B928-388BFB084980}" type="presParOf" srcId="{AB5E7CCE-AC4B-4B1B-A48D-E3A30754EC47}" destId="{98AA19D2-3003-44E2-929E-7AEA8231CB4E}"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DE10AC-7E32-4BC2-A0C9-042E10C9E6F6}" type="doc">
      <dgm:prSet loTypeId="urn:microsoft.com/office/officeart/2005/8/layout/StepDownProcess" loCatId="process" qsTypeId="urn:microsoft.com/office/officeart/2005/8/quickstyle/simple1" qsCatId="simple" csTypeId="urn:microsoft.com/office/officeart/2005/8/colors/accent1_1" csCatId="accent1" phldr="1"/>
      <dgm:spPr/>
      <dgm:t>
        <a:bodyPr/>
        <a:lstStyle/>
        <a:p>
          <a:endParaRPr lang="en-US"/>
        </a:p>
      </dgm:t>
    </dgm:pt>
    <dgm:pt modelId="{29E221E3-7BDA-4CBC-A899-B1C48960534E}">
      <dgm:prSet phldrT="[Text]">
        <dgm:style>
          <a:lnRef idx="0">
            <a:scrgbClr r="0" g="0" b="0"/>
          </a:lnRef>
          <a:fillRef idx="0">
            <a:scrgbClr r="0" g="0" b="0"/>
          </a:fillRef>
          <a:effectRef idx="0">
            <a:scrgbClr r="0" g="0" b="0"/>
          </a:effectRef>
          <a:fontRef idx="minor">
            <a:schemeClr val="accent1"/>
          </a:fontRef>
        </dgm:style>
      </dgm:prSet>
      <dgm:spPr>
        <a:noFill/>
        <a:ln w="9525" cap="flat" cmpd="sng" algn="ctr">
          <a:solidFill>
            <a:schemeClr val="accent1"/>
          </a:solidFill>
          <a:prstDash val="solid"/>
          <a:round/>
          <a:headEnd type="none" w="med" len="med"/>
          <a:tailEnd type="none" w="med" len="med"/>
        </a:ln>
      </dgm:spPr>
      <dgm:t>
        <a:bodyPr/>
        <a:lstStyle/>
        <a:p>
          <a:r>
            <a:rPr lang="el-GR" dirty="0"/>
            <a:t>Συλλογή στοιχείων μέσω Ερωτηματολογίου</a:t>
          </a:r>
        </a:p>
        <a:p>
          <a:r>
            <a:rPr lang="el-GR" dirty="0"/>
            <a:t>(Ν&gt;300)</a:t>
          </a:r>
          <a:endParaRPr lang="en-US" dirty="0"/>
        </a:p>
      </dgm:t>
    </dgm:pt>
    <dgm:pt modelId="{97AF7E9C-A9B6-490C-81DB-56653B918628}" type="parTrans" cxnId="{B5072A47-2413-4DD3-A521-3D1B9384F3EF}">
      <dgm:prSet/>
      <dgm:spPr/>
      <dgm:t>
        <a:bodyPr/>
        <a:lstStyle/>
        <a:p>
          <a:endParaRPr lang="en-US"/>
        </a:p>
      </dgm:t>
    </dgm:pt>
    <dgm:pt modelId="{6A2145AE-A38B-48D3-B435-71FDCCE0DA33}" type="sibTrans" cxnId="{B5072A47-2413-4DD3-A521-3D1B9384F3EF}">
      <dgm:prSet/>
      <dgm:spPr/>
      <dgm:t>
        <a:bodyPr/>
        <a:lstStyle/>
        <a:p>
          <a:endParaRPr lang="en-US"/>
        </a:p>
      </dgm:t>
    </dgm:pt>
    <dgm:pt modelId="{04143CD1-EAB2-4829-907B-C759C29224EB}">
      <dgm:prSet phldrT="[Text]" custT="1"/>
      <dgm:spPr/>
      <dgm:t>
        <a:bodyPr/>
        <a:lstStyle/>
        <a:p>
          <a:pPr algn="l"/>
          <a:r>
            <a:rPr lang="el-GR" sz="1600" dirty="0"/>
            <a:t>Χαρακτηριστικά </a:t>
          </a:r>
          <a:r>
            <a:rPr lang="en-GB" sz="1600" dirty="0"/>
            <a:t>των ηλεκτρονικών και </a:t>
          </a:r>
          <a:r>
            <a:rPr lang="el-GR" sz="1600" dirty="0"/>
            <a:t>ψηφιακών</a:t>
          </a:r>
          <a:r>
            <a:rPr lang="en-GB" sz="1600" dirty="0"/>
            <a:t> δράσεων</a:t>
          </a:r>
          <a:endParaRPr lang="en-US" sz="1600" dirty="0"/>
        </a:p>
      </dgm:t>
    </dgm:pt>
    <dgm:pt modelId="{22D325CF-222D-4FA6-8899-FA5CAE0AFB67}" type="parTrans" cxnId="{5DC03935-8039-4B7C-BFB3-8C09336D8B9A}">
      <dgm:prSet/>
      <dgm:spPr/>
      <dgm:t>
        <a:bodyPr/>
        <a:lstStyle/>
        <a:p>
          <a:endParaRPr lang="en-US"/>
        </a:p>
      </dgm:t>
    </dgm:pt>
    <dgm:pt modelId="{2BDDA546-F576-4A21-90D1-ED1808654166}" type="sibTrans" cxnId="{5DC03935-8039-4B7C-BFB3-8C09336D8B9A}">
      <dgm:prSet/>
      <dgm:spPr/>
      <dgm:t>
        <a:bodyPr/>
        <a:lstStyle/>
        <a:p>
          <a:endParaRPr lang="en-US"/>
        </a:p>
      </dgm:t>
    </dgm:pt>
    <dgm:pt modelId="{3AC47082-B38C-4964-A529-B86AF81E0DFB}">
      <dgm:prSet phldrT="[Text]">
        <dgm:style>
          <a:lnRef idx="0">
            <a:scrgbClr r="0" g="0" b="0"/>
          </a:lnRef>
          <a:fillRef idx="0">
            <a:scrgbClr r="0" g="0" b="0"/>
          </a:fillRef>
          <a:effectRef idx="0">
            <a:scrgbClr r="0" g="0" b="0"/>
          </a:effectRef>
          <a:fontRef idx="minor">
            <a:schemeClr val="accent1"/>
          </a:fontRef>
        </dgm:style>
      </dgm:prSet>
      <dgm:spPr>
        <a:noFill/>
        <a:ln w="9525" cap="flat" cmpd="sng" algn="ctr">
          <a:solidFill>
            <a:schemeClr val="accent1"/>
          </a:solidFill>
          <a:prstDash val="solid"/>
          <a:round/>
          <a:headEnd type="none" w="med" len="med"/>
          <a:tailEnd type="none" w="med" len="med"/>
        </a:ln>
      </dgm:spPr>
      <dgm:t>
        <a:bodyPr/>
        <a:lstStyle/>
        <a:p>
          <a:r>
            <a:rPr lang="el-GR" dirty="0"/>
            <a:t>Επεξεργασία των αποτελεσμάτων </a:t>
          </a:r>
          <a:endParaRPr lang="en-US" dirty="0"/>
        </a:p>
      </dgm:t>
    </dgm:pt>
    <dgm:pt modelId="{C6E51C01-15FE-47F7-A241-F27EC1F015D7}" type="parTrans" cxnId="{B1D2C78D-450F-4292-B014-E8EF79D414C6}">
      <dgm:prSet/>
      <dgm:spPr/>
      <dgm:t>
        <a:bodyPr/>
        <a:lstStyle/>
        <a:p>
          <a:endParaRPr lang="en-US"/>
        </a:p>
      </dgm:t>
    </dgm:pt>
    <dgm:pt modelId="{C5123D1C-FF56-4F94-B179-E298E2DA15D9}" type="sibTrans" cxnId="{B1D2C78D-450F-4292-B014-E8EF79D414C6}">
      <dgm:prSet/>
      <dgm:spPr/>
      <dgm:t>
        <a:bodyPr/>
        <a:lstStyle/>
        <a:p>
          <a:endParaRPr lang="en-US"/>
        </a:p>
      </dgm:t>
    </dgm:pt>
    <dgm:pt modelId="{28964B47-FA1F-4665-B3D2-96FEAA4792EB}">
      <dgm:prSet phldrT="[Text]" custT="1"/>
      <dgm:spPr/>
      <dgm:t>
        <a:bodyPr/>
        <a:lstStyle/>
        <a:p>
          <a:r>
            <a:rPr lang="el-GR" sz="1600" dirty="0"/>
            <a:t>Στατιστική επεξεργασία των αποτελεσμάτων</a:t>
          </a:r>
          <a:endParaRPr lang="en-US" sz="1600" dirty="0"/>
        </a:p>
      </dgm:t>
    </dgm:pt>
    <dgm:pt modelId="{78ECDBA2-04E2-4916-A0CA-CF0208953D0B}" type="parTrans" cxnId="{FFED2EC9-FCC3-4C15-851A-251B3CF8AB2E}">
      <dgm:prSet/>
      <dgm:spPr/>
      <dgm:t>
        <a:bodyPr/>
        <a:lstStyle/>
        <a:p>
          <a:endParaRPr lang="en-US"/>
        </a:p>
      </dgm:t>
    </dgm:pt>
    <dgm:pt modelId="{87743B53-6575-4E26-B649-51E6BCD96B94}" type="sibTrans" cxnId="{FFED2EC9-FCC3-4C15-851A-251B3CF8AB2E}">
      <dgm:prSet/>
      <dgm:spPr/>
      <dgm:t>
        <a:bodyPr/>
        <a:lstStyle/>
        <a:p>
          <a:endParaRPr lang="en-US"/>
        </a:p>
      </dgm:t>
    </dgm:pt>
    <dgm:pt modelId="{1EA05962-3AEB-4236-BE65-1403AC2429F2}">
      <dgm:prSet phldrT="[Text]">
        <dgm:style>
          <a:lnRef idx="0">
            <a:scrgbClr r="0" g="0" b="0"/>
          </a:lnRef>
          <a:fillRef idx="0">
            <a:scrgbClr r="0" g="0" b="0"/>
          </a:fillRef>
          <a:effectRef idx="0">
            <a:scrgbClr r="0" g="0" b="0"/>
          </a:effectRef>
          <a:fontRef idx="minor">
            <a:schemeClr val="accent1"/>
          </a:fontRef>
        </dgm:style>
      </dgm:prSet>
      <dgm:spPr>
        <a:noFill/>
        <a:ln w="9525" cap="flat" cmpd="sng" algn="ctr">
          <a:solidFill>
            <a:schemeClr val="accent1"/>
          </a:solidFill>
          <a:prstDash val="solid"/>
          <a:round/>
          <a:headEnd type="none" w="med" len="med"/>
          <a:tailEnd type="none" w="med" len="med"/>
        </a:ln>
      </dgm:spPr>
      <dgm:t>
        <a:bodyPr/>
        <a:lstStyle/>
        <a:p>
          <a:r>
            <a:rPr lang="el-GR" dirty="0"/>
            <a:t>Σύγκριση με δεδομένα των ΕΛ.ΣΤΑΤ. και </a:t>
          </a:r>
          <a:r>
            <a:rPr lang="en-US" dirty="0"/>
            <a:t>Eurostat </a:t>
          </a:r>
        </a:p>
      </dgm:t>
    </dgm:pt>
    <dgm:pt modelId="{BCB45609-C6DF-4E52-B7C0-21AD851CB265}" type="parTrans" cxnId="{C92498F0-9127-4964-9382-0BD9727E9FE9}">
      <dgm:prSet/>
      <dgm:spPr/>
      <dgm:t>
        <a:bodyPr/>
        <a:lstStyle/>
        <a:p>
          <a:endParaRPr lang="en-US"/>
        </a:p>
      </dgm:t>
    </dgm:pt>
    <dgm:pt modelId="{5E7C5FD7-B92F-465B-BF62-DF14EAD93248}" type="sibTrans" cxnId="{C92498F0-9127-4964-9382-0BD9727E9FE9}">
      <dgm:prSet/>
      <dgm:spPr/>
      <dgm:t>
        <a:bodyPr/>
        <a:lstStyle/>
        <a:p>
          <a:endParaRPr lang="en-US"/>
        </a:p>
      </dgm:t>
    </dgm:pt>
    <dgm:pt modelId="{D807CED4-5C53-4F29-AA4E-9E5D623037DF}">
      <dgm:prSet phldrT="[Text]" custT="1"/>
      <dgm:spPr/>
      <dgm:t>
        <a:bodyPr/>
        <a:lstStyle/>
        <a:p>
          <a:r>
            <a:rPr lang="el-GR" sz="1800" dirty="0"/>
            <a:t>Σύγκριση σε τοπικό και διεθνές επίπεδο</a:t>
          </a:r>
          <a:endParaRPr lang="en-US" sz="1800" dirty="0"/>
        </a:p>
      </dgm:t>
    </dgm:pt>
    <dgm:pt modelId="{2DCB0245-5F32-4BB8-A2E6-3F194D0212CE}" type="parTrans" cxnId="{8AF51C44-9ED9-4FD6-9515-DFEC5E08EDB0}">
      <dgm:prSet/>
      <dgm:spPr/>
      <dgm:t>
        <a:bodyPr/>
        <a:lstStyle/>
        <a:p>
          <a:endParaRPr lang="en-US"/>
        </a:p>
      </dgm:t>
    </dgm:pt>
    <dgm:pt modelId="{6C7EFC1A-BDD0-4BC7-93FB-5EE1D91C7C89}" type="sibTrans" cxnId="{8AF51C44-9ED9-4FD6-9515-DFEC5E08EDB0}">
      <dgm:prSet/>
      <dgm:spPr/>
      <dgm:t>
        <a:bodyPr/>
        <a:lstStyle/>
        <a:p>
          <a:endParaRPr lang="en-US"/>
        </a:p>
      </dgm:t>
    </dgm:pt>
    <dgm:pt modelId="{669AB44C-88AE-41BB-97DD-A8116FF506EF}">
      <dgm:prSet phldrT="[Text]" custT="1"/>
      <dgm:spPr/>
      <dgm:t>
        <a:bodyPr/>
        <a:lstStyle/>
        <a:p>
          <a:r>
            <a:rPr lang="el-GR" sz="1600" dirty="0"/>
            <a:t>Τα δεδομένα μετατράπηκαν σε δείκτες με βάση τη βιβλιογραφία και με τη χρήση στατιστικών μεθόδων ανάλυσης</a:t>
          </a:r>
          <a:endParaRPr lang="en-US" sz="1600" dirty="0"/>
        </a:p>
      </dgm:t>
    </dgm:pt>
    <dgm:pt modelId="{9337FFCF-D14E-493C-A79A-39EE2FC706B1}" type="parTrans" cxnId="{AE9E769C-B0D7-44DE-A16A-78F3E5CFA9CC}">
      <dgm:prSet/>
      <dgm:spPr/>
      <dgm:t>
        <a:bodyPr/>
        <a:lstStyle/>
        <a:p>
          <a:endParaRPr lang="el-GR"/>
        </a:p>
      </dgm:t>
    </dgm:pt>
    <dgm:pt modelId="{DE94C120-4650-4F47-9162-D66C9F83636E}" type="sibTrans" cxnId="{AE9E769C-B0D7-44DE-A16A-78F3E5CFA9CC}">
      <dgm:prSet/>
      <dgm:spPr/>
      <dgm:t>
        <a:bodyPr/>
        <a:lstStyle/>
        <a:p>
          <a:endParaRPr lang="el-GR"/>
        </a:p>
      </dgm:t>
    </dgm:pt>
    <dgm:pt modelId="{9FB257FF-0F9F-4F4D-9F08-6D575CE62F92}">
      <dgm:prSet phldrT="[Text]" custT="1"/>
      <dgm:spPr/>
      <dgm:t>
        <a:bodyPr/>
        <a:lstStyle/>
        <a:p>
          <a:pPr algn="l"/>
          <a:r>
            <a:rPr lang="el-GR" sz="1600" dirty="0"/>
            <a:t>Χ</a:t>
          </a:r>
          <a:r>
            <a:rPr lang="en-GB" sz="1600" dirty="0"/>
            <a:t>αρακτηριστικά στρατηγικής «Ευφυών Πόλεων» και</a:t>
          </a:r>
          <a:endParaRPr lang="en-US" sz="1600" dirty="0"/>
        </a:p>
      </dgm:t>
    </dgm:pt>
    <dgm:pt modelId="{FE6A7E27-8EA4-483F-898A-A41A3F4F7D53}" type="parTrans" cxnId="{103EE8E9-B68B-46EE-85E8-95D083F3912F}">
      <dgm:prSet/>
      <dgm:spPr/>
      <dgm:t>
        <a:bodyPr/>
        <a:lstStyle/>
        <a:p>
          <a:endParaRPr lang="en-US"/>
        </a:p>
      </dgm:t>
    </dgm:pt>
    <dgm:pt modelId="{AC50C64F-F15B-4E8E-A5BA-838755E8688C}" type="sibTrans" cxnId="{103EE8E9-B68B-46EE-85E8-95D083F3912F}">
      <dgm:prSet/>
      <dgm:spPr/>
      <dgm:t>
        <a:bodyPr/>
        <a:lstStyle/>
        <a:p>
          <a:endParaRPr lang="en-US"/>
        </a:p>
      </dgm:t>
    </dgm:pt>
    <dgm:pt modelId="{628231C6-3A34-4FE5-8904-2C6A1E63D5BA}">
      <dgm:prSet phldrT="[Text]" custT="1"/>
      <dgm:spPr/>
      <dgm:t>
        <a:bodyPr/>
        <a:lstStyle/>
        <a:p>
          <a:pPr algn="l"/>
          <a:r>
            <a:rPr lang="el-GR" sz="1600" dirty="0"/>
            <a:t>Χ</a:t>
          </a:r>
          <a:r>
            <a:rPr lang="en-GB" sz="1600" dirty="0"/>
            <a:t>αρακτηριστικά συνεργασιών και συνεργατών</a:t>
          </a:r>
          <a:r>
            <a:rPr lang="el-GR" sz="1600" dirty="0"/>
            <a:t>.</a:t>
          </a:r>
          <a:endParaRPr lang="en-US" sz="1600" dirty="0"/>
        </a:p>
      </dgm:t>
    </dgm:pt>
    <dgm:pt modelId="{CA92DB98-2821-4D39-8E84-6EE216482738}" type="parTrans" cxnId="{CBAA85A2-9BC8-45B1-A03A-D9F8FBD23788}">
      <dgm:prSet/>
      <dgm:spPr/>
      <dgm:t>
        <a:bodyPr/>
        <a:lstStyle/>
        <a:p>
          <a:endParaRPr lang="en-US"/>
        </a:p>
      </dgm:t>
    </dgm:pt>
    <dgm:pt modelId="{3E159284-3EC2-409C-91DC-619CF9B70C80}" type="sibTrans" cxnId="{CBAA85A2-9BC8-45B1-A03A-D9F8FBD23788}">
      <dgm:prSet/>
      <dgm:spPr/>
      <dgm:t>
        <a:bodyPr/>
        <a:lstStyle/>
        <a:p>
          <a:endParaRPr lang="en-US"/>
        </a:p>
      </dgm:t>
    </dgm:pt>
    <dgm:pt modelId="{FCEC0F42-12EA-4BAC-A4F2-411EE05FC11E}">
      <dgm:prSet phldrT="[Text]" custT="1"/>
      <dgm:spPr/>
      <dgm:t>
        <a:bodyPr/>
        <a:lstStyle/>
        <a:p>
          <a:r>
            <a:rPr lang="el-GR" sz="1600" dirty="0"/>
            <a:t>Εξαγωγή συμπερασμάτων </a:t>
          </a:r>
          <a:endParaRPr lang="en-US" sz="1600" dirty="0"/>
        </a:p>
      </dgm:t>
    </dgm:pt>
    <dgm:pt modelId="{EA4435C8-E2EE-458E-A4E5-222F9AECB115}" type="parTrans" cxnId="{17A28BA7-C8F0-4DAB-AD73-6FED64938299}">
      <dgm:prSet/>
      <dgm:spPr/>
      <dgm:t>
        <a:bodyPr/>
        <a:lstStyle/>
        <a:p>
          <a:endParaRPr lang="en-US"/>
        </a:p>
      </dgm:t>
    </dgm:pt>
    <dgm:pt modelId="{1B743036-BC78-438C-AE90-A7AA608E7667}" type="sibTrans" cxnId="{17A28BA7-C8F0-4DAB-AD73-6FED64938299}">
      <dgm:prSet/>
      <dgm:spPr/>
      <dgm:t>
        <a:bodyPr/>
        <a:lstStyle/>
        <a:p>
          <a:endParaRPr lang="en-US"/>
        </a:p>
      </dgm:t>
    </dgm:pt>
    <dgm:pt modelId="{41CF7CCB-AA0C-475F-ACF5-F5CEF31E235B}" type="pres">
      <dgm:prSet presAssocID="{5CDE10AC-7E32-4BC2-A0C9-042E10C9E6F6}" presName="rootnode" presStyleCnt="0">
        <dgm:presLayoutVars>
          <dgm:chMax/>
          <dgm:chPref/>
          <dgm:dir/>
          <dgm:animLvl val="lvl"/>
        </dgm:presLayoutVars>
      </dgm:prSet>
      <dgm:spPr/>
    </dgm:pt>
    <dgm:pt modelId="{335A7CF1-FC30-4F07-A685-6B0E77CC769E}" type="pres">
      <dgm:prSet presAssocID="{29E221E3-7BDA-4CBC-A899-B1C48960534E}" presName="composite" presStyleCnt="0"/>
      <dgm:spPr/>
    </dgm:pt>
    <dgm:pt modelId="{1DAFCBCA-E387-4627-A3A2-4D15E519CC34}" type="pres">
      <dgm:prSet presAssocID="{29E221E3-7BDA-4CBC-A899-B1C48960534E}" presName="bentUpArrow1" presStyleLbl="alignImgPlace1" presStyleIdx="0" presStyleCnt="2" custScaleX="132047" custLinFactNeighborX="44200" custLinFactNeighborY="2213"/>
      <dgm:spPr/>
    </dgm:pt>
    <dgm:pt modelId="{A2E8D52E-F58E-4521-A6B3-BF1F71AC1B07}" type="pres">
      <dgm:prSet presAssocID="{29E221E3-7BDA-4CBC-A899-B1C48960534E}" presName="ParentText" presStyleLbl="node1" presStyleIdx="0" presStyleCnt="3">
        <dgm:presLayoutVars>
          <dgm:chMax val="1"/>
          <dgm:chPref val="1"/>
          <dgm:bulletEnabled val="1"/>
        </dgm:presLayoutVars>
      </dgm:prSet>
      <dgm:spPr/>
    </dgm:pt>
    <dgm:pt modelId="{9759F628-FC1F-4E96-8A83-58476D742B81}" type="pres">
      <dgm:prSet presAssocID="{29E221E3-7BDA-4CBC-A899-B1C48960534E}" presName="ChildText" presStyleLbl="revTx" presStyleIdx="0" presStyleCnt="3" custScaleX="315264" custScaleY="115117" custLinFactX="9870" custLinFactNeighborX="100000" custLinFactNeighborY="-1427">
        <dgm:presLayoutVars>
          <dgm:chMax val="0"/>
          <dgm:chPref val="0"/>
          <dgm:bulletEnabled val="1"/>
        </dgm:presLayoutVars>
      </dgm:prSet>
      <dgm:spPr/>
    </dgm:pt>
    <dgm:pt modelId="{580BC1E8-3924-43A6-A108-73AB912DE6F2}" type="pres">
      <dgm:prSet presAssocID="{6A2145AE-A38B-48D3-B435-71FDCCE0DA33}" presName="sibTrans" presStyleCnt="0"/>
      <dgm:spPr/>
    </dgm:pt>
    <dgm:pt modelId="{42730D5B-FB24-4754-BA59-25D1AD951393}" type="pres">
      <dgm:prSet presAssocID="{3AC47082-B38C-4964-A529-B86AF81E0DFB}" presName="composite" presStyleCnt="0"/>
      <dgm:spPr/>
    </dgm:pt>
    <dgm:pt modelId="{883308CA-35BE-4B5D-A210-D799D9859276}" type="pres">
      <dgm:prSet presAssocID="{3AC47082-B38C-4964-A529-B86AF81E0DFB}" presName="bentUpArrow1" presStyleLbl="alignImgPlace1" presStyleIdx="1" presStyleCnt="2" custScaleX="132694" custScaleY="96255" custLinFactNeighborX="42528" custLinFactNeighborY="0"/>
      <dgm:spPr/>
    </dgm:pt>
    <dgm:pt modelId="{A0E42E8D-4803-4D19-BEC5-39250569AFDA}" type="pres">
      <dgm:prSet presAssocID="{3AC47082-B38C-4964-A529-B86AF81E0DFB}" presName="ParentText" presStyleLbl="node1" presStyleIdx="1" presStyleCnt="3">
        <dgm:presLayoutVars>
          <dgm:chMax val="1"/>
          <dgm:chPref val="1"/>
          <dgm:bulletEnabled val="1"/>
        </dgm:presLayoutVars>
      </dgm:prSet>
      <dgm:spPr/>
    </dgm:pt>
    <dgm:pt modelId="{17E1C502-B61E-4AFC-AF16-6AF88A5DAC9A}" type="pres">
      <dgm:prSet presAssocID="{3AC47082-B38C-4964-A529-B86AF81E0DFB}" presName="ChildText" presStyleLbl="revTx" presStyleIdx="1" presStyleCnt="3" custScaleX="278849" custLinFactNeighborX="94028" custLinFactNeighborY="1074">
        <dgm:presLayoutVars>
          <dgm:chMax val="0"/>
          <dgm:chPref val="0"/>
          <dgm:bulletEnabled val="1"/>
        </dgm:presLayoutVars>
      </dgm:prSet>
      <dgm:spPr/>
    </dgm:pt>
    <dgm:pt modelId="{D728337D-8ACF-4E52-8414-0068BB621C20}" type="pres">
      <dgm:prSet presAssocID="{C5123D1C-FF56-4F94-B179-E298E2DA15D9}" presName="sibTrans" presStyleCnt="0"/>
      <dgm:spPr/>
    </dgm:pt>
    <dgm:pt modelId="{AB259B36-33FC-4AE9-978A-9CC06200B9B0}" type="pres">
      <dgm:prSet presAssocID="{1EA05962-3AEB-4236-BE65-1403AC2429F2}" presName="composite" presStyleCnt="0"/>
      <dgm:spPr/>
    </dgm:pt>
    <dgm:pt modelId="{AC72051A-1B93-4BF2-9DDC-567384067DAD}" type="pres">
      <dgm:prSet presAssocID="{1EA05962-3AEB-4236-BE65-1403AC2429F2}" presName="ParentText" presStyleLbl="node1" presStyleIdx="2" presStyleCnt="3" custScaleX="111875" custLinFactNeighborX="-2756" custLinFactNeighborY="1640">
        <dgm:presLayoutVars>
          <dgm:chMax val="1"/>
          <dgm:chPref val="1"/>
          <dgm:bulletEnabled val="1"/>
        </dgm:presLayoutVars>
      </dgm:prSet>
      <dgm:spPr/>
    </dgm:pt>
    <dgm:pt modelId="{222C0CB7-D1CE-484C-BE59-EFF7518B089B}" type="pres">
      <dgm:prSet presAssocID="{1EA05962-3AEB-4236-BE65-1403AC2429F2}" presName="FinalChildText" presStyleLbl="revTx" presStyleIdx="2" presStyleCnt="3" custScaleX="164025" custLinFactNeighborX="51233" custLinFactNeighborY="144">
        <dgm:presLayoutVars>
          <dgm:chMax val="0"/>
          <dgm:chPref val="0"/>
          <dgm:bulletEnabled val="1"/>
        </dgm:presLayoutVars>
      </dgm:prSet>
      <dgm:spPr/>
    </dgm:pt>
  </dgm:ptLst>
  <dgm:cxnLst>
    <dgm:cxn modelId="{72270523-819F-4AE3-BC64-ADECF1D68C28}" type="presOf" srcId="{D807CED4-5C53-4F29-AA4E-9E5D623037DF}" destId="{222C0CB7-D1CE-484C-BE59-EFF7518B089B}" srcOrd="0" destOrd="0" presId="urn:microsoft.com/office/officeart/2005/8/layout/StepDownProcess"/>
    <dgm:cxn modelId="{5DC03935-8039-4B7C-BFB3-8C09336D8B9A}" srcId="{29E221E3-7BDA-4CBC-A899-B1C48960534E}" destId="{04143CD1-EAB2-4829-907B-C759C29224EB}" srcOrd="0" destOrd="0" parTransId="{22D325CF-222D-4FA6-8899-FA5CAE0AFB67}" sibTransId="{2BDDA546-F576-4A21-90D1-ED1808654166}"/>
    <dgm:cxn modelId="{8AF51C44-9ED9-4FD6-9515-DFEC5E08EDB0}" srcId="{1EA05962-3AEB-4236-BE65-1403AC2429F2}" destId="{D807CED4-5C53-4F29-AA4E-9E5D623037DF}" srcOrd="0" destOrd="0" parTransId="{2DCB0245-5F32-4BB8-A2E6-3F194D0212CE}" sibTransId="{6C7EFC1A-BDD0-4BC7-93FB-5EE1D91C7C89}"/>
    <dgm:cxn modelId="{292F0E46-2308-4F18-A98F-25098AB712C4}" type="presOf" srcId="{29E221E3-7BDA-4CBC-A899-B1C48960534E}" destId="{A2E8D52E-F58E-4521-A6B3-BF1F71AC1B07}" srcOrd="0" destOrd="0" presId="urn:microsoft.com/office/officeart/2005/8/layout/StepDownProcess"/>
    <dgm:cxn modelId="{B5072A47-2413-4DD3-A521-3D1B9384F3EF}" srcId="{5CDE10AC-7E32-4BC2-A0C9-042E10C9E6F6}" destId="{29E221E3-7BDA-4CBC-A899-B1C48960534E}" srcOrd="0" destOrd="0" parTransId="{97AF7E9C-A9B6-490C-81DB-56653B918628}" sibTransId="{6A2145AE-A38B-48D3-B435-71FDCCE0DA33}"/>
    <dgm:cxn modelId="{304AB548-4627-4D54-B9CB-E4E011745DC3}" type="presOf" srcId="{628231C6-3A34-4FE5-8904-2C6A1E63D5BA}" destId="{9759F628-FC1F-4E96-8A83-58476D742B81}" srcOrd="0" destOrd="2" presId="urn:microsoft.com/office/officeart/2005/8/layout/StepDownProcess"/>
    <dgm:cxn modelId="{3013C273-1596-4BCD-B5F3-771518398A4B}" type="presOf" srcId="{669AB44C-88AE-41BB-97DD-A8116FF506EF}" destId="{17E1C502-B61E-4AFC-AF16-6AF88A5DAC9A}" srcOrd="0" destOrd="2" presId="urn:microsoft.com/office/officeart/2005/8/layout/StepDownProcess"/>
    <dgm:cxn modelId="{E38ACE79-3E97-41FC-A8F7-B1F6E9EAE597}" type="presOf" srcId="{FCEC0F42-12EA-4BAC-A4F2-411EE05FC11E}" destId="{17E1C502-B61E-4AFC-AF16-6AF88A5DAC9A}" srcOrd="0" destOrd="1" presId="urn:microsoft.com/office/officeart/2005/8/layout/StepDownProcess"/>
    <dgm:cxn modelId="{7F84785A-ACEF-4BFF-9835-831086BD104B}" type="presOf" srcId="{3AC47082-B38C-4964-A529-B86AF81E0DFB}" destId="{A0E42E8D-4803-4D19-BEC5-39250569AFDA}" srcOrd="0" destOrd="0" presId="urn:microsoft.com/office/officeart/2005/8/layout/StepDownProcess"/>
    <dgm:cxn modelId="{B1D2C78D-450F-4292-B014-E8EF79D414C6}" srcId="{5CDE10AC-7E32-4BC2-A0C9-042E10C9E6F6}" destId="{3AC47082-B38C-4964-A529-B86AF81E0DFB}" srcOrd="1" destOrd="0" parTransId="{C6E51C01-15FE-47F7-A241-F27EC1F015D7}" sibTransId="{C5123D1C-FF56-4F94-B179-E298E2DA15D9}"/>
    <dgm:cxn modelId="{54F7D68D-6980-4F76-A7F5-B3EDA2760C40}" type="presOf" srcId="{04143CD1-EAB2-4829-907B-C759C29224EB}" destId="{9759F628-FC1F-4E96-8A83-58476D742B81}" srcOrd="0" destOrd="0" presId="urn:microsoft.com/office/officeart/2005/8/layout/StepDownProcess"/>
    <dgm:cxn modelId="{AE9E769C-B0D7-44DE-A16A-78F3E5CFA9CC}" srcId="{3AC47082-B38C-4964-A529-B86AF81E0DFB}" destId="{669AB44C-88AE-41BB-97DD-A8116FF506EF}" srcOrd="2" destOrd="0" parTransId="{9337FFCF-D14E-493C-A79A-39EE2FC706B1}" sibTransId="{DE94C120-4650-4F47-9162-D66C9F83636E}"/>
    <dgm:cxn modelId="{CBAA85A2-9BC8-45B1-A03A-D9F8FBD23788}" srcId="{29E221E3-7BDA-4CBC-A899-B1C48960534E}" destId="{628231C6-3A34-4FE5-8904-2C6A1E63D5BA}" srcOrd="2" destOrd="0" parTransId="{CA92DB98-2821-4D39-8E84-6EE216482738}" sibTransId="{3E159284-3EC2-409C-91DC-619CF9B70C80}"/>
    <dgm:cxn modelId="{17A28BA7-C8F0-4DAB-AD73-6FED64938299}" srcId="{3AC47082-B38C-4964-A529-B86AF81E0DFB}" destId="{FCEC0F42-12EA-4BAC-A4F2-411EE05FC11E}" srcOrd="1" destOrd="0" parTransId="{EA4435C8-E2EE-458E-A4E5-222F9AECB115}" sibTransId="{1B743036-BC78-438C-AE90-A7AA608E7667}"/>
    <dgm:cxn modelId="{3D1F0ABB-071F-492F-ADAD-CE070CD637CD}" type="presOf" srcId="{28964B47-FA1F-4665-B3D2-96FEAA4792EB}" destId="{17E1C502-B61E-4AFC-AF16-6AF88A5DAC9A}" srcOrd="0" destOrd="0" presId="urn:microsoft.com/office/officeart/2005/8/layout/StepDownProcess"/>
    <dgm:cxn modelId="{FFED2EC9-FCC3-4C15-851A-251B3CF8AB2E}" srcId="{3AC47082-B38C-4964-A529-B86AF81E0DFB}" destId="{28964B47-FA1F-4665-B3D2-96FEAA4792EB}" srcOrd="0" destOrd="0" parTransId="{78ECDBA2-04E2-4916-A0CA-CF0208953D0B}" sibTransId="{87743B53-6575-4E26-B649-51E6BCD96B94}"/>
    <dgm:cxn modelId="{7C9839D5-C40C-40C8-BCE2-963186439915}" type="presOf" srcId="{5CDE10AC-7E32-4BC2-A0C9-042E10C9E6F6}" destId="{41CF7CCB-AA0C-475F-ACF5-F5CEF31E235B}" srcOrd="0" destOrd="0" presId="urn:microsoft.com/office/officeart/2005/8/layout/StepDownProcess"/>
    <dgm:cxn modelId="{ECBA72E2-7F0E-4EDD-A434-05E6C3799BFB}" type="presOf" srcId="{9FB257FF-0F9F-4F4D-9F08-6D575CE62F92}" destId="{9759F628-FC1F-4E96-8A83-58476D742B81}" srcOrd="0" destOrd="1" presId="urn:microsoft.com/office/officeart/2005/8/layout/StepDownProcess"/>
    <dgm:cxn modelId="{103EE8E9-B68B-46EE-85E8-95D083F3912F}" srcId="{29E221E3-7BDA-4CBC-A899-B1C48960534E}" destId="{9FB257FF-0F9F-4F4D-9F08-6D575CE62F92}" srcOrd="1" destOrd="0" parTransId="{FE6A7E27-8EA4-483F-898A-A41A3F4F7D53}" sibTransId="{AC50C64F-F15B-4E8E-A5BA-838755E8688C}"/>
    <dgm:cxn modelId="{C92498F0-9127-4964-9382-0BD9727E9FE9}" srcId="{5CDE10AC-7E32-4BC2-A0C9-042E10C9E6F6}" destId="{1EA05962-3AEB-4236-BE65-1403AC2429F2}" srcOrd="2" destOrd="0" parTransId="{BCB45609-C6DF-4E52-B7C0-21AD851CB265}" sibTransId="{5E7C5FD7-B92F-465B-BF62-DF14EAD93248}"/>
    <dgm:cxn modelId="{ACE103F8-682D-4929-B5FF-86B7109F9367}" type="presOf" srcId="{1EA05962-3AEB-4236-BE65-1403AC2429F2}" destId="{AC72051A-1B93-4BF2-9DDC-567384067DAD}" srcOrd="0" destOrd="0" presId="urn:microsoft.com/office/officeart/2005/8/layout/StepDownProcess"/>
    <dgm:cxn modelId="{7D9D7A9F-F6F6-45F8-9493-CEA56A064164}" type="presParOf" srcId="{41CF7CCB-AA0C-475F-ACF5-F5CEF31E235B}" destId="{335A7CF1-FC30-4F07-A685-6B0E77CC769E}" srcOrd="0" destOrd="0" presId="urn:microsoft.com/office/officeart/2005/8/layout/StepDownProcess"/>
    <dgm:cxn modelId="{D439B0B3-2D97-437C-BEFF-A67851081DB9}" type="presParOf" srcId="{335A7CF1-FC30-4F07-A685-6B0E77CC769E}" destId="{1DAFCBCA-E387-4627-A3A2-4D15E519CC34}" srcOrd="0" destOrd="0" presId="urn:microsoft.com/office/officeart/2005/8/layout/StepDownProcess"/>
    <dgm:cxn modelId="{74328794-DC1C-4DB7-9D4C-2417E5044F2F}" type="presParOf" srcId="{335A7CF1-FC30-4F07-A685-6B0E77CC769E}" destId="{A2E8D52E-F58E-4521-A6B3-BF1F71AC1B07}" srcOrd="1" destOrd="0" presId="urn:microsoft.com/office/officeart/2005/8/layout/StepDownProcess"/>
    <dgm:cxn modelId="{CF84B648-2E43-4184-B32A-0BE4A732ABDC}" type="presParOf" srcId="{335A7CF1-FC30-4F07-A685-6B0E77CC769E}" destId="{9759F628-FC1F-4E96-8A83-58476D742B81}" srcOrd="2" destOrd="0" presId="urn:microsoft.com/office/officeart/2005/8/layout/StepDownProcess"/>
    <dgm:cxn modelId="{68B70D21-5386-4C0F-88C1-27788F69BC05}" type="presParOf" srcId="{41CF7CCB-AA0C-475F-ACF5-F5CEF31E235B}" destId="{580BC1E8-3924-43A6-A108-73AB912DE6F2}" srcOrd="1" destOrd="0" presId="urn:microsoft.com/office/officeart/2005/8/layout/StepDownProcess"/>
    <dgm:cxn modelId="{EE03F85F-AD06-4191-9293-D415798DBB9A}" type="presParOf" srcId="{41CF7CCB-AA0C-475F-ACF5-F5CEF31E235B}" destId="{42730D5B-FB24-4754-BA59-25D1AD951393}" srcOrd="2" destOrd="0" presId="urn:microsoft.com/office/officeart/2005/8/layout/StepDownProcess"/>
    <dgm:cxn modelId="{96EC7837-5D29-4287-9E47-56F6F3E6448D}" type="presParOf" srcId="{42730D5B-FB24-4754-BA59-25D1AD951393}" destId="{883308CA-35BE-4B5D-A210-D799D9859276}" srcOrd="0" destOrd="0" presId="urn:microsoft.com/office/officeart/2005/8/layout/StepDownProcess"/>
    <dgm:cxn modelId="{4FEDAE38-187C-471F-A45F-64C5545260FE}" type="presParOf" srcId="{42730D5B-FB24-4754-BA59-25D1AD951393}" destId="{A0E42E8D-4803-4D19-BEC5-39250569AFDA}" srcOrd="1" destOrd="0" presId="urn:microsoft.com/office/officeart/2005/8/layout/StepDownProcess"/>
    <dgm:cxn modelId="{5D3C8952-1AC8-4703-ADBE-9E8183C7C93B}" type="presParOf" srcId="{42730D5B-FB24-4754-BA59-25D1AD951393}" destId="{17E1C502-B61E-4AFC-AF16-6AF88A5DAC9A}" srcOrd="2" destOrd="0" presId="urn:microsoft.com/office/officeart/2005/8/layout/StepDownProcess"/>
    <dgm:cxn modelId="{3673F6E5-4B23-4D73-A5DA-8A1B333A6B43}" type="presParOf" srcId="{41CF7CCB-AA0C-475F-ACF5-F5CEF31E235B}" destId="{D728337D-8ACF-4E52-8414-0068BB621C20}" srcOrd="3" destOrd="0" presId="urn:microsoft.com/office/officeart/2005/8/layout/StepDownProcess"/>
    <dgm:cxn modelId="{9D3CD73E-3864-457C-8306-FE93DED7390B}" type="presParOf" srcId="{41CF7CCB-AA0C-475F-ACF5-F5CEF31E235B}" destId="{AB259B36-33FC-4AE9-978A-9CC06200B9B0}" srcOrd="4" destOrd="0" presId="urn:microsoft.com/office/officeart/2005/8/layout/StepDownProcess"/>
    <dgm:cxn modelId="{C05C54E3-76F2-4A0E-B13D-4D7E21432E01}" type="presParOf" srcId="{AB259B36-33FC-4AE9-978A-9CC06200B9B0}" destId="{AC72051A-1B93-4BF2-9DDC-567384067DAD}" srcOrd="0" destOrd="0" presId="urn:microsoft.com/office/officeart/2005/8/layout/StepDownProcess"/>
    <dgm:cxn modelId="{82A5B877-513D-472D-B634-0D252F78BBF4}" type="presParOf" srcId="{AB259B36-33FC-4AE9-978A-9CC06200B9B0}" destId="{222C0CB7-D1CE-484C-BE59-EFF7518B089B}"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A46F64-8585-49E3-B248-913DEEF7282B}"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n-US"/>
        </a:p>
      </dgm:t>
    </dgm:pt>
    <dgm:pt modelId="{3C6409F2-844B-430D-9147-983AC2AAD1AB}">
      <dgm:prSet phldrT="[Text]"/>
      <dgm:spPr/>
      <dgm:t>
        <a:bodyPr/>
        <a:lstStyle/>
        <a:p>
          <a:pPr>
            <a:buNone/>
          </a:pPr>
          <a:r>
            <a:rPr lang="el-GR" dirty="0"/>
            <a:t>Δήμο (Δημόσιο φορέα)</a:t>
          </a:r>
        </a:p>
      </dgm:t>
    </dgm:pt>
    <dgm:pt modelId="{941C6758-9786-4E45-BD37-E3A40BCE5F1C}" type="parTrans" cxnId="{BC106911-ACD6-4CE7-9205-C07FD5D1BB7B}">
      <dgm:prSet/>
      <dgm:spPr/>
      <dgm:t>
        <a:bodyPr/>
        <a:lstStyle/>
        <a:p>
          <a:endParaRPr lang="en-US"/>
        </a:p>
      </dgm:t>
    </dgm:pt>
    <dgm:pt modelId="{39743488-19C1-4143-B7C8-401778B1063C}" type="sibTrans" cxnId="{BC106911-ACD6-4CE7-9205-C07FD5D1BB7B}">
      <dgm:prSet/>
      <dgm:spPr/>
      <dgm:t>
        <a:bodyPr/>
        <a:lstStyle/>
        <a:p>
          <a:endParaRPr lang="en-US"/>
        </a:p>
      </dgm:t>
    </dgm:pt>
    <dgm:pt modelId="{947608B1-7D1E-4D52-A51A-EB18022F3C9C}">
      <dgm:prSet phldrT="[Text]"/>
      <dgm:spPr/>
      <dgm:t>
        <a:bodyPr/>
        <a:lstStyle/>
        <a:p>
          <a:r>
            <a:rPr lang="el-GR" dirty="0"/>
            <a:t>Ιδιωτικό τομέα</a:t>
          </a:r>
        </a:p>
        <a:p>
          <a:endParaRPr lang="en-US" dirty="0"/>
        </a:p>
      </dgm:t>
    </dgm:pt>
    <dgm:pt modelId="{748110CB-0C1C-41E8-9E47-9FD730EC5756}" type="parTrans" cxnId="{7D7269BA-C939-45CB-8A33-77F96C00807B}">
      <dgm:prSet/>
      <dgm:spPr/>
      <dgm:t>
        <a:bodyPr/>
        <a:lstStyle/>
        <a:p>
          <a:endParaRPr lang="en-US"/>
        </a:p>
      </dgm:t>
    </dgm:pt>
    <dgm:pt modelId="{E4C6309A-4675-451F-BCC7-B24968C4BDAB}" type="sibTrans" cxnId="{7D7269BA-C939-45CB-8A33-77F96C00807B}">
      <dgm:prSet/>
      <dgm:spPr/>
      <dgm:t>
        <a:bodyPr/>
        <a:lstStyle/>
        <a:p>
          <a:endParaRPr lang="en-US"/>
        </a:p>
      </dgm:t>
    </dgm:pt>
    <dgm:pt modelId="{76D2A017-FDF4-4D10-84FE-7DF9F7A82625}" type="pres">
      <dgm:prSet presAssocID="{96A46F64-8585-49E3-B248-913DEEF7282B}" presName="cycle" presStyleCnt="0">
        <dgm:presLayoutVars>
          <dgm:dir/>
          <dgm:resizeHandles val="exact"/>
        </dgm:presLayoutVars>
      </dgm:prSet>
      <dgm:spPr/>
    </dgm:pt>
    <dgm:pt modelId="{C0C181E7-99FD-482F-8300-A0C472279955}" type="pres">
      <dgm:prSet presAssocID="{3C6409F2-844B-430D-9147-983AC2AAD1AB}" presName="arrow" presStyleLbl="node1" presStyleIdx="0" presStyleCnt="2">
        <dgm:presLayoutVars>
          <dgm:bulletEnabled val="1"/>
        </dgm:presLayoutVars>
      </dgm:prSet>
      <dgm:spPr/>
    </dgm:pt>
    <dgm:pt modelId="{6C6CCB74-864F-4D38-A36E-2CE6B03DB00E}" type="pres">
      <dgm:prSet presAssocID="{947608B1-7D1E-4D52-A51A-EB18022F3C9C}" presName="arrow" presStyleLbl="node1" presStyleIdx="1" presStyleCnt="2">
        <dgm:presLayoutVars>
          <dgm:bulletEnabled val="1"/>
        </dgm:presLayoutVars>
      </dgm:prSet>
      <dgm:spPr/>
    </dgm:pt>
  </dgm:ptLst>
  <dgm:cxnLst>
    <dgm:cxn modelId="{BC106911-ACD6-4CE7-9205-C07FD5D1BB7B}" srcId="{96A46F64-8585-49E3-B248-913DEEF7282B}" destId="{3C6409F2-844B-430D-9147-983AC2AAD1AB}" srcOrd="0" destOrd="0" parTransId="{941C6758-9786-4E45-BD37-E3A40BCE5F1C}" sibTransId="{39743488-19C1-4143-B7C8-401778B1063C}"/>
    <dgm:cxn modelId="{72EF9B28-037C-4EA3-9DDF-185F79BB68BC}" type="presOf" srcId="{96A46F64-8585-49E3-B248-913DEEF7282B}" destId="{76D2A017-FDF4-4D10-84FE-7DF9F7A82625}" srcOrd="0" destOrd="0" presId="urn:microsoft.com/office/officeart/2005/8/layout/arrow1"/>
    <dgm:cxn modelId="{F420A46C-9CAD-43F7-A232-F06B1E30BB55}" type="presOf" srcId="{947608B1-7D1E-4D52-A51A-EB18022F3C9C}" destId="{6C6CCB74-864F-4D38-A36E-2CE6B03DB00E}" srcOrd="0" destOrd="0" presId="urn:microsoft.com/office/officeart/2005/8/layout/arrow1"/>
    <dgm:cxn modelId="{7D7269BA-C939-45CB-8A33-77F96C00807B}" srcId="{96A46F64-8585-49E3-B248-913DEEF7282B}" destId="{947608B1-7D1E-4D52-A51A-EB18022F3C9C}" srcOrd="1" destOrd="0" parTransId="{748110CB-0C1C-41E8-9E47-9FD730EC5756}" sibTransId="{E4C6309A-4675-451F-BCC7-B24968C4BDAB}"/>
    <dgm:cxn modelId="{41AEF2FB-D98E-4EE0-AEBF-1CB831B248BE}" type="presOf" srcId="{3C6409F2-844B-430D-9147-983AC2AAD1AB}" destId="{C0C181E7-99FD-482F-8300-A0C472279955}" srcOrd="0" destOrd="0" presId="urn:microsoft.com/office/officeart/2005/8/layout/arrow1"/>
    <dgm:cxn modelId="{66057D18-48F3-4907-9B76-829ED13EDF29}" type="presParOf" srcId="{76D2A017-FDF4-4D10-84FE-7DF9F7A82625}" destId="{C0C181E7-99FD-482F-8300-A0C472279955}" srcOrd="0" destOrd="0" presId="urn:microsoft.com/office/officeart/2005/8/layout/arrow1"/>
    <dgm:cxn modelId="{6E465283-1A3E-432D-9683-1E9EFF15F6B0}" type="presParOf" srcId="{76D2A017-FDF4-4D10-84FE-7DF9F7A82625}" destId="{6C6CCB74-864F-4D38-A36E-2CE6B03DB00E}"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A46F64-8585-49E3-B248-913DEEF7282B}"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n-US"/>
        </a:p>
      </dgm:t>
    </dgm:pt>
    <dgm:pt modelId="{3C6409F2-844B-430D-9147-983AC2AAD1AB}">
      <dgm:prSet phldrT="[Text]"/>
      <dgm:spPr/>
      <dgm:t>
        <a:bodyPr/>
        <a:lstStyle/>
        <a:p>
          <a:pPr>
            <a:buNone/>
          </a:pPr>
          <a:r>
            <a:rPr lang="el-GR" dirty="0"/>
            <a:t>Πεδίο δράσης &amp; αξιοποίησης νέων τεχνολογιών</a:t>
          </a:r>
        </a:p>
      </dgm:t>
    </dgm:pt>
    <dgm:pt modelId="{941C6758-9786-4E45-BD37-E3A40BCE5F1C}" type="parTrans" cxnId="{BC106911-ACD6-4CE7-9205-C07FD5D1BB7B}">
      <dgm:prSet/>
      <dgm:spPr/>
      <dgm:t>
        <a:bodyPr/>
        <a:lstStyle/>
        <a:p>
          <a:endParaRPr lang="en-US"/>
        </a:p>
      </dgm:t>
    </dgm:pt>
    <dgm:pt modelId="{39743488-19C1-4143-B7C8-401778B1063C}" type="sibTrans" cxnId="{BC106911-ACD6-4CE7-9205-C07FD5D1BB7B}">
      <dgm:prSet/>
      <dgm:spPr/>
      <dgm:t>
        <a:bodyPr/>
        <a:lstStyle/>
        <a:p>
          <a:endParaRPr lang="en-US"/>
        </a:p>
      </dgm:t>
    </dgm:pt>
    <dgm:pt modelId="{947608B1-7D1E-4D52-A51A-EB18022F3C9C}">
      <dgm:prSet phldrT="[Text]"/>
      <dgm:spPr/>
      <dgm:t>
        <a:bodyPr/>
        <a:lstStyle/>
        <a:p>
          <a:r>
            <a:rPr lang="el-GR" dirty="0"/>
            <a:t>Φορείς ανάπτυξης &amp; εξέλιξης υφισταμένων τεχνολογιών</a:t>
          </a:r>
          <a:endParaRPr lang="en-US" dirty="0"/>
        </a:p>
      </dgm:t>
    </dgm:pt>
    <dgm:pt modelId="{748110CB-0C1C-41E8-9E47-9FD730EC5756}" type="parTrans" cxnId="{7D7269BA-C939-45CB-8A33-77F96C00807B}">
      <dgm:prSet/>
      <dgm:spPr/>
      <dgm:t>
        <a:bodyPr/>
        <a:lstStyle/>
        <a:p>
          <a:endParaRPr lang="en-US"/>
        </a:p>
      </dgm:t>
    </dgm:pt>
    <dgm:pt modelId="{E4C6309A-4675-451F-BCC7-B24968C4BDAB}" type="sibTrans" cxnId="{7D7269BA-C939-45CB-8A33-77F96C00807B}">
      <dgm:prSet/>
      <dgm:spPr/>
      <dgm:t>
        <a:bodyPr/>
        <a:lstStyle/>
        <a:p>
          <a:endParaRPr lang="en-US"/>
        </a:p>
      </dgm:t>
    </dgm:pt>
    <dgm:pt modelId="{76D2A017-FDF4-4D10-84FE-7DF9F7A82625}" type="pres">
      <dgm:prSet presAssocID="{96A46F64-8585-49E3-B248-913DEEF7282B}" presName="cycle" presStyleCnt="0">
        <dgm:presLayoutVars>
          <dgm:dir/>
          <dgm:resizeHandles val="exact"/>
        </dgm:presLayoutVars>
      </dgm:prSet>
      <dgm:spPr/>
    </dgm:pt>
    <dgm:pt modelId="{C0C181E7-99FD-482F-8300-A0C472279955}" type="pres">
      <dgm:prSet presAssocID="{3C6409F2-844B-430D-9147-983AC2AAD1AB}" presName="arrow" presStyleLbl="node1" presStyleIdx="0" presStyleCnt="2">
        <dgm:presLayoutVars>
          <dgm:bulletEnabled val="1"/>
        </dgm:presLayoutVars>
      </dgm:prSet>
      <dgm:spPr/>
    </dgm:pt>
    <dgm:pt modelId="{6C6CCB74-864F-4D38-A36E-2CE6B03DB00E}" type="pres">
      <dgm:prSet presAssocID="{947608B1-7D1E-4D52-A51A-EB18022F3C9C}" presName="arrow" presStyleLbl="node1" presStyleIdx="1" presStyleCnt="2">
        <dgm:presLayoutVars>
          <dgm:bulletEnabled val="1"/>
        </dgm:presLayoutVars>
      </dgm:prSet>
      <dgm:spPr/>
    </dgm:pt>
  </dgm:ptLst>
  <dgm:cxnLst>
    <dgm:cxn modelId="{BC106911-ACD6-4CE7-9205-C07FD5D1BB7B}" srcId="{96A46F64-8585-49E3-B248-913DEEF7282B}" destId="{3C6409F2-844B-430D-9147-983AC2AAD1AB}" srcOrd="0" destOrd="0" parTransId="{941C6758-9786-4E45-BD37-E3A40BCE5F1C}" sibTransId="{39743488-19C1-4143-B7C8-401778B1063C}"/>
    <dgm:cxn modelId="{72EF9B28-037C-4EA3-9DDF-185F79BB68BC}" type="presOf" srcId="{96A46F64-8585-49E3-B248-913DEEF7282B}" destId="{76D2A017-FDF4-4D10-84FE-7DF9F7A82625}" srcOrd="0" destOrd="0" presId="urn:microsoft.com/office/officeart/2005/8/layout/arrow1"/>
    <dgm:cxn modelId="{F420A46C-9CAD-43F7-A232-F06B1E30BB55}" type="presOf" srcId="{947608B1-7D1E-4D52-A51A-EB18022F3C9C}" destId="{6C6CCB74-864F-4D38-A36E-2CE6B03DB00E}" srcOrd="0" destOrd="0" presId="urn:microsoft.com/office/officeart/2005/8/layout/arrow1"/>
    <dgm:cxn modelId="{7D7269BA-C939-45CB-8A33-77F96C00807B}" srcId="{96A46F64-8585-49E3-B248-913DEEF7282B}" destId="{947608B1-7D1E-4D52-A51A-EB18022F3C9C}" srcOrd="1" destOrd="0" parTransId="{748110CB-0C1C-41E8-9E47-9FD730EC5756}" sibTransId="{E4C6309A-4675-451F-BCC7-B24968C4BDAB}"/>
    <dgm:cxn modelId="{41AEF2FB-D98E-4EE0-AEBF-1CB831B248BE}" type="presOf" srcId="{3C6409F2-844B-430D-9147-983AC2AAD1AB}" destId="{C0C181E7-99FD-482F-8300-A0C472279955}" srcOrd="0" destOrd="0" presId="urn:microsoft.com/office/officeart/2005/8/layout/arrow1"/>
    <dgm:cxn modelId="{66057D18-48F3-4907-9B76-829ED13EDF29}" type="presParOf" srcId="{76D2A017-FDF4-4D10-84FE-7DF9F7A82625}" destId="{C0C181E7-99FD-482F-8300-A0C472279955}" srcOrd="0" destOrd="0" presId="urn:microsoft.com/office/officeart/2005/8/layout/arrow1"/>
    <dgm:cxn modelId="{6E465283-1A3E-432D-9683-1E9EFF15F6B0}" type="presParOf" srcId="{76D2A017-FDF4-4D10-84FE-7DF9F7A82625}" destId="{6C6CCB74-864F-4D38-A36E-2CE6B03DB00E}" srcOrd="1" destOrd="0" presId="urn:microsoft.com/office/officeart/2005/8/layout/arrow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D57E1B-69E6-4238-ADF1-42DF8E4F9BA8}" type="doc">
      <dgm:prSet loTypeId="urn:microsoft.com/office/officeart/2005/8/layout/matrix2" loCatId="matrix" qsTypeId="urn:microsoft.com/office/officeart/2005/8/quickstyle/simple3" qsCatId="simple" csTypeId="urn:microsoft.com/office/officeart/2005/8/colors/accent1_2" csCatId="accent1" phldr="1"/>
      <dgm:spPr/>
      <dgm:t>
        <a:bodyPr/>
        <a:lstStyle/>
        <a:p>
          <a:endParaRPr lang="el-GR"/>
        </a:p>
      </dgm:t>
    </dgm:pt>
    <dgm:pt modelId="{04CFB1A0-090D-4A56-8F9A-88FB539B42A9}">
      <dgm:prSet phldrT="[Κείμενο]" custT="1"/>
      <dgm:spPr/>
      <dgm:t>
        <a:bodyPr/>
        <a:lstStyle/>
        <a:p>
          <a:r>
            <a:rPr lang="el-GR" sz="1600" dirty="0"/>
            <a:t>Βραδεία και μη ομαλή χρήση εναλλακτικών μέσων και τρόπων αξιοποίησης των παρεχόμενων δυνατοτήτων της τεχνολογίας</a:t>
          </a:r>
          <a:endParaRPr lang="el-GR" sz="1600" b="1" dirty="0"/>
        </a:p>
      </dgm:t>
    </dgm:pt>
    <dgm:pt modelId="{9CC46913-1140-476E-A797-2D0C08546304}" type="parTrans" cxnId="{55A33A79-50BF-45FB-A5EF-11B3B06159C1}">
      <dgm:prSet/>
      <dgm:spPr/>
      <dgm:t>
        <a:bodyPr/>
        <a:lstStyle/>
        <a:p>
          <a:endParaRPr lang="el-GR" sz="1600"/>
        </a:p>
      </dgm:t>
    </dgm:pt>
    <dgm:pt modelId="{FCBFEC3C-4E6C-4D70-96E0-5A50463A62F5}" type="sibTrans" cxnId="{55A33A79-50BF-45FB-A5EF-11B3B06159C1}">
      <dgm:prSet/>
      <dgm:spPr/>
      <dgm:t>
        <a:bodyPr/>
        <a:lstStyle/>
        <a:p>
          <a:endParaRPr lang="el-GR" sz="1600"/>
        </a:p>
      </dgm:t>
    </dgm:pt>
    <dgm:pt modelId="{158BA67E-E5D2-4AF9-8AFB-8BE6AD0A68B7}">
      <dgm:prSet custT="1"/>
      <dgm:spPr/>
      <dgm:t>
        <a:bodyPr/>
        <a:lstStyle/>
        <a:p>
          <a:pPr algn="ctr"/>
          <a:r>
            <a:rPr lang="el-GR" sz="1600" dirty="0"/>
            <a:t>Οι Δήμοι δεν αξιοποιούν σε υψηλό βαθμό τη δυνατότητα να συμμετέχουν σε συνεργασίες και δε διαθέτουν χώρους πειραματισμού ή ανάπτυξης της επιχειρηματικότητας και του υγιούς ανταγωνισμού</a:t>
          </a:r>
          <a:endParaRPr lang="el-GR" sz="1600" b="1" dirty="0">
            <a:latin typeface="Calibri" panose="020F0502020204030204" pitchFamily="34" charset="0"/>
            <a:ea typeface="Calibri" panose="020F0502020204030204" pitchFamily="34" charset="0"/>
            <a:cs typeface="Times New Roman" panose="02020603050405020304" pitchFamily="18" charset="0"/>
          </a:endParaRPr>
        </a:p>
      </dgm:t>
    </dgm:pt>
    <dgm:pt modelId="{72E06E74-3F1E-4DE8-AE1D-F474037A2060}" type="parTrans" cxnId="{D5BD43F7-2940-4840-953D-45C08AB320C6}">
      <dgm:prSet/>
      <dgm:spPr/>
      <dgm:t>
        <a:bodyPr/>
        <a:lstStyle/>
        <a:p>
          <a:endParaRPr lang="el-GR" sz="1600"/>
        </a:p>
      </dgm:t>
    </dgm:pt>
    <dgm:pt modelId="{32E32769-F413-4FF9-BCFB-682E2F7CD8AB}" type="sibTrans" cxnId="{D5BD43F7-2940-4840-953D-45C08AB320C6}">
      <dgm:prSet/>
      <dgm:spPr/>
      <dgm:t>
        <a:bodyPr/>
        <a:lstStyle/>
        <a:p>
          <a:endParaRPr lang="el-GR" sz="1600"/>
        </a:p>
      </dgm:t>
    </dgm:pt>
    <dgm:pt modelId="{99B94BA1-F925-46CD-8C50-14C397C2B005}">
      <dgm:prSet custT="1"/>
      <dgm:spPr/>
      <dgm:t>
        <a:bodyPr/>
        <a:lstStyle/>
        <a:p>
          <a:r>
            <a:rPr lang="el-GR" sz="1600" dirty="0"/>
            <a:t> Χάσμα ανάμεσα στο πεδίο δράσης και αξιοποίησης νέων τεχνολογιών και φορέων ανάπτυξης και εξέλιξης των υφισταμένων τεχνολογιών</a:t>
          </a:r>
          <a:endParaRPr lang="el-GR" sz="1600" b="1" dirty="0">
            <a:latin typeface="Calibri" panose="020F0502020204030204" pitchFamily="34" charset="0"/>
            <a:ea typeface="Calibri" panose="020F0502020204030204" pitchFamily="34" charset="0"/>
            <a:cs typeface="Times New Roman" panose="02020603050405020304" pitchFamily="18" charset="0"/>
          </a:endParaRPr>
        </a:p>
      </dgm:t>
    </dgm:pt>
    <dgm:pt modelId="{A4499E2D-77A0-4E59-AF30-CEC44965973D}" type="parTrans" cxnId="{B9F009E4-A6A4-4639-AEBE-B9D98233432C}">
      <dgm:prSet/>
      <dgm:spPr/>
      <dgm:t>
        <a:bodyPr/>
        <a:lstStyle/>
        <a:p>
          <a:endParaRPr lang="el-GR" sz="1600"/>
        </a:p>
      </dgm:t>
    </dgm:pt>
    <dgm:pt modelId="{A898FE6B-6B8A-433F-BD4F-8635BF1EACAE}" type="sibTrans" cxnId="{B9F009E4-A6A4-4639-AEBE-B9D98233432C}">
      <dgm:prSet/>
      <dgm:spPr/>
      <dgm:t>
        <a:bodyPr/>
        <a:lstStyle/>
        <a:p>
          <a:endParaRPr lang="el-GR" sz="1600"/>
        </a:p>
      </dgm:t>
    </dgm:pt>
    <dgm:pt modelId="{D34600AE-F956-4904-A504-E5893FFCCD05}">
      <dgm:prSet custT="1"/>
      <dgm:spPr/>
      <dgm:t>
        <a:bodyPr/>
        <a:lstStyle/>
        <a:p>
          <a:r>
            <a:rPr lang="el-GR" sz="1600" b="0" dirty="0">
              <a:latin typeface="Calibri" panose="020F0502020204030204" pitchFamily="34" charset="0"/>
              <a:cs typeface="Times New Roman" panose="02020603050405020304" pitchFamily="18" charset="0"/>
            </a:rPr>
            <a:t>Ύπαρξη μιας κρίσιμης μάζας Δήμων που έχουν κάποιο είδος ψηφιακής στρατηγικής με μέτρια κατανόηση της έννοιας «Ευφυής Πόλη», χωρίς να αξιοποιούν ή να εφαρμόζουν τις τεχνολογίες ΤΠΕ.</a:t>
          </a:r>
          <a:endParaRPr lang="el-GR" sz="1600" dirty="0">
            <a:latin typeface="Calibri" panose="020F0502020204030204" pitchFamily="34" charset="0"/>
            <a:ea typeface="Calibri" panose="020F0502020204030204" pitchFamily="34" charset="0"/>
            <a:cs typeface="Times New Roman" panose="02020603050405020304" pitchFamily="18" charset="0"/>
          </a:endParaRPr>
        </a:p>
      </dgm:t>
    </dgm:pt>
    <dgm:pt modelId="{812A96EA-EF41-45EC-909B-0AD270A38D06}" type="sibTrans" cxnId="{AE755511-FF9C-4ACA-ABBA-E671B3B70D9A}">
      <dgm:prSet/>
      <dgm:spPr/>
      <dgm:t>
        <a:bodyPr/>
        <a:lstStyle/>
        <a:p>
          <a:endParaRPr lang="el-GR" sz="1600"/>
        </a:p>
      </dgm:t>
    </dgm:pt>
    <dgm:pt modelId="{57C8E76B-A4E4-4CF0-93A2-88A510DF2FD2}" type="parTrans" cxnId="{AE755511-FF9C-4ACA-ABBA-E671B3B70D9A}">
      <dgm:prSet/>
      <dgm:spPr/>
      <dgm:t>
        <a:bodyPr/>
        <a:lstStyle/>
        <a:p>
          <a:endParaRPr lang="el-GR" sz="1600"/>
        </a:p>
      </dgm:t>
    </dgm:pt>
    <dgm:pt modelId="{C6E935FB-D67A-4AE9-A322-1D4771DCD3BC}" type="pres">
      <dgm:prSet presAssocID="{B9D57E1B-69E6-4238-ADF1-42DF8E4F9BA8}" presName="matrix" presStyleCnt="0">
        <dgm:presLayoutVars>
          <dgm:chMax val="1"/>
          <dgm:dir/>
          <dgm:resizeHandles val="exact"/>
        </dgm:presLayoutVars>
      </dgm:prSet>
      <dgm:spPr/>
    </dgm:pt>
    <dgm:pt modelId="{A997EC56-77C1-4520-BBB9-4F8955B21F1A}" type="pres">
      <dgm:prSet presAssocID="{B9D57E1B-69E6-4238-ADF1-42DF8E4F9BA8}" presName="axisShape" presStyleLbl="bgShp" presStyleIdx="0" presStyleCnt="1" custScaleX="127042"/>
      <dgm:spPr/>
    </dgm:pt>
    <dgm:pt modelId="{8C3238EF-72FB-44CA-826C-73A0D260368E}" type="pres">
      <dgm:prSet presAssocID="{B9D57E1B-69E6-4238-ADF1-42DF8E4F9BA8}" presName="rect1" presStyleLbl="node1" presStyleIdx="0" presStyleCnt="4" custScaleX="126619" custScaleY="113818" custLinFactNeighborX="-13229" custLinFactNeighborY="-6199">
        <dgm:presLayoutVars>
          <dgm:chMax val="0"/>
          <dgm:chPref val="0"/>
          <dgm:bulletEnabled val="1"/>
        </dgm:presLayoutVars>
      </dgm:prSet>
      <dgm:spPr/>
    </dgm:pt>
    <dgm:pt modelId="{8AEFCE7F-2341-4AE0-932A-5EDB7069D6E6}" type="pres">
      <dgm:prSet presAssocID="{B9D57E1B-69E6-4238-ADF1-42DF8E4F9BA8}" presName="rect2" presStyleLbl="node1" presStyleIdx="1" presStyleCnt="4" custScaleX="124232" custScaleY="110736" custLinFactNeighborX="13208" custLinFactNeighborY="-4658">
        <dgm:presLayoutVars>
          <dgm:chMax val="0"/>
          <dgm:chPref val="0"/>
          <dgm:bulletEnabled val="1"/>
        </dgm:presLayoutVars>
      </dgm:prSet>
      <dgm:spPr/>
    </dgm:pt>
    <dgm:pt modelId="{62EF9FC2-011F-4D46-986E-98165A16A6AE}" type="pres">
      <dgm:prSet presAssocID="{B9D57E1B-69E6-4238-ADF1-42DF8E4F9BA8}" presName="rect3" presStyleLbl="node1" presStyleIdx="2" presStyleCnt="4" custScaleX="117696" custScaleY="107009" custLinFactNeighborX="-15676" custLinFactNeighborY="4210">
        <dgm:presLayoutVars>
          <dgm:chMax val="0"/>
          <dgm:chPref val="0"/>
          <dgm:bulletEnabled val="1"/>
        </dgm:presLayoutVars>
      </dgm:prSet>
      <dgm:spPr/>
    </dgm:pt>
    <dgm:pt modelId="{0C11AFC5-F0F3-4677-BF6B-AD2E59A0F09F}" type="pres">
      <dgm:prSet presAssocID="{B9D57E1B-69E6-4238-ADF1-42DF8E4F9BA8}" presName="rect4" presStyleLbl="node1" presStyleIdx="3" presStyleCnt="4" custScaleX="124968" custScaleY="103909" custLinFactNeighborX="14963" custLinFactNeighborY="6531">
        <dgm:presLayoutVars>
          <dgm:chMax val="0"/>
          <dgm:chPref val="0"/>
          <dgm:bulletEnabled val="1"/>
        </dgm:presLayoutVars>
      </dgm:prSet>
      <dgm:spPr/>
    </dgm:pt>
  </dgm:ptLst>
  <dgm:cxnLst>
    <dgm:cxn modelId="{AE755511-FF9C-4ACA-ABBA-E671B3B70D9A}" srcId="{B9D57E1B-69E6-4238-ADF1-42DF8E4F9BA8}" destId="{D34600AE-F956-4904-A504-E5893FFCCD05}" srcOrd="3" destOrd="0" parTransId="{57C8E76B-A4E4-4CF0-93A2-88A510DF2FD2}" sibTransId="{812A96EA-EF41-45EC-909B-0AD270A38D06}"/>
    <dgm:cxn modelId="{134B853A-B2C9-41FB-A448-A7ECB5E8EBBB}" type="presOf" srcId="{158BA67E-E5D2-4AF9-8AFB-8BE6AD0A68B7}" destId="{8AEFCE7F-2341-4AE0-932A-5EDB7069D6E6}" srcOrd="0" destOrd="0" presId="urn:microsoft.com/office/officeart/2005/8/layout/matrix2"/>
    <dgm:cxn modelId="{E92A3660-8C95-4C74-9069-2145317021D9}" type="presOf" srcId="{99B94BA1-F925-46CD-8C50-14C397C2B005}" destId="{62EF9FC2-011F-4D46-986E-98165A16A6AE}" srcOrd="0" destOrd="0" presId="urn:microsoft.com/office/officeart/2005/8/layout/matrix2"/>
    <dgm:cxn modelId="{D2353D4C-5FC4-46C5-A877-9D7D594F06BA}" type="presOf" srcId="{B9D57E1B-69E6-4238-ADF1-42DF8E4F9BA8}" destId="{C6E935FB-D67A-4AE9-A322-1D4771DCD3BC}" srcOrd="0" destOrd="0" presId="urn:microsoft.com/office/officeart/2005/8/layout/matrix2"/>
    <dgm:cxn modelId="{55A33A79-50BF-45FB-A5EF-11B3B06159C1}" srcId="{B9D57E1B-69E6-4238-ADF1-42DF8E4F9BA8}" destId="{04CFB1A0-090D-4A56-8F9A-88FB539B42A9}" srcOrd="0" destOrd="0" parTransId="{9CC46913-1140-476E-A797-2D0C08546304}" sibTransId="{FCBFEC3C-4E6C-4D70-96E0-5A50463A62F5}"/>
    <dgm:cxn modelId="{E3A9719B-E69B-454D-BBED-6EB01D473AC6}" type="presOf" srcId="{D34600AE-F956-4904-A504-E5893FFCCD05}" destId="{0C11AFC5-F0F3-4677-BF6B-AD2E59A0F09F}" srcOrd="0" destOrd="0" presId="urn:microsoft.com/office/officeart/2005/8/layout/matrix2"/>
    <dgm:cxn modelId="{4B2ED3A0-85DA-42A1-AAE6-62AF101E2ABD}" type="presOf" srcId="{04CFB1A0-090D-4A56-8F9A-88FB539B42A9}" destId="{8C3238EF-72FB-44CA-826C-73A0D260368E}" srcOrd="0" destOrd="0" presId="urn:microsoft.com/office/officeart/2005/8/layout/matrix2"/>
    <dgm:cxn modelId="{B9F009E4-A6A4-4639-AEBE-B9D98233432C}" srcId="{B9D57E1B-69E6-4238-ADF1-42DF8E4F9BA8}" destId="{99B94BA1-F925-46CD-8C50-14C397C2B005}" srcOrd="2" destOrd="0" parTransId="{A4499E2D-77A0-4E59-AF30-CEC44965973D}" sibTransId="{A898FE6B-6B8A-433F-BD4F-8635BF1EACAE}"/>
    <dgm:cxn modelId="{D5BD43F7-2940-4840-953D-45C08AB320C6}" srcId="{B9D57E1B-69E6-4238-ADF1-42DF8E4F9BA8}" destId="{158BA67E-E5D2-4AF9-8AFB-8BE6AD0A68B7}" srcOrd="1" destOrd="0" parTransId="{72E06E74-3F1E-4DE8-AE1D-F474037A2060}" sibTransId="{32E32769-F413-4FF9-BCFB-682E2F7CD8AB}"/>
    <dgm:cxn modelId="{3DD40DFF-CBAB-426D-A023-1B202F0EAEF5}" type="presParOf" srcId="{C6E935FB-D67A-4AE9-A322-1D4771DCD3BC}" destId="{A997EC56-77C1-4520-BBB9-4F8955B21F1A}" srcOrd="0" destOrd="0" presId="urn:microsoft.com/office/officeart/2005/8/layout/matrix2"/>
    <dgm:cxn modelId="{EF9F74CB-8B90-47F9-9020-921B60803645}" type="presParOf" srcId="{C6E935FB-D67A-4AE9-A322-1D4771DCD3BC}" destId="{8C3238EF-72FB-44CA-826C-73A0D260368E}" srcOrd="1" destOrd="0" presId="urn:microsoft.com/office/officeart/2005/8/layout/matrix2"/>
    <dgm:cxn modelId="{125DBF54-CC8E-4191-A78A-B5C5683BFEFA}" type="presParOf" srcId="{C6E935FB-D67A-4AE9-A322-1D4771DCD3BC}" destId="{8AEFCE7F-2341-4AE0-932A-5EDB7069D6E6}" srcOrd="2" destOrd="0" presId="urn:microsoft.com/office/officeart/2005/8/layout/matrix2"/>
    <dgm:cxn modelId="{30ADFE4A-AFE5-48E1-B065-5D2CCE5E6BA6}" type="presParOf" srcId="{C6E935FB-D67A-4AE9-A322-1D4771DCD3BC}" destId="{62EF9FC2-011F-4D46-986E-98165A16A6AE}" srcOrd="3" destOrd="0" presId="urn:microsoft.com/office/officeart/2005/8/layout/matrix2"/>
    <dgm:cxn modelId="{E7CE3A86-F24E-4567-BCC1-A82B28756B06}" type="presParOf" srcId="{C6E935FB-D67A-4AE9-A322-1D4771DCD3BC}" destId="{0C11AFC5-F0F3-4677-BF6B-AD2E59A0F09F}"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933AEB4-0472-4133-B89B-B9565FA20601}"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l-GR"/>
        </a:p>
      </dgm:t>
    </dgm:pt>
    <dgm:pt modelId="{EA9AC701-2023-4AB3-8867-CF64CBA50DEF}">
      <dgm:prSet phldrT="[Κείμενο]" custT="1"/>
      <dgm:spPr/>
      <dgm:t>
        <a:bodyPr/>
        <a:lstStyle/>
        <a:p>
          <a:pPr algn="ctr"/>
          <a:r>
            <a:rPr lang="el-GR" sz="2000" dirty="0"/>
            <a:t>Μετασχηματισμός του Δήμου σε φορέα πειραματισμού νέων τεχνολογικών και καινοτόμων ιδεών, προϊόντων και υπηρεσιών </a:t>
          </a:r>
        </a:p>
      </dgm:t>
    </dgm:pt>
    <dgm:pt modelId="{7169BDA0-B07F-4F78-9AB0-008165920CAA}" type="parTrans" cxnId="{E6CF3FC1-15EB-4793-B57F-480A76753AD2}">
      <dgm:prSet/>
      <dgm:spPr/>
      <dgm:t>
        <a:bodyPr/>
        <a:lstStyle/>
        <a:p>
          <a:pPr algn="ctr"/>
          <a:endParaRPr lang="el-GR"/>
        </a:p>
      </dgm:t>
    </dgm:pt>
    <dgm:pt modelId="{5A4191E9-8C08-4393-BC5F-A10869B85422}" type="sibTrans" cxnId="{E6CF3FC1-15EB-4793-B57F-480A76753AD2}">
      <dgm:prSet/>
      <dgm:spPr/>
      <dgm:t>
        <a:bodyPr/>
        <a:lstStyle/>
        <a:p>
          <a:pPr algn="ctr"/>
          <a:endParaRPr lang="el-GR"/>
        </a:p>
      </dgm:t>
    </dgm:pt>
    <dgm:pt modelId="{65342102-6382-4E0B-81E7-D1B543538458}">
      <dgm:prSet phldrT="[Κείμενο]" custT="1"/>
      <dgm:spPr/>
      <dgm:t>
        <a:bodyPr/>
        <a:lstStyle/>
        <a:p>
          <a:pPr algn="ctr"/>
          <a:r>
            <a:rPr lang="el-GR" sz="2000" dirty="0"/>
            <a:t>Συνεργασία και σύνδεση του ιδιωτικού τομέα με διαφορετικούς δημόσιους φορείς</a:t>
          </a:r>
        </a:p>
      </dgm:t>
    </dgm:pt>
    <dgm:pt modelId="{CBF23389-A02A-4DC6-A320-1D5D3F8B8E74}" type="parTrans" cxnId="{6BE2C908-6A3E-4B77-999A-23D7AA2EA146}">
      <dgm:prSet/>
      <dgm:spPr/>
      <dgm:t>
        <a:bodyPr/>
        <a:lstStyle/>
        <a:p>
          <a:pPr algn="ctr"/>
          <a:endParaRPr lang="el-GR"/>
        </a:p>
      </dgm:t>
    </dgm:pt>
    <dgm:pt modelId="{4D86913C-9C8A-49C4-BC32-CA3FE6A0C379}" type="sibTrans" cxnId="{6BE2C908-6A3E-4B77-999A-23D7AA2EA146}">
      <dgm:prSet/>
      <dgm:spPr/>
      <dgm:t>
        <a:bodyPr/>
        <a:lstStyle/>
        <a:p>
          <a:pPr algn="ctr"/>
          <a:endParaRPr lang="el-GR"/>
        </a:p>
      </dgm:t>
    </dgm:pt>
    <dgm:pt modelId="{4F6FA70B-FE84-4DB5-BC65-D24548761C41}">
      <dgm:prSet phldrT="[Κείμενο]" custT="1"/>
      <dgm:spPr/>
      <dgm:t>
        <a:bodyPr/>
        <a:lstStyle/>
        <a:p>
          <a:pPr algn="ctr"/>
          <a:r>
            <a:rPr lang="el-GR" sz="2000" dirty="0"/>
            <a:t>Ευέλικτος και εύκολα προσαρμόσιμος Δημόσιος τομέας </a:t>
          </a:r>
        </a:p>
      </dgm:t>
    </dgm:pt>
    <dgm:pt modelId="{831E9809-03DC-4AE7-A976-78745A331EFE}" type="parTrans" cxnId="{F00046F8-A9D1-496E-AD8C-97263B1F5200}">
      <dgm:prSet/>
      <dgm:spPr/>
      <dgm:t>
        <a:bodyPr/>
        <a:lstStyle/>
        <a:p>
          <a:pPr algn="ctr"/>
          <a:endParaRPr lang="el-GR"/>
        </a:p>
      </dgm:t>
    </dgm:pt>
    <dgm:pt modelId="{7EE2C3FB-2F3E-41A1-834B-80AFDBDC7A2D}" type="sibTrans" cxnId="{F00046F8-A9D1-496E-AD8C-97263B1F5200}">
      <dgm:prSet/>
      <dgm:spPr/>
      <dgm:t>
        <a:bodyPr/>
        <a:lstStyle/>
        <a:p>
          <a:pPr algn="ctr"/>
          <a:endParaRPr lang="el-GR"/>
        </a:p>
      </dgm:t>
    </dgm:pt>
    <dgm:pt modelId="{8CB14234-845D-49C8-AC9A-21F0A17C3D2E}">
      <dgm:prSet phldrT="[Κείμενο]" custT="1"/>
      <dgm:spPr/>
      <dgm:t>
        <a:bodyPr/>
        <a:lstStyle/>
        <a:p>
          <a:pPr algn="ctr"/>
          <a:r>
            <a:rPr lang="el-GR" sz="2000" dirty="0"/>
            <a:t>Σχεδιασμό νέων και σύγχρονων στρατηγικών</a:t>
          </a:r>
        </a:p>
      </dgm:t>
    </dgm:pt>
    <dgm:pt modelId="{4718A71E-8DBE-4123-B6F7-7E01085CBF7E}" type="parTrans" cxnId="{55B8ACAA-9C2D-48C7-8A9D-C2D113479798}">
      <dgm:prSet/>
      <dgm:spPr/>
      <dgm:t>
        <a:bodyPr/>
        <a:lstStyle/>
        <a:p>
          <a:pPr algn="ctr"/>
          <a:endParaRPr lang="el-GR"/>
        </a:p>
      </dgm:t>
    </dgm:pt>
    <dgm:pt modelId="{6C628AED-26BE-49F3-8AA8-E6F3B94F1A21}" type="sibTrans" cxnId="{55B8ACAA-9C2D-48C7-8A9D-C2D113479798}">
      <dgm:prSet/>
      <dgm:spPr/>
      <dgm:t>
        <a:bodyPr/>
        <a:lstStyle/>
        <a:p>
          <a:pPr algn="ctr"/>
          <a:endParaRPr lang="el-GR"/>
        </a:p>
      </dgm:t>
    </dgm:pt>
    <dgm:pt modelId="{5C3D73CB-8C77-41A5-8E1D-3540B670FB52}" type="pres">
      <dgm:prSet presAssocID="{1933AEB4-0472-4133-B89B-B9565FA20601}" presName="diagram" presStyleCnt="0">
        <dgm:presLayoutVars>
          <dgm:dir/>
          <dgm:resizeHandles val="exact"/>
        </dgm:presLayoutVars>
      </dgm:prSet>
      <dgm:spPr/>
    </dgm:pt>
    <dgm:pt modelId="{D72350FE-78B3-4A66-AE47-6BBC64B6D846}" type="pres">
      <dgm:prSet presAssocID="{EA9AC701-2023-4AB3-8867-CF64CBA50DEF}" presName="node" presStyleLbl="node1" presStyleIdx="0" presStyleCnt="4">
        <dgm:presLayoutVars>
          <dgm:bulletEnabled val="1"/>
        </dgm:presLayoutVars>
      </dgm:prSet>
      <dgm:spPr/>
    </dgm:pt>
    <dgm:pt modelId="{F701CEDA-C07F-46A4-9D72-1BC45C3067AE}" type="pres">
      <dgm:prSet presAssocID="{5A4191E9-8C08-4393-BC5F-A10869B85422}" presName="sibTrans" presStyleCnt="0"/>
      <dgm:spPr/>
    </dgm:pt>
    <dgm:pt modelId="{F7549AFA-D41D-445D-84CF-E14D5BEC614E}" type="pres">
      <dgm:prSet presAssocID="{65342102-6382-4E0B-81E7-D1B543538458}" presName="node" presStyleLbl="node1" presStyleIdx="1" presStyleCnt="4">
        <dgm:presLayoutVars>
          <dgm:bulletEnabled val="1"/>
        </dgm:presLayoutVars>
      </dgm:prSet>
      <dgm:spPr/>
    </dgm:pt>
    <dgm:pt modelId="{3505B479-7103-4DC0-B58E-3D70C5913BBC}" type="pres">
      <dgm:prSet presAssocID="{4D86913C-9C8A-49C4-BC32-CA3FE6A0C379}" presName="sibTrans" presStyleCnt="0"/>
      <dgm:spPr/>
    </dgm:pt>
    <dgm:pt modelId="{5956D10E-CCDF-4D16-9385-25C06CF981EB}" type="pres">
      <dgm:prSet presAssocID="{4F6FA70B-FE84-4DB5-BC65-D24548761C41}" presName="node" presStyleLbl="node1" presStyleIdx="2" presStyleCnt="4">
        <dgm:presLayoutVars>
          <dgm:bulletEnabled val="1"/>
        </dgm:presLayoutVars>
      </dgm:prSet>
      <dgm:spPr/>
    </dgm:pt>
    <dgm:pt modelId="{76B2C94C-F051-4EAD-ABD2-09B4BF76ADE9}" type="pres">
      <dgm:prSet presAssocID="{7EE2C3FB-2F3E-41A1-834B-80AFDBDC7A2D}" presName="sibTrans" presStyleCnt="0"/>
      <dgm:spPr/>
    </dgm:pt>
    <dgm:pt modelId="{D6FC6A75-6D19-461F-9A9C-4EBD97DBC4AA}" type="pres">
      <dgm:prSet presAssocID="{8CB14234-845D-49C8-AC9A-21F0A17C3D2E}" presName="node" presStyleLbl="node1" presStyleIdx="3" presStyleCnt="4">
        <dgm:presLayoutVars>
          <dgm:bulletEnabled val="1"/>
        </dgm:presLayoutVars>
      </dgm:prSet>
      <dgm:spPr/>
    </dgm:pt>
  </dgm:ptLst>
  <dgm:cxnLst>
    <dgm:cxn modelId="{6BE2C908-6A3E-4B77-999A-23D7AA2EA146}" srcId="{1933AEB4-0472-4133-B89B-B9565FA20601}" destId="{65342102-6382-4E0B-81E7-D1B543538458}" srcOrd="1" destOrd="0" parTransId="{CBF23389-A02A-4DC6-A320-1D5D3F8B8E74}" sibTransId="{4D86913C-9C8A-49C4-BC32-CA3FE6A0C379}"/>
    <dgm:cxn modelId="{7AC64A1A-4037-41DD-9F28-117D34F1C0EB}" type="presOf" srcId="{1933AEB4-0472-4133-B89B-B9565FA20601}" destId="{5C3D73CB-8C77-41A5-8E1D-3540B670FB52}" srcOrd="0" destOrd="0" presId="urn:microsoft.com/office/officeart/2005/8/layout/default"/>
    <dgm:cxn modelId="{59C85B3B-C153-434B-99BC-076A18EC7BF4}" type="presOf" srcId="{EA9AC701-2023-4AB3-8867-CF64CBA50DEF}" destId="{D72350FE-78B3-4A66-AE47-6BBC64B6D846}" srcOrd="0" destOrd="0" presId="urn:microsoft.com/office/officeart/2005/8/layout/default"/>
    <dgm:cxn modelId="{336C1547-7D4D-42FD-B508-0E6554F7CFD2}" type="presOf" srcId="{65342102-6382-4E0B-81E7-D1B543538458}" destId="{F7549AFA-D41D-445D-84CF-E14D5BEC614E}" srcOrd="0" destOrd="0" presId="urn:microsoft.com/office/officeart/2005/8/layout/default"/>
    <dgm:cxn modelId="{55B8ACAA-9C2D-48C7-8A9D-C2D113479798}" srcId="{1933AEB4-0472-4133-B89B-B9565FA20601}" destId="{8CB14234-845D-49C8-AC9A-21F0A17C3D2E}" srcOrd="3" destOrd="0" parTransId="{4718A71E-8DBE-4123-B6F7-7E01085CBF7E}" sibTransId="{6C628AED-26BE-49F3-8AA8-E6F3B94F1A21}"/>
    <dgm:cxn modelId="{E6CF3FC1-15EB-4793-B57F-480A76753AD2}" srcId="{1933AEB4-0472-4133-B89B-B9565FA20601}" destId="{EA9AC701-2023-4AB3-8867-CF64CBA50DEF}" srcOrd="0" destOrd="0" parTransId="{7169BDA0-B07F-4F78-9AB0-008165920CAA}" sibTransId="{5A4191E9-8C08-4393-BC5F-A10869B85422}"/>
    <dgm:cxn modelId="{45AB05D6-C14A-4599-99EA-13640AB2CB22}" type="presOf" srcId="{8CB14234-845D-49C8-AC9A-21F0A17C3D2E}" destId="{D6FC6A75-6D19-461F-9A9C-4EBD97DBC4AA}" srcOrd="0" destOrd="0" presId="urn:microsoft.com/office/officeart/2005/8/layout/default"/>
    <dgm:cxn modelId="{73E587DA-6EA5-4B70-8E2B-0D0DA36900C2}" type="presOf" srcId="{4F6FA70B-FE84-4DB5-BC65-D24548761C41}" destId="{5956D10E-CCDF-4D16-9385-25C06CF981EB}" srcOrd="0" destOrd="0" presId="urn:microsoft.com/office/officeart/2005/8/layout/default"/>
    <dgm:cxn modelId="{F00046F8-A9D1-496E-AD8C-97263B1F5200}" srcId="{1933AEB4-0472-4133-B89B-B9565FA20601}" destId="{4F6FA70B-FE84-4DB5-BC65-D24548761C41}" srcOrd="2" destOrd="0" parTransId="{831E9809-03DC-4AE7-A976-78745A331EFE}" sibTransId="{7EE2C3FB-2F3E-41A1-834B-80AFDBDC7A2D}"/>
    <dgm:cxn modelId="{7656D1E1-D5B2-48A6-A25D-721E4E3E53A2}" type="presParOf" srcId="{5C3D73CB-8C77-41A5-8E1D-3540B670FB52}" destId="{D72350FE-78B3-4A66-AE47-6BBC64B6D846}" srcOrd="0" destOrd="0" presId="urn:microsoft.com/office/officeart/2005/8/layout/default"/>
    <dgm:cxn modelId="{14068A8D-88C3-4554-9369-A3E96FCAA196}" type="presParOf" srcId="{5C3D73CB-8C77-41A5-8E1D-3540B670FB52}" destId="{F701CEDA-C07F-46A4-9D72-1BC45C3067AE}" srcOrd="1" destOrd="0" presId="urn:microsoft.com/office/officeart/2005/8/layout/default"/>
    <dgm:cxn modelId="{2798FBC6-4936-428A-8234-FD77253B584D}" type="presParOf" srcId="{5C3D73CB-8C77-41A5-8E1D-3540B670FB52}" destId="{F7549AFA-D41D-445D-84CF-E14D5BEC614E}" srcOrd="2" destOrd="0" presId="urn:microsoft.com/office/officeart/2005/8/layout/default"/>
    <dgm:cxn modelId="{BCC2C38B-DC4C-438D-BC85-199F80160BB8}" type="presParOf" srcId="{5C3D73CB-8C77-41A5-8E1D-3540B670FB52}" destId="{3505B479-7103-4DC0-B58E-3D70C5913BBC}" srcOrd="3" destOrd="0" presId="urn:microsoft.com/office/officeart/2005/8/layout/default"/>
    <dgm:cxn modelId="{51372EF2-04C6-49EC-BE66-150C0609187A}" type="presParOf" srcId="{5C3D73CB-8C77-41A5-8E1D-3540B670FB52}" destId="{5956D10E-CCDF-4D16-9385-25C06CF981EB}" srcOrd="4" destOrd="0" presId="urn:microsoft.com/office/officeart/2005/8/layout/default"/>
    <dgm:cxn modelId="{7B68B05C-9E4D-4CB0-BF80-A9909818EE9F}" type="presParOf" srcId="{5C3D73CB-8C77-41A5-8E1D-3540B670FB52}" destId="{76B2C94C-F051-4EAD-ABD2-09B4BF76ADE9}" srcOrd="5" destOrd="0" presId="urn:microsoft.com/office/officeart/2005/8/layout/default"/>
    <dgm:cxn modelId="{4D4A0037-33EC-456E-90CA-56F72352074A}" type="presParOf" srcId="{5C3D73CB-8C77-41A5-8E1D-3540B670FB52}" destId="{D6FC6A75-6D19-461F-9A9C-4EBD97DBC4AA}"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B64BCEB-BA04-42C3-8983-5DCBEF9F2CEB}" type="doc">
      <dgm:prSet loTypeId="urn:microsoft.com/office/officeart/2005/8/layout/venn1" loCatId="relationship" qsTypeId="urn:microsoft.com/office/officeart/2005/8/quickstyle/simple1" qsCatId="simple" csTypeId="urn:microsoft.com/office/officeart/2005/8/colors/accent1_1" csCatId="accent1" phldr="1"/>
      <dgm:spPr/>
    </dgm:pt>
    <dgm:pt modelId="{6268C21D-38EA-4ACC-81F1-6F1331CE0C07}">
      <dgm:prSet phldrT="[Κείμενο]" custT="1"/>
      <dgm:spPr>
        <a:ln w="38100">
          <a:solidFill>
            <a:schemeClr val="accent2">
              <a:lumMod val="75000"/>
            </a:schemeClr>
          </a:solidFill>
        </a:ln>
      </dgm:spPr>
      <dgm:t>
        <a:bodyPr anchor="t"/>
        <a:lstStyle/>
        <a:p>
          <a:endParaRPr lang="el-GR" sz="2400" dirty="0"/>
        </a:p>
      </dgm:t>
    </dgm:pt>
    <dgm:pt modelId="{4C826C4E-183B-4F3F-98CC-DD07E25A07DA}" type="parTrans" cxnId="{0E842CBB-42A5-4515-8DE1-179C9DDF0914}">
      <dgm:prSet/>
      <dgm:spPr/>
      <dgm:t>
        <a:bodyPr/>
        <a:lstStyle/>
        <a:p>
          <a:endParaRPr lang="el-GR" sz="2400"/>
        </a:p>
      </dgm:t>
    </dgm:pt>
    <dgm:pt modelId="{181C8B08-E6A2-4673-8936-E5F5CFD4B354}" type="sibTrans" cxnId="{0E842CBB-42A5-4515-8DE1-179C9DDF0914}">
      <dgm:prSet/>
      <dgm:spPr/>
      <dgm:t>
        <a:bodyPr/>
        <a:lstStyle/>
        <a:p>
          <a:endParaRPr lang="el-GR" sz="2400"/>
        </a:p>
      </dgm:t>
    </dgm:pt>
    <dgm:pt modelId="{98EF1100-90A0-4DA0-A430-2CE9AD115E32}">
      <dgm:prSet phldrT="[Κείμενο]" custT="1"/>
      <dgm:spPr>
        <a:ln w="38100">
          <a:solidFill>
            <a:schemeClr val="accent2">
              <a:lumMod val="75000"/>
            </a:schemeClr>
          </a:solidFill>
        </a:ln>
      </dgm:spPr>
      <dgm:t>
        <a:bodyPr anchor="ctr"/>
        <a:lstStyle/>
        <a:p>
          <a:pPr algn="r"/>
          <a:endParaRPr lang="el-GR" sz="2400" dirty="0"/>
        </a:p>
      </dgm:t>
    </dgm:pt>
    <dgm:pt modelId="{5C315802-F0B1-4463-BAEE-2FAAEBEEF86E}" type="parTrans" cxnId="{908BBC58-B8D7-430D-B6B3-808B015B055A}">
      <dgm:prSet/>
      <dgm:spPr/>
      <dgm:t>
        <a:bodyPr/>
        <a:lstStyle/>
        <a:p>
          <a:endParaRPr lang="el-GR" sz="2400"/>
        </a:p>
      </dgm:t>
    </dgm:pt>
    <dgm:pt modelId="{F47B082B-8FDE-4D85-A8CA-E044E08B1AE5}" type="sibTrans" cxnId="{908BBC58-B8D7-430D-B6B3-808B015B055A}">
      <dgm:prSet/>
      <dgm:spPr/>
      <dgm:t>
        <a:bodyPr/>
        <a:lstStyle/>
        <a:p>
          <a:endParaRPr lang="el-GR" sz="2400"/>
        </a:p>
      </dgm:t>
    </dgm:pt>
    <dgm:pt modelId="{C13ECE3E-F92F-4B08-AE54-3AAB74C25007}">
      <dgm:prSet phldrT="[Κείμενο]" custT="1"/>
      <dgm:spPr>
        <a:ln w="38100">
          <a:solidFill>
            <a:schemeClr val="accent2">
              <a:lumMod val="75000"/>
            </a:schemeClr>
          </a:solidFill>
        </a:ln>
      </dgm:spPr>
      <dgm:t>
        <a:bodyPr anchor="ctr"/>
        <a:lstStyle/>
        <a:p>
          <a:pPr algn="l"/>
          <a:endParaRPr lang="el-GR" sz="2400" dirty="0"/>
        </a:p>
      </dgm:t>
    </dgm:pt>
    <dgm:pt modelId="{0FB6838E-B01E-4661-9B8D-8F54C2E908F1}" type="parTrans" cxnId="{97189910-B438-459D-B999-71E8105DBA8C}">
      <dgm:prSet/>
      <dgm:spPr/>
      <dgm:t>
        <a:bodyPr/>
        <a:lstStyle/>
        <a:p>
          <a:endParaRPr lang="el-GR" sz="2400"/>
        </a:p>
      </dgm:t>
    </dgm:pt>
    <dgm:pt modelId="{0FEA6674-8EC8-4837-B5D7-E6B873BE4851}" type="sibTrans" cxnId="{97189910-B438-459D-B999-71E8105DBA8C}">
      <dgm:prSet/>
      <dgm:spPr/>
      <dgm:t>
        <a:bodyPr/>
        <a:lstStyle/>
        <a:p>
          <a:endParaRPr lang="el-GR" sz="2400"/>
        </a:p>
      </dgm:t>
    </dgm:pt>
    <dgm:pt modelId="{AB5E7CCE-AC4B-4B1B-A48D-E3A30754EC47}" type="pres">
      <dgm:prSet presAssocID="{BB64BCEB-BA04-42C3-8983-5DCBEF9F2CEB}" presName="compositeShape" presStyleCnt="0">
        <dgm:presLayoutVars>
          <dgm:chMax val="7"/>
          <dgm:dir/>
          <dgm:resizeHandles val="exact"/>
        </dgm:presLayoutVars>
      </dgm:prSet>
      <dgm:spPr/>
    </dgm:pt>
    <dgm:pt modelId="{1F5DECE8-C610-4D81-B75D-D1CEA5366656}" type="pres">
      <dgm:prSet presAssocID="{6268C21D-38EA-4ACC-81F1-6F1331CE0C07}" presName="circ1" presStyleLbl="vennNode1" presStyleIdx="0" presStyleCnt="3" custScaleX="106405" custScaleY="107969" custLinFactNeighborX="-4406" custLinFactNeighborY="8375"/>
      <dgm:spPr/>
    </dgm:pt>
    <dgm:pt modelId="{2FADB9E7-C7B8-4506-A68E-6523B08C0BD4}" type="pres">
      <dgm:prSet presAssocID="{6268C21D-38EA-4ACC-81F1-6F1331CE0C07}" presName="circ1Tx" presStyleLbl="revTx" presStyleIdx="0" presStyleCnt="0">
        <dgm:presLayoutVars>
          <dgm:chMax val="0"/>
          <dgm:chPref val="0"/>
          <dgm:bulletEnabled val="1"/>
        </dgm:presLayoutVars>
      </dgm:prSet>
      <dgm:spPr/>
    </dgm:pt>
    <dgm:pt modelId="{DCDCC967-90E6-429D-82B1-7DC9B3F9E2E1}" type="pres">
      <dgm:prSet presAssocID="{98EF1100-90A0-4DA0-A430-2CE9AD115E32}" presName="circ2" presStyleLbl="vennNode1" presStyleIdx="1" presStyleCnt="3" custLinFactNeighborX="-3956" custLinFactNeighborY="-286"/>
      <dgm:spPr/>
    </dgm:pt>
    <dgm:pt modelId="{DDD968E5-3FB7-4153-928D-7B0BDBB31687}" type="pres">
      <dgm:prSet presAssocID="{98EF1100-90A0-4DA0-A430-2CE9AD115E32}" presName="circ2Tx" presStyleLbl="revTx" presStyleIdx="0" presStyleCnt="0">
        <dgm:presLayoutVars>
          <dgm:chMax val="0"/>
          <dgm:chPref val="0"/>
          <dgm:bulletEnabled val="1"/>
        </dgm:presLayoutVars>
      </dgm:prSet>
      <dgm:spPr/>
    </dgm:pt>
    <dgm:pt modelId="{AB21E959-3112-4963-AD90-8CA59E43C1F6}" type="pres">
      <dgm:prSet presAssocID="{C13ECE3E-F92F-4B08-AE54-3AAB74C25007}" presName="circ3" presStyleLbl="vennNode1" presStyleIdx="2" presStyleCnt="3" custLinFactNeighborX="3160" custLinFactNeighborY="2104"/>
      <dgm:spPr/>
    </dgm:pt>
    <dgm:pt modelId="{98AA19D2-3003-44E2-929E-7AEA8231CB4E}" type="pres">
      <dgm:prSet presAssocID="{C13ECE3E-F92F-4B08-AE54-3AAB74C25007}" presName="circ3Tx" presStyleLbl="revTx" presStyleIdx="0" presStyleCnt="0">
        <dgm:presLayoutVars>
          <dgm:chMax val="0"/>
          <dgm:chPref val="0"/>
          <dgm:bulletEnabled val="1"/>
        </dgm:presLayoutVars>
      </dgm:prSet>
      <dgm:spPr/>
    </dgm:pt>
  </dgm:ptLst>
  <dgm:cxnLst>
    <dgm:cxn modelId="{167AAA02-4D04-45AA-B79C-71707258AF33}" type="presOf" srcId="{BB64BCEB-BA04-42C3-8983-5DCBEF9F2CEB}" destId="{AB5E7CCE-AC4B-4B1B-A48D-E3A30754EC47}" srcOrd="0" destOrd="0" presId="urn:microsoft.com/office/officeart/2005/8/layout/venn1"/>
    <dgm:cxn modelId="{97189910-B438-459D-B999-71E8105DBA8C}" srcId="{BB64BCEB-BA04-42C3-8983-5DCBEF9F2CEB}" destId="{C13ECE3E-F92F-4B08-AE54-3AAB74C25007}" srcOrd="2" destOrd="0" parTransId="{0FB6838E-B01E-4661-9B8D-8F54C2E908F1}" sibTransId="{0FEA6674-8EC8-4837-B5D7-E6B873BE4851}"/>
    <dgm:cxn modelId="{AEBC986E-9373-4AFE-B61C-74A554970249}" type="presOf" srcId="{C13ECE3E-F92F-4B08-AE54-3AAB74C25007}" destId="{AB21E959-3112-4963-AD90-8CA59E43C1F6}" srcOrd="0" destOrd="0" presId="urn:microsoft.com/office/officeart/2005/8/layout/venn1"/>
    <dgm:cxn modelId="{908BBC58-B8D7-430D-B6B3-808B015B055A}" srcId="{BB64BCEB-BA04-42C3-8983-5DCBEF9F2CEB}" destId="{98EF1100-90A0-4DA0-A430-2CE9AD115E32}" srcOrd="1" destOrd="0" parTransId="{5C315802-F0B1-4463-BAEE-2FAAEBEEF86E}" sibTransId="{F47B082B-8FDE-4D85-A8CA-E044E08B1AE5}"/>
    <dgm:cxn modelId="{278D775A-2B7E-482D-9502-432F944EE6CB}" type="presOf" srcId="{98EF1100-90A0-4DA0-A430-2CE9AD115E32}" destId="{DCDCC967-90E6-429D-82B1-7DC9B3F9E2E1}" srcOrd="0" destOrd="0" presId="urn:microsoft.com/office/officeart/2005/8/layout/venn1"/>
    <dgm:cxn modelId="{3F04A85A-3501-46A3-8B10-774ADD4F9B84}" type="presOf" srcId="{6268C21D-38EA-4ACC-81F1-6F1331CE0C07}" destId="{2FADB9E7-C7B8-4506-A68E-6523B08C0BD4}" srcOrd="1" destOrd="0" presId="urn:microsoft.com/office/officeart/2005/8/layout/venn1"/>
    <dgm:cxn modelId="{46A534A3-4C80-427B-BB48-98BE04A0759D}" type="presOf" srcId="{98EF1100-90A0-4DA0-A430-2CE9AD115E32}" destId="{DDD968E5-3FB7-4153-928D-7B0BDBB31687}" srcOrd="1" destOrd="0" presId="urn:microsoft.com/office/officeart/2005/8/layout/venn1"/>
    <dgm:cxn modelId="{0E842CBB-42A5-4515-8DE1-179C9DDF0914}" srcId="{BB64BCEB-BA04-42C3-8983-5DCBEF9F2CEB}" destId="{6268C21D-38EA-4ACC-81F1-6F1331CE0C07}" srcOrd="0" destOrd="0" parTransId="{4C826C4E-183B-4F3F-98CC-DD07E25A07DA}" sibTransId="{181C8B08-E6A2-4673-8936-E5F5CFD4B354}"/>
    <dgm:cxn modelId="{6889BBD1-7033-4017-B457-E266434756B2}" type="presOf" srcId="{C13ECE3E-F92F-4B08-AE54-3AAB74C25007}" destId="{98AA19D2-3003-44E2-929E-7AEA8231CB4E}" srcOrd="1" destOrd="0" presId="urn:microsoft.com/office/officeart/2005/8/layout/venn1"/>
    <dgm:cxn modelId="{347BBED5-A12D-468C-A328-ED8DAE099010}" type="presOf" srcId="{6268C21D-38EA-4ACC-81F1-6F1331CE0C07}" destId="{1F5DECE8-C610-4D81-B75D-D1CEA5366656}" srcOrd="0" destOrd="0" presId="urn:microsoft.com/office/officeart/2005/8/layout/venn1"/>
    <dgm:cxn modelId="{A0AFFA4E-0499-499D-B9DD-94248D15D278}" type="presParOf" srcId="{AB5E7CCE-AC4B-4B1B-A48D-E3A30754EC47}" destId="{1F5DECE8-C610-4D81-B75D-D1CEA5366656}" srcOrd="0" destOrd="0" presId="urn:microsoft.com/office/officeart/2005/8/layout/venn1"/>
    <dgm:cxn modelId="{FF07DA94-7E2D-4B08-81EF-CDC2177019FE}" type="presParOf" srcId="{AB5E7CCE-AC4B-4B1B-A48D-E3A30754EC47}" destId="{2FADB9E7-C7B8-4506-A68E-6523B08C0BD4}" srcOrd="1" destOrd="0" presId="urn:microsoft.com/office/officeart/2005/8/layout/venn1"/>
    <dgm:cxn modelId="{15A7AF4E-ED1E-4E8D-8475-7D3E506B5905}" type="presParOf" srcId="{AB5E7CCE-AC4B-4B1B-A48D-E3A30754EC47}" destId="{DCDCC967-90E6-429D-82B1-7DC9B3F9E2E1}" srcOrd="2" destOrd="0" presId="urn:microsoft.com/office/officeart/2005/8/layout/venn1"/>
    <dgm:cxn modelId="{2728FA60-A0B2-4752-8447-8E820EBD7CB0}" type="presParOf" srcId="{AB5E7CCE-AC4B-4B1B-A48D-E3A30754EC47}" destId="{DDD968E5-3FB7-4153-928D-7B0BDBB31687}" srcOrd="3" destOrd="0" presId="urn:microsoft.com/office/officeart/2005/8/layout/venn1"/>
    <dgm:cxn modelId="{B63F6B47-015D-4089-AB38-5B6DD36BDBFC}" type="presParOf" srcId="{AB5E7CCE-AC4B-4B1B-A48D-E3A30754EC47}" destId="{AB21E959-3112-4963-AD90-8CA59E43C1F6}" srcOrd="4" destOrd="0" presId="urn:microsoft.com/office/officeart/2005/8/layout/venn1"/>
    <dgm:cxn modelId="{5A8D6D68-D29F-4011-BADC-75F126AC7F94}" type="presParOf" srcId="{AB5E7CCE-AC4B-4B1B-A48D-E3A30754EC47}" destId="{98AA19D2-3003-44E2-929E-7AEA8231CB4E}"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13154B-F026-4923-A874-0C7319D9DF5C}">
      <dsp:nvSpPr>
        <dsp:cNvPr id="0" name=""/>
        <dsp:cNvSpPr/>
      </dsp:nvSpPr>
      <dsp:spPr>
        <a:xfrm>
          <a:off x="-4544186" y="-696783"/>
          <a:ext cx="5413241" cy="5413241"/>
        </a:xfrm>
        <a:prstGeom prst="blockArc">
          <a:avLst>
            <a:gd name="adj1" fmla="val 18900000"/>
            <a:gd name="adj2" fmla="val 2700000"/>
            <a:gd name="adj3" fmla="val 39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CA3421-281F-4BD8-88CA-2C260BBCA970}">
      <dsp:nvSpPr>
        <dsp:cNvPr id="0" name=""/>
        <dsp:cNvSpPr/>
      </dsp:nvSpPr>
      <dsp:spPr>
        <a:xfrm>
          <a:off x="558915" y="401967"/>
          <a:ext cx="9902197" cy="8039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8123" tIns="30480" rIns="30480" bIns="30480" numCol="1" spcCol="1270" anchor="ctr" anchorCtr="0">
          <a:noAutofit/>
        </a:bodyPr>
        <a:lstStyle/>
        <a:p>
          <a:pPr marL="0" lvl="0" indent="0" algn="just" defTabSz="533400">
            <a:lnSpc>
              <a:spcPct val="90000"/>
            </a:lnSpc>
            <a:spcBef>
              <a:spcPct val="0"/>
            </a:spcBef>
            <a:spcAft>
              <a:spcPct val="35000"/>
            </a:spcAft>
            <a:buNone/>
          </a:pPr>
          <a:r>
            <a:rPr lang="el-GR" sz="1200" kern="1200" dirty="0"/>
            <a:t>Η </a:t>
          </a:r>
          <a:r>
            <a:rPr lang="el-GR" sz="1200" b="1" kern="1200" dirty="0"/>
            <a:t>έννοια</a:t>
          </a:r>
          <a:r>
            <a:rPr lang="el-GR" sz="1200" kern="1200" dirty="0"/>
            <a:t> της Ευφυούς Πόλης συνίσταται στην αποδοτικότερη λειτουργία των παραδοσιακών </a:t>
          </a:r>
          <a:r>
            <a:rPr lang="el-GR" sz="1200" b="1" kern="1200" dirty="0"/>
            <a:t>δικτύων και υπηρεσιών</a:t>
          </a:r>
          <a:r>
            <a:rPr lang="el-GR" sz="1200" kern="1200" dirty="0"/>
            <a:t> μέσω της χρήσης των Τεχνολογιών Πληροφορικής και Επικοινωνιών (ΤΠΕ) </a:t>
          </a:r>
          <a:r>
            <a:rPr lang="el-GR" sz="1200" b="1" kern="1200" dirty="0"/>
            <a:t>με στόχο </a:t>
          </a:r>
          <a:r>
            <a:rPr lang="el-GR" sz="1200" kern="1200" dirty="0"/>
            <a:t>1) τη βελτίωση των υπηρεσιών προς τους πολίτες/επισκέπτες, 2) την αποδοτικότερη χρήση των πόρων, 3) την προστασία του περιβάλλοντος και, 4) την ενίσχυση της τοπικής οικονομικής ανάπτυξης.</a:t>
          </a:r>
          <a:endParaRPr lang="en-US" sz="1200" kern="1200" dirty="0"/>
        </a:p>
      </dsp:txBody>
      <dsp:txXfrm>
        <a:off x="558915" y="401967"/>
        <a:ext cx="9902197" cy="803934"/>
      </dsp:txXfrm>
    </dsp:sp>
    <dsp:sp modelId="{AA793EDB-A245-4747-A6D4-4FB0FAE9D4D7}">
      <dsp:nvSpPr>
        <dsp:cNvPr id="0" name=""/>
        <dsp:cNvSpPr/>
      </dsp:nvSpPr>
      <dsp:spPr>
        <a:xfrm>
          <a:off x="56456" y="301475"/>
          <a:ext cx="1004918" cy="100491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4E91A3D-900A-4E14-A8A0-CAA07C7BCF2C}">
      <dsp:nvSpPr>
        <dsp:cNvPr id="0" name=""/>
        <dsp:cNvSpPr/>
      </dsp:nvSpPr>
      <dsp:spPr>
        <a:xfrm>
          <a:off x="851146" y="1607869"/>
          <a:ext cx="9609967" cy="8039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8123" tIns="30480" rIns="30480" bIns="30480" numCol="1" spcCol="1270" anchor="ctr" anchorCtr="0">
          <a:noAutofit/>
        </a:bodyPr>
        <a:lstStyle/>
        <a:p>
          <a:pPr marL="0" lvl="0" indent="0" algn="just" defTabSz="533400">
            <a:lnSpc>
              <a:spcPct val="90000"/>
            </a:lnSpc>
            <a:spcBef>
              <a:spcPct val="0"/>
            </a:spcBef>
            <a:spcAft>
              <a:spcPct val="35000"/>
            </a:spcAft>
            <a:buNone/>
          </a:pPr>
          <a:r>
            <a:rPr lang="el-GR" sz="1200" kern="1200" dirty="0"/>
            <a:t>Μια έξυπνη πόλη είναι ένα ολοκληρωμένο σύστημα στο οποίο αλληλοεπιδρούν το ανθρώπινο και κοινωνικό κεφάλαιο, χρησιμοποιώντας τεχνολογικές λύσεις. Αποσκοπεί στην αποτελεσματική επίτευξη βιώσιμης και ανθεκτικής ανάπτυξης και υψηλής ποιότητας ζωής που αντιμετωπίζει τις αστικές προκλήσεις με βάση μια πολυεπίπεδη και δημοτική σύμπραξη. (</a:t>
          </a:r>
          <a:r>
            <a:rPr lang="en-US" sz="1200" kern="1200" dirty="0"/>
            <a:t>ASCIMER’s Smart City</a:t>
          </a:r>
          <a:r>
            <a:rPr lang="el-GR" sz="1200" kern="1200" dirty="0"/>
            <a:t>)</a:t>
          </a:r>
          <a:endParaRPr lang="en-US" sz="1200" kern="1200" dirty="0"/>
        </a:p>
      </dsp:txBody>
      <dsp:txXfrm>
        <a:off x="851146" y="1607869"/>
        <a:ext cx="9609967" cy="803934"/>
      </dsp:txXfrm>
    </dsp:sp>
    <dsp:sp modelId="{D8433579-99EC-4EBE-83C3-AD97659DD9C8}">
      <dsp:nvSpPr>
        <dsp:cNvPr id="0" name=""/>
        <dsp:cNvSpPr/>
      </dsp:nvSpPr>
      <dsp:spPr>
        <a:xfrm>
          <a:off x="348686" y="1507377"/>
          <a:ext cx="1004918" cy="100491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E041245-4906-40E0-AA3D-22DEC24EF173}">
      <dsp:nvSpPr>
        <dsp:cNvPr id="0" name=""/>
        <dsp:cNvSpPr/>
      </dsp:nvSpPr>
      <dsp:spPr>
        <a:xfrm>
          <a:off x="558915" y="2813771"/>
          <a:ext cx="9902197" cy="8039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8123" tIns="30480" rIns="30480" bIns="30480" numCol="1" spcCol="1270" anchor="ctr" anchorCtr="0">
          <a:noAutofit/>
        </a:bodyPr>
        <a:lstStyle/>
        <a:p>
          <a:pPr marL="0" lvl="0" indent="0" algn="just" defTabSz="533400">
            <a:lnSpc>
              <a:spcPct val="90000"/>
            </a:lnSpc>
            <a:spcBef>
              <a:spcPct val="0"/>
            </a:spcBef>
            <a:spcAft>
              <a:spcPct val="35000"/>
            </a:spcAft>
            <a:buNone/>
          </a:pPr>
          <a:r>
            <a:rPr lang="el-GR" sz="1200" kern="1200" dirty="0"/>
            <a:t>Μια πόλη χαρακτηρίζεται έξυπνη από την ενσωμάτωση της τεχνολογίας σε μια στρατηγική βιωσιμότητας, ευημερίας των πολιτών και οικονομικής ανάπτυξης</a:t>
          </a:r>
          <a:r>
            <a:rPr lang="en-US" sz="1200" kern="1200" dirty="0"/>
            <a:t>. (Huawei</a:t>
          </a:r>
          <a:r>
            <a:rPr lang="el-GR" sz="1200" kern="1200" dirty="0"/>
            <a:t> – </a:t>
          </a:r>
          <a:r>
            <a:rPr lang="en-US" sz="1200" kern="1200" dirty="0"/>
            <a:t>UK Smart Cities Report</a:t>
          </a:r>
          <a:r>
            <a:rPr lang="el-GR" sz="1200" kern="1200" dirty="0"/>
            <a:t> 2017</a:t>
          </a:r>
          <a:r>
            <a:rPr lang="en-US" sz="1200" kern="1200" dirty="0"/>
            <a:t>)</a:t>
          </a:r>
          <a:r>
            <a:rPr lang="el-GR" sz="1200" kern="1200" dirty="0"/>
            <a:t>ς</a:t>
          </a:r>
          <a:endParaRPr lang="en-US" sz="1200" kern="1200" dirty="0"/>
        </a:p>
      </dsp:txBody>
      <dsp:txXfrm>
        <a:off x="558915" y="2813771"/>
        <a:ext cx="9902197" cy="803934"/>
      </dsp:txXfrm>
    </dsp:sp>
    <dsp:sp modelId="{DC227EB6-1DCC-44C9-9907-7015D12B7A77}">
      <dsp:nvSpPr>
        <dsp:cNvPr id="0" name=""/>
        <dsp:cNvSpPr/>
      </dsp:nvSpPr>
      <dsp:spPr>
        <a:xfrm>
          <a:off x="56456" y="2713279"/>
          <a:ext cx="1004918" cy="100491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5DECE8-C610-4D81-B75D-D1CEA5366656}">
      <dsp:nvSpPr>
        <dsp:cNvPr id="0" name=""/>
        <dsp:cNvSpPr/>
      </dsp:nvSpPr>
      <dsp:spPr>
        <a:xfrm>
          <a:off x="1581687" y="262285"/>
          <a:ext cx="2781302" cy="2781302"/>
        </a:xfrm>
        <a:prstGeom prst="ellipse">
          <a:avLst/>
        </a:prstGeom>
        <a:solidFill>
          <a:sysClr val="window" lastClr="FFFFFF">
            <a:alpha val="50000"/>
            <a:hueOff val="0"/>
            <a:satOff val="0"/>
            <a:lumOff val="0"/>
            <a:alphaOff val="0"/>
          </a:sysClr>
        </a:solidFill>
        <a:ln w="38100" cap="flat" cmpd="sng" algn="ctr">
          <a:solidFill>
            <a:srgbClr val="ED7D31">
              <a:lumMod val="75000"/>
            </a:srgb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kumimoji="0" lang="el-GR" sz="1400" b="1" i="0" u="none" strike="noStrike" kern="1200" cap="none" spc="0" normalizeH="0" baseline="0" noProof="0" dirty="0">
              <a:ln>
                <a:noFill/>
              </a:ln>
              <a:solidFill>
                <a:prstClr val="black"/>
              </a:solidFill>
              <a:effectLst/>
              <a:uLnTx/>
              <a:uFillTx/>
            </a:rPr>
            <a:t>Ένας χώρος πειραματισμού</a:t>
          </a:r>
        </a:p>
        <a:p>
          <a:pPr marL="0" lvl="0" indent="0" algn="ctr" defTabSz="622300">
            <a:lnSpc>
              <a:spcPct val="90000"/>
            </a:lnSpc>
            <a:spcBef>
              <a:spcPct val="0"/>
            </a:spcBef>
            <a:spcAft>
              <a:spcPct val="35000"/>
            </a:spcAft>
            <a:buNone/>
          </a:pPr>
          <a:r>
            <a:rPr lang="el-GR" sz="1200" kern="1200" dirty="0">
              <a:solidFill>
                <a:prstClr val="black"/>
              </a:solidFill>
            </a:rPr>
            <a:t>Για τεχνολογίες αιχμής &amp;</a:t>
          </a:r>
        </a:p>
        <a:p>
          <a:pPr marL="0" lvl="0" indent="0" algn="ctr" defTabSz="622300">
            <a:lnSpc>
              <a:spcPct val="90000"/>
            </a:lnSpc>
            <a:spcBef>
              <a:spcPct val="0"/>
            </a:spcBef>
            <a:spcAft>
              <a:spcPct val="35000"/>
            </a:spcAft>
            <a:buNone/>
          </a:pPr>
          <a:r>
            <a:rPr lang="el-GR" sz="1200" kern="1200" dirty="0">
              <a:solidFill>
                <a:prstClr val="black"/>
              </a:solidFill>
            </a:rPr>
            <a:t>Για την εξέλιξη της τεχνολογίας </a:t>
          </a:r>
          <a:endParaRPr lang="el-GR" sz="1400" kern="1200" dirty="0">
            <a:solidFill>
              <a:sysClr val="windowText" lastClr="000000">
                <a:hueOff val="0"/>
                <a:satOff val="0"/>
                <a:lumOff val="0"/>
                <a:alphaOff val="0"/>
              </a:sysClr>
            </a:solidFill>
            <a:latin typeface="Calibri"/>
            <a:ea typeface="+mn-ea"/>
            <a:cs typeface="+mn-cs"/>
          </a:endParaRPr>
        </a:p>
      </dsp:txBody>
      <dsp:txXfrm>
        <a:off x="1952527" y="749013"/>
        <a:ext cx="2039621" cy="1251586"/>
      </dsp:txXfrm>
    </dsp:sp>
    <dsp:sp modelId="{4081ACC7-80AD-4FB9-B17B-73DB8966EAFF}">
      <dsp:nvSpPr>
        <dsp:cNvPr id="0" name=""/>
        <dsp:cNvSpPr/>
      </dsp:nvSpPr>
      <dsp:spPr>
        <a:xfrm>
          <a:off x="2430319" y="2245605"/>
          <a:ext cx="2781302" cy="2781302"/>
        </a:xfrm>
        <a:prstGeom prst="ellipse">
          <a:avLst/>
        </a:prstGeom>
        <a:solidFill>
          <a:sysClr val="window" lastClr="FFFFFF">
            <a:alpha val="50000"/>
            <a:hueOff val="0"/>
            <a:satOff val="0"/>
            <a:lumOff val="0"/>
            <a:alphaOff val="0"/>
          </a:sysClr>
        </a:solidFill>
        <a:ln w="38100" cap="flat" cmpd="sng" algn="ctr">
          <a:solidFill>
            <a:srgbClr val="ED7D31">
              <a:lumMod val="75000"/>
            </a:srgb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r" defTabSz="622300">
            <a:lnSpc>
              <a:spcPct val="90000"/>
            </a:lnSpc>
            <a:spcBef>
              <a:spcPct val="0"/>
            </a:spcBef>
            <a:spcAft>
              <a:spcPct val="35000"/>
            </a:spcAft>
            <a:buNone/>
          </a:pPr>
          <a:r>
            <a:rPr lang="el-GR" sz="1400" b="1" kern="1200" dirty="0">
              <a:solidFill>
                <a:prstClr val="black"/>
              </a:solidFill>
            </a:rPr>
            <a:t>Επιχειρηματικότητα</a:t>
          </a:r>
        </a:p>
        <a:p>
          <a:pPr marL="0" lvl="0" indent="0" algn="r" defTabSz="622300">
            <a:lnSpc>
              <a:spcPct val="90000"/>
            </a:lnSpc>
            <a:spcBef>
              <a:spcPct val="0"/>
            </a:spcBef>
            <a:spcAft>
              <a:spcPct val="35000"/>
            </a:spcAft>
            <a:buNone/>
          </a:pPr>
          <a:r>
            <a:rPr lang="el-GR" sz="1200" kern="1200" dirty="0">
              <a:solidFill>
                <a:prstClr val="black"/>
              </a:solidFill>
            </a:rPr>
            <a:t>Καινοτομία &amp;</a:t>
          </a:r>
        </a:p>
        <a:p>
          <a:pPr marL="0" lvl="0" indent="0" algn="r" defTabSz="622300">
            <a:lnSpc>
              <a:spcPct val="90000"/>
            </a:lnSpc>
            <a:spcBef>
              <a:spcPct val="0"/>
            </a:spcBef>
            <a:spcAft>
              <a:spcPct val="35000"/>
            </a:spcAft>
            <a:buNone/>
          </a:pPr>
          <a:r>
            <a:rPr lang="el-GR" sz="1200" kern="1200" dirty="0">
              <a:solidFill>
                <a:prstClr val="black"/>
              </a:solidFill>
            </a:rPr>
            <a:t>Επιχειρηματικότητα</a:t>
          </a:r>
          <a:endParaRPr lang="el-GR" sz="1400" kern="1200" dirty="0">
            <a:solidFill>
              <a:sysClr val="windowText" lastClr="000000">
                <a:hueOff val="0"/>
                <a:satOff val="0"/>
                <a:lumOff val="0"/>
                <a:alphaOff val="0"/>
              </a:sysClr>
            </a:solidFill>
            <a:latin typeface="Calibri"/>
            <a:ea typeface="+mn-ea"/>
            <a:cs typeface="+mn-cs"/>
          </a:endParaRPr>
        </a:p>
      </dsp:txBody>
      <dsp:txXfrm>
        <a:off x="3280934" y="2964108"/>
        <a:ext cx="1668781" cy="1529716"/>
      </dsp:txXfrm>
    </dsp:sp>
    <dsp:sp modelId="{AB21E959-3112-4963-AD90-8CA59E43C1F6}">
      <dsp:nvSpPr>
        <dsp:cNvPr id="0" name=""/>
        <dsp:cNvSpPr/>
      </dsp:nvSpPr>
      <dsp:spPr>
        <a:xfrm>
          <a:off x="663604" y="2243870"/>
          <a:ext cx="2781302" cy="2781302"/>
        </a:xfrm>
        <a:prstGeom prst="ellipse">
          <a:avLst/>
        </a:prstGeom>
        <a:solidFill>
          <a:sysClr val="window" lastClr="FFFFFF">
            <a:alpha val="50000"/>
            <a:hueOff val="0"/>
            <a:satOff val="0"/>
            <a:lumOff val="0"/>
            <a:alphaOff val="0"/>
          </a:sysClr>
        </a:solidFill>
        <a:ln w="38100" cap="flat" cmpd="sng" algn="ctr">
          <a:solidFill>
            <a:srgbClr val="ED7D31">
              <a:lumMod val="75000"/>
            </a:srgb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kumimoji="0" lang="el-GR" sz="1400" b="1" i="0" u="none" strike="noStrike" kern="1200" cap="none" spc="0" normalizeH="0" baseline="0" noProof="0" dirty="0">
              <a:ln>
                <a:noFill/>
              </a:ln>
              <a:solidFill>
                <a:prstClr val="black"/>
              </a:solidFill>
              <a:effectLst/>
              <a:uLnTx/>
              <a:uFillTx/>
            </a:rPr>
            <a:t>Μελέτη &amp; ανάπτυξη των υποδομών</a:t>
          </a:r>
        </a:p>
        <a:p>
          <a:pPr marL="0" lvl="0" indent="0" algn="l" defTabSz="622300">
            <a:lnSpc>
              <a:spcPct val="90000"/>
            </a:lnSpc>
            <a:spcBef>
              <a:spcPct val="0"/>
            </a:spcBef>
            <a:spcAft>
              <a:spcPct val="35000"/>
            </a:spcAft>
            <a:buNone/>
          </a:pPr>
          <a:r>
            <a:rPr lang="el-GR" sz="1200" kern="1200" dirty="0">
              <a:solidFill>
                <a:prstClr val="black"/>
              </a:solidFill>
            </a:rPr>
            <a:t>Χρήση τεχνολογιών ΤΠΕ &amp;</a:t>
          </a:r>
        </a:p>
        <a:p>
          <a:pPr marL="0" lvl="0" indent="0" algn="l" defTabSz="622300">
            <a:lnSpc>
              <a:spcPct val="90000"/>
            </a:lnSpc>
            <a:spcBef>
              <a:spcPct val="0"/>
            </a:spcBef>
            <a:spcAft>
              <a:spcPct val="35000"/>
            </a:spcAft>
            <a:buNone/>
          </a:pPr>
          <a:r>
            <a:rPr lang="el-GR" sz="1200" kern="1200" dirty="0">
              <a:solidFill>
                <a:prstClr val="black"/>
              </a:solidFill>
            </a:rPr>
            <a:t>Νέος αρχιτεκτονικός σχεδιασμός</a:t>
          </a:r>
        </a:p>
        <a:p>
          <a:pPr marL="0" lvl="0" indent="0" algn="l" defTabSz="622300">
            <a:lnSpc>
              <a:spcPct val="90000"/>
            </a:lnSpc>
            <a:spcBef>
              <a:spcPct val="0"/>
            </a:spcBef>
            <a:spcAft>
              <a:spcPct val="35000"/>
            </a:spcAft>
            <a:buNone/>
          </a:pPr>
          <a:r>
            <a:rPr lang="el-GR" sz="1200" kern="1200" dirty="0">
              <a:cs typeface="Calibri"/>
            </a:rPr>
            <a:t>Χρήση καινοτόμων οργανωτικών σχημάτων</a:t>
          </a:r>
          <a:endParaRPr lang="el-GR" sz="1200" kern="1200" dirty="0">
            <a:solidFill>
              <a:sysClr val="windowText" lastClr="000000">
                <a:hueOff val="0"/>
                <a:satOff val="0"/>
                <a:lumOff val="0"/>
                <a:alphaOff val="0"/>
              </a:sysClr>
            </a:solidFill>
            <a:latin typeface="Calibri"/>
            <a:ea typeface="+mn-ea"/>
            <a:cs typeface="+mn-cs"/>
          </a:endParaRPr>
        </a:p>
      </dsp:txBody>
      <dsp:txXfrm>
        <a:off x="925510" y="2962373"/>
        <a:ext cx="1668781" cy="15297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AFCBCA-E387-4627-A3A2-4D15E519CC34}">
      <dsp:nvSpPr>
        <dsp:cNvPr id="0" name=""/>
        <dsp:cNvSpPr/>
      </dsp:nvSpPr>
      <dsp:spPr>
        <a:xfrm rot="5400000">
          <a:off x="1784512" y="1271481"/>
          <a:ext cx="1314118" cy="1975525"/>
        </a:xfrm>
        <a:prstGeom prst="bentUpArrow">
          <a:avLst>
            <a:gd name="adj1" fmla="val 32840"/>
            <a:gd name="adj2" fmla="val 25000"/>
            <a:gd name="adj3" fmla="val 35780"/>
          </a:avLst>
        </a:prstGeom>
        <a:solidFill>
          <a:schemeClr val="accent1">
            <a:tint val="4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2E8D52E-F58E-4521-A6B3-BF1F71AC1B07}">
      <dsp:nvSpPr>
        <dsp:cNvPr id="0" name=""/>
        <dsp:cNvSpPr/>
      </dsp:nvSpPr>
      <dsp:spPr>
        <a:xfrm>
          <a:off x="775084" y="25397"/>
          <a:ext cx="2212201" cy="1548469"/>
        </a:xfrm>
        <a:prstGeom prst="roundRect">
          <a:avLst>
            <a:gd name="adj" fmla="val 16670"/>
          </a:avLst>
        </a:prstGeom>
        <a:noFill/>
        <a:ln w="9525" cap="flat" cmpd="sng" algn="ctr">
          <a:solidFill>
            <a:schemeClr val="accent1"/>
          </a:solidFill>
          <a:prstDash val="solid"/>
          <a:round/>
          <a:headEnd type="none" w="med" len="med"/>
          <a:tailEnd type="none" w="med" len="med"/>
        </a:ln>
        <a:effectLst/>
      </dsp:spPr>
      <dsp:style>
        <a:lnRef idx="0">
          <a:scrgbClr r="0" g="0" b="0"/>
        </a:lnRef>
        <a:fillRef idx="0">
          <a:scrgbClr r="0" g="0" b="0"/>
        </a:fillRef>
        <a:effectRef idx="0">
          <a:scrgbClr r="0" g="0" b="0"/>
        </a:effectRef>
        <a:fontRef idx="minor">
          <a:schemeClr val="accen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t>Συλλογή στοιχείων μέσω Ερωτηματολογίου</a:t>
          </a:r>
        </a:p>
        <a:p>
          <a:pPr marL="0" lvl="0" indent="0" algn="ctr" defTabSz="889000">
            <a:lnSpc>
              <a:spcPct val="90000"/>
            </a:lnSpc>
            <a:spcBef>
              <a:spcPct val="0"/>
            </a:spcBef>
            <a:spcAft>
              <a:spcPct val="35000"/>
            </a:spcAft>
            <a:buNone/>
          </a:pPr>
          <a:r>
            <a:rPr lang="el-GR" sz="2000" kern="1200" dirty="0"/>
            <a:t>(Ν&gt;300)</a:t>
          </a:r>
          <a:endParaRPr lang="en-US" sz="2000" kern="1200" dirty="0"/>
        </a:p>
      </dsp:txBody>
      <dsp:txXfrm>
        <a:off x="850688" y="101001"/>
        <a:ext cx="2060993" cy="1397261"/>
      </dsp:txXfrm>
    </dsp:sp>
    <dsp:sp modelId="{9759F628-FC1F-4E96-8A83-58476D742B81}">
      <dsp:nvSpPr>
        <dsp:cNvPr id="0" name=""/>
        <dsp:cNvSpPr/>
      </dsp:nvSpPr>
      <dsp:spPr>
        <a:xfrm>
          <a:off x="3023294" y="60622"/>
          <a:ext cx="5072423" cy="1440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l-GR" sz="1600" kern="1200" dirty="0"/>
            <a:t>Χαρακτηριστικά </a:t>
          </a:r>
          <a:r>
            <a:rPr lang="en-GB" sz="1600" kern="1200" dirty="0"/>
            <a:t>των ηλεκτρονικών και </a:t>
          </a:r>
          <a:r>
            <a:rPr lang="el-GR" sz="1600" kern="1200" dirty="0"/>
            <a:t>ψηφιακών</a:t>
          </a:r>
          <a:r>
            <a:rPr lang="en-GB" sz="1600" kern="1200" dirty="0"/>
            <a:t> δράσεων</a:t>
          </a:r>
          <a:endParaRPr lang="en-US" sz="1600" kern="1200" dirty="0"/>
        </a:p>
        <a:p>
          <a:pPr marL="171450" lvl="1" indent="-171450" algn="l" defTabSz="711200">
            <a:lnSpc>
              <a:spcPct val="90000"/>
            </a:lnSpc>
            <a:spcBef>
              <a:spcPct val="0"/>
            </a:spcBef>
            <a:spcAft>
              <a:spcPct val="15000"/>
            </a:spcAft>
            <a:buChar char="•"/>
          </a:pPr>
          <a:r>
            <a:rPr lang="el-GR" sz="1600" kern="1200" dirty="0"/>
            <a:t>Χ</a:t>
          </a:r>
          <a:r>
            <a:rPr lang="en-GB" sz="1600" kern="1200" dirty="0"/>
            <a:t>αρακτηριστικά στρατηγικής «Ευφυών Πόλεων» και</a:t>
          </a:r>
          <a:endParaRPr lang="en-US" sz="1600" kern="1200" dirty="0"/>
        </a:p>
        <a:p>
          <a:pPr marL="171450" lvl="1" indent="-171450" algn="l" defTabSz="711200">
            <a:lnSpc>
              <a:spcPct val="90000"/>
            </a:lnSpc>
            <a:spcBef>
              <a:spcPct val="0"/>
            </a:spcBef>
            <a:spcAft>
              <a:spcPct val="15000"/>
            </a:spcAft>
            <a:buChar char="•"/>
          </a:pPr>
          <a:r>
            <a:rPr lang="el-GR" sz="1600" kern="1200" dirty="0"/>
            <a:t>Χ</a:t>
          </a:r>
          <a:r>
            <a:rPr lang="en-GB" sz="1600" kern="1200" dirty="0"/>
            <a:t>αρακτηριστικά συνεργασιών και συνεργατών</a:t>
          </a:r>
          <a:r>
            <a:rPr lang="el-GR" sz="1600" kern="1200" dirty="0"/>
            <a:t>.</a:t>
          </a:r>
          <a:endParaRPr lang="en-US" sz="1600" kern="1200" dirty="0"/>
        </a:p>
      </dsp:txBody>
      <dsp:txXfrm>
        <a:off x="3023294" y="60622"/>
        <a:ext cx="5072423" cy="1440736"/>
      </dsp:txXfrm>
    </dsp:sp>
    <dsp:sp modelId="{883308CA-35BE-4B5D-A210-D799D9859276}">
      <dsp:nvSpPr>
        <dsp:cNvPr id="0" name=""/>
        <dsp:cNvSpPr/>
      </dsp:nvSpPr>
      <dsp:spPr>
        <a:xfrm rot="5400000">
          <a:off x="4449490" y="2977002"/>
          <a:ext cx="1264904" cy="1985204"/>
        </a:xfrm>
        <a:prstGeom prst="bentUpArrow">
          <a:avLst>
            <a:gd name="adj1" fmla="val 32840"/>
            <a:gd name="adj2" fmla="val 25000"/>
            <a:gd name="adj3" fmla="val 35780"/>
          </a:avLst>
        </a:prstGeom>
        <a:solidFill>
          <a:schemeClr val="accent1">
            <a:tint val="4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0E42E8D-4803-4D19-BEC5-39250569AFDA}">
      <dsp:nvSpPr>
        <dsp:cNvPr id="0" name=""/>
        <dsp:cNvSpPr/>
      </dsp:nvSpPr>
      <dsp:spPr>
        <a:xfrm>
          <a:off x="3440469" y="1764839"/>
          <a:ext cx="2212201" cy="1548469"/>
        </a:xfrm>
        <a:prstGeom prst="roundRect">
          <a:avLst>
            <a:gd name="adj" fmla="val 16670"/>
          </a:avLst>
        </a:prstGeom>
        <a:noFill/>
        <a:ln w="9525" cap="flat" cmpd="sng" algn="ctr">
          <a:solidFill>
            <a:schemeClr val="accent1"/>
          </a:solidFill>
          <a:prstDash val="solid"/>
          <a:round/>
          <a:headEnd type="none" w="med" len="med"/>
          <a:tailEnd type="none" w="med" len="med"/>
        </a:ln>
        <a:effectLst/>
      </dsp:spPr>
      <dsp:style>
        <a:lnRef idx="0">
          <a:scrgbClr r="0" g="0" b="0"/>
        </a:lnRef>
        <a:fillRef idx="0">
          <a:scrgbClr r="0" g="0" b="0"/>
        </a:fillRef>
        <a:effectRef idx="0">
          <a:scrgbClr r="0" g="0" b="0"/>
        </a:effectRef>
        <a:fontRef idx="minor">
          <a:schemeClr val="accen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t>Επεξεργασία των αποτελεσμάτων </a:t>
          </a:r>
          <a:endParaRPr lang="en-US" sz="2000" kern="1200" dirty="0"/>
        </a:p>
      </dsp:txBody>
      <dsp:txXfrm>
        <a:off x="3516073" y="1840443"/>
        <a:ext cx="2060993" cy="1397261"/>
      </dsp:txXfrm>
    </dsp:sp>
    <dsp:sp modelId="{17E1C502-B61E-4AFC-AF16-6AF88A5DAC9A}">
      <dsp:nvSpPr>
        <dsp:cNvPr id="0" name=""/>
        <dsp:cNvSpPr/>
      </dsp:nvSpPr>
      <dsp:spPr>
        <a:xfrm>
          <a:off x="5726739" y="1925963"/>
          <a:ext cx="4486526" cy="1251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l-GR" sz="1600" kern="1200" dirty="0"/>
            <a:t>Στατιστική επεξεργασία των αποτελεσμάτων</a:t>
          </a:r>
          <a:endParaRPr lang="en-US" sz="1600" kern="1200" dirty="0"/>
        </a:p>
        <a:p>
          <a:pPr marL="171450" lvl="1" indent="-171450" algn="l" defTabSz="711200">
            <a:lnSpc>
              <a:spcPct val="90000"/>
            </a:lnSpc>
            <a:spcBef>
              <a:spcPct val="0"/>
            </a:spcBef>
            <a:spcAft>
              <a:spcPct val="15000"/>
            </a:spcAft>
            <a:buChar char="•"/>
          </a:pPr>
          <a:r>
            <a:rPr lang="el-GR" sz="1600" kern="1200" dirty="0"/>
            <a:t>Εξαγωγή συμπερασμάτων </a:t>
          </a:r>
          <a:endParaRPr lang="en-US" sz="1600" kern="1200" dirty="0"/>
        </a:p>
        <a:p>
          <a:pPr marL="171450" lvl="1" indent="-171450" algn="l" defTabSz="711200">
            <a:lnSpc>
              <a:spcPct val="90000"/>
            </a:lnSpc>
            <a:spcBef>
              <a:spcPct val="0"/>
            </a:spcBef>
            <a:spcAft>
              <a:spcPct val="15000"/>
            </a:spcAft>
            <a:buChar char="•"/>
          </a:pPr>
          <a:r>
            <a:rPr lang="el-GR" sz="1600" kern="1200" dirty="0"/>
            <a:t>Τα δεδομένα μετατράπηκαν σε δείκτες με βάση τη βιβλιογραφία και με τη χρήση στατιστικών μεθόδων ανάλυσης</a:t>
          </a:r>
          <a:endParaRPr lang="en-US" sz="1600" kern="1200" dirty="0"/>
        </a:p>
      </dsp:txBody>
      <dsp:txXfrm>
        <a:off x="5726739" y="1925963"/>
        <a:ext cx="4486526" cy="1251541"/>
      </dsp:txXfrm>
    </dsp:sp>
    <dsp:sp modelId="{AC72051A-1B93-4BF2-9DDC-567384067DAD}">
      <dsp:nvSpPr>
        <dsp:cNvPr id="0" name=""/>
        <dsp:cNvSpPr/>
      </dsp:nvSpPr>
      <dsp:spPr>
        <a:xfrm>
          <a:off x="6044886" y="3505069"/>
          <a:ext cx="2474900" cy="1548469"/>
        </a:xfrm>
        <a:prstGeom prst="roundRect">
          <a:avLst>
            <a:gd name="adj" fmla="val 16670"/>
          </a:avLst>
        </a:prstGeom>
        <a:noFill/>
        <a:ln w="9525" cap="flat" cmpd="sng" algn="ctr">
          <a:solidFill>
            <a:schemeClr val="accent1"/>
          </a:solidFill>
          <a:prstDash val="solid"/>
          <a:round/>
          <a:headEnd type="none" w="med" len="med"/>
          <a:tailEnd type="none" w="med" len="med"/>
        </a:ln>
        <a:effectLst/>
      </dsp:spPr>
      <dsp:style>
        <a:lnRef idx="0">
          <a:scrgbClr r="0" g="0" b="0"/>
        </a:lnRef>
        <a:fillRef idx="0">
          <a:scrgbClr r="0" g="0" b="0"/>
        </a:fillRef>
        <a:effectRef idx="0">
          <a:scrgbClr r="0" g="0" b="0"/>
        </a:effectRef>
        <a:fontRef idx="minor">
          <a:schemeClr val="accen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t>Σύγκριση με δεδομένα των ΕΛ.ΣΤΑΤ. και </a:t>
          </a:r>
          <a:r>
            <a:rPr lang="en-US" sz="2000" kern="1200" dirty="0"/>
            <a:t>Eurostat </a:t>
          </a:r>
        </a:p>
      </dsp:txBody>
      <dsp:txXfrm>
        <a:off x="6120490" y="3580673"/>
        <a:ext cx="2323692" cy="1397261"/>
      </dsp:txXfrm>
    </dsp:sp>
    <dsp:sp modelId="{222C0CB7-D1CE-484C-BE59-EFF7518B089B}">
      <dsp:nvSpPr>
        <dsp:cNvPr id="0" name=""/>
        <dsp:cNvSpPr/>
      </dsp:nvSpPr>
      <dsp:spPr>
        <a:xfrm>
          <a:off x="8709427" y="3629159"/>
          <a:ext cx="2639071" cy="1251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l-GR" sz="1800" kern="1200" dirty="0"/>
            <a:t>Σύγκριση σε τοπικό και διεθνές επίπεδο</a:t>
          </a:r>
          <a:endParaRPr lang="en-US" sz="1800" kern="1200" dirty="0"/>
        </a:p>
      </dsp:txBody>
      <dsp:txXfrm>
        <a:off x="8709427" y="3629159"/>
        <a:ext cx="2639071" cy="12515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C181E7-99FD-482F-8300-A0C472279955}">
      <dsp:nvSpPr>
        <dsp:cNvPr id="0" name=""/>
        <dsp:cNvSpPr/>
      </dsp:nvSpPr>
      <dsp:spPr>
        <a:xfrm rot="16200000">
          <a:off x="188" y="180673"/>
          <a:ext cx="2157716" cy="2157716"/>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l-GR" sz="1900" kern="1200" dirty="0"/>
            <a:t>Δήμο (Δημόσιο φορέα)</a:t>
          </a:r>
        </a:p>
      </dsp:txBody>
      <dsp:txXfrm rot="5400000">
        <a:off x="377788" y="720102"/>
        <a:ext cx="1780116" cy="1078858"/>
      </dsp:txXfrm>
    </dsp:sp>
    <dsp:sp modelId="{6C6CCB74-864F-4D38-A36E-2CE6B03DB00E}">
      <dsp:nvSpPr>
        <dsp:cNvPr id="0" name=""/>
        <dsp:cNvSpPr/>
      </dsp:nvSpPr>
      <dsp:spPr>
        <a:xfrm rot="5400000">
          <a:off x="2374406" y="180673"/>
          <a:ext cx="2157716" cy="2157716"/>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l-GR" sz="1900" kern="1200" dirty="0"/>
            <a:t>Ιδιωτικό τομέα</a:t>
          </a:r>
        </a:p>
        <a:p>
          <a:pPr marL="0" lvl="0" indent="0" algn="ctr" defTabSz="844550">
            <a:lnSpc>
              <a:spcPct val="90000"/>
            </a:lnSpc>
            <a:spcBef>
              <a:spcPct val="0"/>
            </a:spcBef>
            <a:spcAft>
              <a:spcPct val="35000"/>
            </a:spcAft>
            <a:buNone/>
          </a:pPr>
          <a:endParaRPr lang="en-US" sz="1900" kern="1200" dirty="0"/>
        </a:p>
      </dsp:txBody>
      <dsp:txXfrm rot="-5400000">
        <a:off x="2374406" y="720102"/>
        <a:ext cx="1780116" cy="10788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C181E7-99FD-482F-8300-A0C472279955}">
      <dsp:nvSpPr>
        <dsp:cNvPr id="0" name=""/>
        <dsp:cNvSpPr/>
      </dsp:nvSpPr>
      <dsp:spPr>
        <a:xfrm rot="16200000">
          <a:off x="188" y="180673"/>
          <a:ext cx="2157716" cy="2157716"/>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l-GR" sz="1500" kern="1200" dirty="0"/>
            <a:t>Πεδίο δράσης &amp; αξιοποίησης νέων τεχνολογιών</a:t>
          </a:r>
        </a:p>
      </dsp:txBody>
      <dsp:txXfrm rot="5400000">
        <a:off x="377788" y="720102"/>
        <a:ext cx="1780116" cy="1078858"/>
      </dsp:txXfrm>
    </dsp:sp>
    <dsp:sp modelId="{6C6CCB74-864F-4D38-A36E-2CE6B03DB00E}">
      <dsp:nvSpPr>
        <dsp:cNvPr id="0" name=""/>
        <dsp:cNvSpPr/>
      </dsp:nvSpPr>
      <dsp:spPr>
        <a:xfrm rot="5400000">
          <a:off x="2374406" y="180673"/>
          <a:ext cx="2157716" cy="2157716"/>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l-GR" sz="1500" kern="1200" dirty="0"/>
            <a:t>Φορείς ανάπτυξης &amp; εξέλιξης υφισταμένων τεχνολογιών</a:t>
          </a:r>
          <a:endParaRPr lang="en-US" sz="1500" kern="1200" dirty="0"/>
        </a:p>
      </dsp:txBody>
      <dsp:txXfrm rot="-5400000">
        <a:off x="2374406" y="720102"/>
        <a:ext cx="1780116" cy="10788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7EC56-77C1-4520-BBB9-4F8955B21F1A}">
      <dsp:nvSpPr>
        <dsp:cNvPr id="0" name=""/>
        <dsp:cNvSpPr/>
      </dsp:nvSpPr>
      <dsp:spPr>
        <a:xfrm>
          <a:off x="80403" y="0"/>
          <a:ext cx="6792829" cy="5346916"/>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8C3238EF-72FB-44CA-826C-73A0D260368E}">
      <dsp:nvSpPr>
        <dsp:cNvPr id="0" name=""/>
        <dsp:cNvSpPr/>
      </dsp:nvSpPr>
      <dsp:spPr>
        <a:xfrm>
          <a:off x="583313" y="67200"/>
          <a:ext cx="2708084" cy="2434301"/>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Βραδεία και μη ομαλή χρήση εναλλακτικών μέσων και τρόπων αξιοποίησης των παρεχόμενων δυνατοτήτων της τεχνολογίας</a:t>
          </a:r>
          <a:endParaRPr lang="el-GR" sz="1600" b="1" kern="1200" dirty="0"/>
        </a:p>
      </dsp:txBody>
      <dsp:txXfrm>
        <a:off x="702146" y="186033"/>
        <a:ext cx="2470418" cy="2196635"/>
      </dsp:txXfrm>
    </dsp:sp>
    <dsp:sp modelId="{8AEFCE7F-2341-4AE0-932A-5EDB7069D6E6}">
      <dsp:nvSpPr>
        <dsp:cNvPr id="0" name=""/>
        <dsp:cNvSpPr/>
      </dsp:nvSpPr>
      <dsp:spPr>
        <a:xfrm>
          <a:off x="3687315" y="133116"/>
          <a:ext cx="2657032" cy="2368384"/>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Οι Δήμοι δεν αξιοποιούν σε υψηλό βαθμό τη δυνατότητα να συμμετέχουν σε συνεργασίες και δε διαθέτουν χώρους πειραματισμού ή ανάπτυξης της επιχειρηματικότητας και του υγιούς ανταγωνισμού</a:t>
          </a:r>
          <a:endParaRPr lang="el-GR" sz="1600" b="1" kern="1200" dirty="0">
            <a:latin typeface="Calibri" panose="020F0502020204030204" pitchFamily="34" charset="0"/>
            <a:ea typeface="Calibri" panose="020F0502020204030204" pitchFamily="34" charset="0"/>
            <a:cs typeface="Times New Roman" panose="02020603050405020304" pitchFamily="18" charset="0"/>
          </a:endParaRPr>
        </a:p>
      </dsp:txBody>
      <dsp:txXfrm>
        <a:off x="3802930" y="248731"/>
        <a:ext cx="2425802" cy="2137154"/>
      </dsp:txXfrm>
    </dsp:sp>
    <dsp:sp modelId="{62EF9FC2-011F-4D46-986E-98165A16A6AE}">
      <dsp:nvSpPr>
        <dsp:cNvPr id="0" name=""/>
        <dsp:cNvSpPr/>
      </dsp:nvSpPr>
      <dsp:spPr>
        <a:xfrm>
          <a:off x="626398" y="2875689"/>
          <a:ext cx="2517242" cy="2288672"/>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 Χάσμα ανάμεσα στο πεδίο δράσης και αξιοποίησης νέων τεχνολογιών και φορέων ανάπτυξης και εξέλιξης των υφισταμένων τεχνολογιών</a:t>
          </a:r>
          <a:endParaRPr lang="el-GR" sz="1600" b="1" kern="1200" dirty="0">
            <a:latin typeface="Calibri" panose="020F0502020204030204" pitchFamily="34" charset="0"/>
            <a:ea typeface="Calibri" panose="020F0502020204030204" pitchFamily="34" charset="0"/>
            <a:cs typeface="Times New Roman" panose="02020603050405020304" pitchFamily="18" charset="0"/>
          </a:endParaRPr>
        </a:p>
      </dsp:txBody>
      <dsp:txXfrm>
        <a:off x="738122" y="2987413"/>
        <a:ext cx="2293794" cy="2065224"/>
      </dsp:txXfrm>
    </dsp:sp>
    <dsp:sp modelId="{0C11AFC5-F0F3-4677-BF6B-AD2E59A0F09F}">
      <dsp:nvSpPr>
        <dsp:cNvPr id="0" name=""/>
        <dsp:cNvSpPr/>
      </dsp:nvSpPr>
      <dsp:spPr>
        <a:xfrm>
          <a:off x="3716980" y="2958480"/>
          <a:ext cx="2672773" cy="222237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0" kern="1200" dirty="0">
              <a:latin typeface="Calibri" panose="020F0502020204030204" pitchFamily="34" charset="0"/>
              <a:cs typeface="Times New Roman" panose="02020603050405020304" pitchFamily="18" charset="0"/>
            </a:rPr>
            <a:t>Ύπαρξη μιας κρίσιμης μάζας Δήμων που έχουν κάποιο είδος ψηφιακής στρατηγικής με μέτρια κατανόηση της έννοιας «Ευφυής Πόλη», χωρίς να αξιοποιούν ή να εφαρμόζουν τις τεχνολογίες ΤΠΕ.</a:t>
          </a:r>
          <a:endParaRPr lang="el-GR" sz="1600" kern="1200" dirty="0">
            <a:latin typeface="Calibri" panose="020F0502020204030204" pitchFamily="34" charset="0"/>
            <a:ea typeface="Calibri" panose="020F0502020204030204" pitchFamily="34" charset="0"/>
            <a:cs typeface="Times New Roman" panose="02020603050405020304" pitchFamily="18" charset="0"/>
          </a:endParaRPr>
        </a:p>
      </dsp:txBody>
      <dsp:txXfrm>
        <a:off x="3825467" y="3066967"/>
        <a:ext cx="2455799" cy="20053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350FE-78B3-4A66-AE47-6BBC64B6D846}">
      <dsp:nvSpPr>
        <dsp:cNvPr id="0" name=""/>
        <dsp:cNvSpPr/>
      </dsp:nvSpPr>
      <dsp:spPr>
        <a:xfrm>
          <a:off x="1386847" y="1615"/>
          <a:ext cx="3686621" cy="2211972"/>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t>Μετασχηματισμός του Δήμου σε φορέα πειραματισμού νέων τεχνολογικών και καινοτόμων ιδεών, προϊόντων και υπηρεσιών </a:t>
          </a:r>
        </a:p>
      </dsp:txBody>
      <dsp:txXfrm>
        <a:off x="1386847" y="1615"/>
        <a:ext cx="3686621" cy="2211972"/>
      </dsp:txXfrm>
    </dsp:sp>
    <dsp:sp modelId="{F7549AFA-D41D-445D-84CF-E14D5BEC614E}">
      <dsp:nvSpPr>
        <dsp:cNvPr id="0" name=""/>
        <dsp:cNvSpPr/>
      </dsp:nvSpPr>
      <dsp:spPr>
        <a:xfrm>
          <a:off x="5442131" y="1615"/>
          <a:ext cx="3686621" cy="2211972"/>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t>Συνεργασία και σύνδεση του ιδιωτικού τομέα με διαφορετικούς δημόσιους φορείς</a:t>
          </a:r>
        </a:p>
      </dsp:txBody>
      <dsp:txXfrm>
        <a:off x="5442131" y="1615"/>
        <a:ext cx="3686621" cy="2211972"/>
      </dsp:txXfrm>
    </dsp:sp>
    <dsp:sp modelId="{5956D10E-CCDF-4D16-9385-25C06CF981EB}">
      <dsp:nvSpPr>
        <dsp:cNvPr id="0" name=""/>
        <dsp:cNvSpPr/>
      </dsp:nvSpPr>
      <dsp:spPr>
        <a:xfrm>
          <a:off x="1386847" y="2582250"/>
          <a:ext cx="3686621" cy="2211972"/>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t>Ευέλικτος και εύκολα προσαρμόσιμος Δημόσιος τομέας </a:t>
          </a:r>
        </a:p>
      </dsp:txBody>
      <dsp:txXfrm>
        <a:off x="1386847" y="2582250"/>
        <a:ext cx="3686621" cy="2211972"/>
      </dsp:txXfrm>
    </dsp:sp>
    <dsp:sp modelId="{D6FC6A75-6D19-461F-9A9C-4EBD97DBC4AA}">
      <dsp:nvSpPr>
        <dsp:cNvPr id="0" name=""/>
        <dsp:cNvSpPr/>
      </dsp:nvSpPr>
      <dsp:spPr>
        <a:xfrm>
          <a:off x="5442131" y="2582250"/>
          <a:ext cx="3686621" cy="2211972"/>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t>Σχεδιασμό νέων και σύγχρονων στρατηγικών</a:t>
          </a:r>
        </a:p>
      </dsp:txBody>
      <dsp:txXfrm>
        <a:off x="5442131" y="2582250"/>
        <a:ext cx="3686621" cy="22119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5DECE8-C610-4D81-B75D-D1CEA5366656}">
      <dsp:nvSpPr>
        <dsp:cNvPr id="0" name=""/>
        <dsp:cNvSpPr/>
      </dsp:nvSpPr>
      <dsp:spPr>
        <a:xfrm>
          <a:off x="2191032" y="275249"/>
          <a:ext cx="3459439" cy="3510288"/>
        </a:xfrm>
        <a:prstGeom prst="ellipse">
          <a:avLst/>
        </a:prstGeom>
        <a:solidFill>
          <a:schemeClr val="lt1">
            <a:alpha val="50000"/>
            <a:hueOff val="0"/>
            <a:satOff val="0"/>
            <a:lumOff val="0"/>
            <a:alphaOff val="0"/>
          </a:schemeClr>
        </a:solidFill>
        <a:ln w="381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endParaRPr lang="el-GR" sz="2400" kern="1200" dirty="0"/>
        </a:p>
      </dsp:txBody>
      <dsp:txXfrm>
        <a:off x="2652290" y="889549"/>
        <a:ext cx="2536922" cy="1579629"/>
      </dsp:txXfrm>
    </dsp:sp>
    <dsp:sp modelId="{DCDCC967-90E6-429D-82B1-7DC9B3F9E2E1}">
      <dsp:nvSpPr>
        <dsp:cNvPr id="0" name=""/>
        <dsp:cNvSpPr/>
      </dsp:nvSpPr>
      <dsp:spPr>
        <a:xfrm>
          <a:off x="3482923" y="2155207"/>
          <a:ext cx="3251200" cy="3251200"/>
        </a:xfrm>
        <a:prstGeom prst="ellipse">
          <a:avLst/>
        </a:prstGeom>
        <a:solidFill>
          <a:schemeClr val="lt1">
            <a:alpha val="50000"/>
            <a:hueOff val="0"/>
            <a:satOff val="0"/>
            <a:lumOff val="0"/>
            <a:alphaOff val="0"/>
          </a:schemeClr>
        </a:solidFill>
        <a:ln w="381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r" defTabSz="1066800">
            <a:lnSpc>
              <a:spcPct val="90000"/>
            </a:lnSpc>
            <a:spcBef>
              <a:spcPct val="0"/>
            </a:spcBef>
            <a:spcAft>
              <a:spcPct val="35000"/>
            </a:spcAft>
            <a:buNone/>
          </a:pPr>
          <a:endParaRPr lang="el-GR" sz="2400" kern="1200" dirty="0"/>
        </a:p>
      </dsp:txBody>
      <dsp:txXfrm>
        <a:off x="4477249" y="2995100"/>
        <a:ext cx="1950720" cy="1788160"/>
      </dsp:txXfrm>
    </dsp:sp>
    <dsp:sp modelId="{AB21E959-3112-4963-AD90-8CA59E43C1F6}">
      <dsp:nvSpPr>
        <dsp:cNvPr id="0" name=""/>
        <dsp:cNvSpPr/>
      </dsp:nvSpPr>
      <dsp:spPr>
        <a:xfrm>
          <a:off x="1367996" y="2167466"/>
          <a:ext cx="3251200" cy="3251200"/>
        </a:xfrm>
        <a:prstGeom prst="ellipse">
          <a:avLst/>
        </a:prstGeom>
        <a:solidFill>
          <a:schemeClr val="lt1">
            <a:alpha val="50000"/>
            <a:hueOff val="0"/>
            <a:satOff val="0"/>
            <a:lumOff val="0"/>
            <a:alphaOff val="0"/>
          </a:schemeClr>
        </a:solidFill>
        <a:ln w="381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endParaRPr lang="el-GR" sz="2400" kern="1200" dirty="0"/>
        </a:p>
      </dsp:txBody>
      <dsp:txXfrm>
        <a:off x="1674151" y="3007360"/>
        <a:ext cx="1950720" cy="178816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AC524A-16A5-415E-8681-F057B0420209}" type="datetimeFigureOut">
              <a:rPr lang="en-US" smtClean="0"/>
              <a:t>03-Jun-19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A97990-F251-41D7-9D02-50D7534BDA14}" type="slidenum">
              <a:rPr lang="en-US" smtClean="0"/>
              <a:t>‹#›</a:t>
            </a:fld>
            <a:endParaRPr lang="en-US" dirty="0"/>
          </a:p>
        </p:txBody>
      </p:sp>
    </p:spTree>
    <p:extLst>
      <p:ext uri="{BB962C8B-B14F-4D97-AF65-F5344CB8AC3E}">
        <p14:creationId xmlns:p14="http://schemas.microsoft.com/office/powerpoint/2010/main" val="450376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l-GR" dirty="0"/>
              <a:t>Καλησπέρα</a:t>
            </a:r>
            <a:r>
              <a:rPr lang="el-GR" baseline="0" dirty="0"/>
              <a:t> σας, ονομάζομαι Γιώργος Σιώκας, είμαι υποψήφιος Διδάκτωρ του ΕΜΠ και μέλος του ΕΒΕΟ. Θα ήθελα και εγώ με τη σειρά μου, να σας καλωσορίσω όλους που ήρθατε. Σήμερα θα προσπαθήσω να μιλήσω για </a:t>
            </a:r>
            <a:r>
              <a:rPr lang="el-GR" sz="1200" baseline="0" dirty="0"/>
              <a:t>την α</a:t>
            </a:r>
            <a:r>
              <a:rPr lang="el-GR" sz="1200" dirty="0"/>
              <a:t>ποτύπωση των Στρατηγικών των Ελληνικών Ευφυών Πόλεων μέσω μιας έρευνας πεδίου που κάνουμε. </a:t>
            </a:r>
            <a:r>
              <a:rPr lang="el-GR" baseline="0" dirty="0"/>
              <a:t>. </a:t>
            </a:r>
            <a:endParaRPr lang="en-US" dirty="0"/>
          </a:p>
        </p:txBody>
      </p:sp>
      <p:sp>
        <p:nvSpPr>
          <p:cNvPr id="4" name="Slide Number Placeholder 3"/>
          <p:cNvSpPr>
            <a:spLocks noGrp="1"/>
          </p:cNvSpPr>
          <p:nvPr>
            <p:ph type="sldNum" sz="quarter" idx="10"/>
          </p:nvPr>
        </p:nvSpPr>
        <p:spPr/>
        <p:txBody>
          <a:bodyPr/>
          <a:lstStyle/>
          <a:p>
            <a:fld id="{73B98CFF-355C-4582-B8B2-195BA949E2AA}" type="slidenum">
              <a:rPr lang="en-US" smtClean="0"/>
              <a:pPr/>
              <a:t>1</a:t>
            </a:fld>
            <a:endParaRPr lang="en-US" dirty="0"/>
          </a:p>
        </p:txBody>
      </p:sp>
    </p:spTree>
    <p:extLst>
      <p:ext uri="{BB962C8B-B14F-4D97-AF65-F5344CB8AC3E}">
        <p14:creationId xmlns:p14="http://schemas.microsoft.com/office/powerpoint/2010/main" val="3985713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97990-F251-41D7-9D02-50D7534BDA14}" type="slidenum">
              <a:rPr lang="en-US" smtClean="0"/>
              <a:t>17</a:t>
            </a:fld>
            <a:endParaRPr lang="en-US" dirty="0"/>
          </a:p>
        </p:txBody>
      </p:sp>
    </p:spTree>
    <p:extLst>
      <p:ext uri="{BB962C8B-B14F-4D97-AF65-F5344CB8AC3E}">
        <p14:creationId xmlns:p14="http://schemas.microsoft.com/office/powerpoint/2010/main" val="2009126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97990-F251-41D7-9D02-50D7534BDA14}" type="slidenum">
              <a:rPr lang="en-US" smtClean="0"/>
              <a:t>18</a:t>
            </a:fld>
            <a:endParaRPr lang="en-US" dirty="0"/>
          </a:p>
        </p:txBody>
      </p:sp>
    </p:spTree>
    <p:extLst>
      <p:ext uri="{BB962C8B-B14F-4D97-AF65-F5344CB8AC3E}">
        <p14:creationId xmlns:p14="http://schemas.microsoft.com/office/powerpoint/2010/main" val="1055789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dirty="0"/>
              <a:t>Οι πόλεις ακολουθούν πολλές διαφορετικές προσεγγίσεις για την επίλυση δημόσιων προβλημάτων και δεν υπάρχει τρόπος για να υιοθετήσουμε και να εφαρμόσουμε συστήματα έξυπνων πόλεων. </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Συμμετοχή των φορέων προς εκμετάλλευση των υποδομών στο επίπεδο σχεδιασμού, χρηματοδότησης και υλοποίησης των πρωτοβουλιών</a:t>
            </a: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Σύσταση συντονιστικού σώματος και συστήματος σχεδιασμού</a:t>
            </a: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Αποτελεσματική πολιτική συγκέντρωσης και ολοκλήρωσης δημόσιας ανατροφοδότησης πληροφορίας</a:t>
            </a:r>
          </a:p>
          <a:p>
            <a:endParaRPr lang="en-US" dirty="0"/>
          </a:p>
        </p:txBody>
      </p:sp>
      <p:sp>
        <p:nvSpPr>
          <p:cNvPr id="4" name="Slide Number Placeholder 3"/>
          <p:cNvSpPr>
            <a:spLocks noGrp="1"/>
          </p:cNvSpPr>
          <p:nvPr>
            <p:ph type="sldNum" sz="quarter" idx="10"/>
          </p:nvPr>
        </p:nvSpPr>
        <p:spPr/>
        <p:txBody>
          <a:bodyPr/>
          <a:lstStyle/>
          <a:p>
            <a:fld id="{53D65FDE-2D95-403E-9DD4-64D657A2C896}" type="slidenum">
              <a:rPr lang="en-US" smtClean="0"/>
              <a:t>20</a:t>
            </a:fld>
            <a:endParaRPr lang="en-US" dirty="0"/>
          </a:p>
        </p:txBody>
      </p:sp>
    </p:spTree>
    <p:extLst>
      <p:ext uri="{BB962C8B-B14F-4D97-AF65-F5344CB8AC3E}">
        <p14:creationId xmlns:p14="http://schemas.microsoft.com/office/powerpoint/2010/main" val="2674460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Όλα</a:t>
            </a:r>
            <a:r>
              <a:rPr lang="el-GR" baseline="0" dirty="0"/>
              <a:t> ξεκίνησαν γιατί σταδιακά δημιουργήθηκε η ανάγκη για ένα διαφορετικό μοντέλο λειτουργίας των πόλεων. </a:t>
            </a:r>
            <a:endParaRPr lang="en-US" baseline="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Η φύση της έννοιας: Πρόκειται για έναν όρο "ομπρέλα", μια ετικέτα που σχετίζεται με ένα όραμα που μπορεί να κινητοποιήσει ανθρώπους, οργανισμούς, πόρους. Μια αναδυόμενη, εξελισσόμενη και ρευστή έννοια  οδηγεί σε δυσκολίες ορισμού, αναπόφευκτη οριστική ασαφτότητα και σε ορισμένες όχι πάντα σαφείς σιωπηρές υποθέσεις.</a:t>
            </a:r>
          </a:p>
          <a:p>
            <a:endParaRPr lang="en-US" baseline="0" dirty="0"/>
          </a:p>
          <a:p>
            <a:endParaRPr lang="en-US" baseline="0" dirty="0"/>
          </a:p>
          <a:p>
            <a:endParaRPr lang="en-US" baseline="0" dirty="0"/>
          </a:p>
          <a:p>
            <a:pPr lvl="0"/>
            <a:r>
              <a:rPr lang="en-US" dirty="0">
                <a:cs typeface="Calibri"/>
              </a:rPr>
              <a:t>The </a:t>
            </a:r>
            <a:r>
              <a:rPr lang="en-US" spc="-50" dirty="0">
                <a:cs typeface="Calibri"/>
              </a:rPr>
              <a:t>“</a:t>
            </a:r>
            <a:r>
              <a:rPr lang="en-US" dirty="0">
                <a:cs typeface="Calibri"/>
              </a:rPr>
              <a:t>smart c</a:t>
            </a:r>
            <a:r>
              <a:rPr lang="en-US" spc="-10" dirty="0">
                <a:cs typeface="Calibri"/>
              </a:rPr>
              <a:t>i</a:t>
            </a:r>
            <a:r>
              <a:rPr lang="en-US" dirty="0">
                <a:cs typeface="Calibri"/>
              </a:rPr>
              <a:t>t</a:t>
            </a:r>
            <a:r>
              <a:rPr lang="en-US" spc="55" dirty="0">
                <a:cs typeface="Calibri"/>
              </a:rPr>
              <a:t>y</a:t>
            </a:r>
            <a:r>
              <a:rPr lang="en-US" dirty="0">
                <a:cs typeface="Calibri"/>
              </a:rPr>
              <a:t>”</a:t>
            </a:r>
            <a:r>
              <a:rPr lang="en-US" spc="5" dirty="0">
                <a:cs typeface="Calibri"/>
              </a:rPr>
              <a:t> </a:t>
            </a:r>
            <a:r>
              <a:rPr lang="en-US" b="1" dirty="0">
                <a:cs typeface="Calibri"/>
              </a:rPr>
              <a:t>umb</a:t>
            </a:r>
            <a:r>
              <a:rPr lang="en-US" b="1" spc="-30" dirty="0">
                <a:cs typeface="Calibri"/>
              </a:rPr>
              <a:t>r</a:t>
            </a:r>
            <a:r>
              <a:rPr lang="en-US" b="1" spc="-15" dirty="0">
                <a:cs typeface="Calibri"/>
              </a:rPr>
              <a:t>ella</a:t>
            </a:r>
            <a:r>
              <a:rPr lang="en-US" b="1" spc="10" dirty="0">
                <a:cs typeface="Calibri"/>
              </a:rPr>
              <a:t> </a:t>
            </a:r>
            <a:r>
              <a:rPr lang="en-US" spc="-5" dirty="0">
                <a:cs typeface="Calibri"/>
              </a:rPr>
              <a:t>ha</a:t>
            </a:r>
            <a:r>
              <a:rPr lang="en-US" dirty="0">
                <a:cs typeface="Calibri"/>
              </a:rPr>
              <a:t>s</a:t>
            </a:r>
            <a:r>
              <a:rPr lang="en-US" spc="-10" dirty="0">
                <a:cs typeface="Calibri"/>
              </a:rPr>
              <a:t> act</a:t>
            </a:r>
            <a:r>
              <a:rPr lang="en-US" spc="-5" dirty="0">
                <a:cs typeface="Calibri"/>
              </a:rPr>
              <a:t>uall</a:t>
            </a:r>
            <a:r>
              <a:rPr lang="en-US" dirty="0">
                <a:cs typeface="Calibri"/>
              </a:rPr>
              <a:t>y</a:t>
            </a:r>
            <a:r>
              <a:rPr lang="en-US" spc="-5" dirty="0">
                <a:cs typeface="Calibri"/>
              </a:rPr>
              <a:t> </a:t>
            </a:r>
            <a:r>
              <a:rPr lang="en-US" spc="-20" dirty="0">
                <a:cs typeface="Calibri"/>
              </a:rPr>
              <a:t>bee</a:t>
            </a:r>
            <a:r>
              <a:rPr lang="en-US" spc="-15" dirty="0">
                <a:cs typeface="Calibri"/>
              </a:rPr>
              <a:t>n</a:t>
            </a:r>
            <a:r>
              <a:rPr lang="en-US" spc="5" dirty="0">
                <a:cs typeface="Calibri"/>
              </a:rPr>
              <a:t> </a:t>
            </a:r>
            <a:r>
              <a:rPr lang="en-US" dirty="0">
                <a:cs typeface="Calibri"/>
              </a:rPr>
              <a:t>a</a:t>
            </a:r>
            <a:r>
              <a:rPr lang="en-US" spc="-50" dirty="0">
                <a:cs typeface="Calibri"/>
              </a:rPr>
              <a:t>r</a:t>
            </a:r>
            <a:r>
              <a:rPr lang="en-US" spc="-5" dirty="0">
                <a:cs typeface="Calibri"/>
              </a:rPr>
              <a:t>oun</a:t>
            </a:r>
            <a:r>
              <a:rPr lang="en-US" dirty="0">
                <a:cs typeface="Calibri"/>
              </a:rPr>
              <a:t>d </a:t>
            </a:r>
            <a:r>
              <a:rPr lang="en-US" spc="-60" dirty="0">
                <a:cs typeface="Calibri"/>
              </a:rPr>
              <a:t>f</a:t>
            </a:r>
            <a:r>
              <a:rPr lang="en-US" spc="-20" dirty="0">
                <a:cs typeface="Calibri"/>
              </a:rPr>
              <a:t>o</a:t>
            </a:r>
            <a:r>
              <a:rPr lang="en-US" spc="-10" dirty="0">
                <a:cs typeface="Calibri"/>
              </a:rPr>
              <a:t>r</a:t>
            </a:r>
            <a:r>
              <a:rPr lang="en-US" spc="10" dirty="0">
                <a:cs typeface="Calibri"/>
              </a:rPr>
              <a:t> </a:t>
            </a:r>
            <a:r>
              <a:rPr lang="en-US" dirty="0">
                <a:cs typeface="Calibri"/>
              </a:rPr>
              <a:t>almo</a:t>
            </a:r>
            <a:r>
              <a:rPr lang="en-US" spc="-35" dirty="0">
                <a:cs typeface="Calibri"/>
              </a:rPr>
              <a:t>s</a:t>
            </a:r>
            <a:r>
              <a:rPr lang="en-US" spc="-10" dirty="0">
                <a:cs typeface="Calibri"/>
              </a:rPr>
              <a:t>t</a:t>
            </a:r>
            <a:r>
              <a:rPr lang="en-US" spc="5" dirty="0">
                <a:cs typeface="Calibri"/>
              </a:rPr>
              <a:t> </a:t>
            </a:r>
            <a:r>
              <a:rPr lang="en-US" spc="-10" dirty="0">
                <a:cs typeface="Calibri"/>
              </a:rPr>
              <a:t>t</a:t>
            </a:r>
            <a:r>
              <a:rPr lang="en-US" spc="-40" dirty="0">
                <a:cs typeface="Calibri"/>
              </a:rPr>
              <a:t>w</a:t>
            </a:r>
            <a:r>
              <a:rPr lang="en-US" dirty="0">
                <a:cs typeface="Calibri"/>
              </a:rPr>
              <a:t>o </a:t>
            </a:r>
            <a:r>
              <a:rPr lang="en-US" spc="-20" dirty="0">
                <a:cs typeface="Calibri"/>
              </a:rPr>
              <a:t>de</a:t>
            </a:r>
            <a:r>
              <a:rPr lang="en-US" spc="-25" dirty="0">
                <a:cs typeface="Calibri"/>
              </a:rPr>
              <a:t>c</a:t>
            </a:r>
            <a:r>
              <a:rPr lang="en-US" dirty="0">
                <a:cs typeface="Calibri"/>
              </a:rPr>
              <a:t>ades.</a:t>
            </a:r>
          </a:p>
          <a:p>
            <a:r>
              <a:rPr lang="en-US" spc="-15" dirty="0">
                <a:cs typeface="Calibri"/>
              </a:rPr>
              <a:t>Imp</a:t>
            </a:r>
            <a:r>
              <a:rPr lang="en-US" spc="-35" dirty="0">
                <a:cs typeface="Calibri"/>
              </a:rPr>
              <a:t>r</a:t>
            </a:r>
            <a:r>
              <a:rPr lang="en-US" spc="-15" dirty="0">
                <a:cs typeface="Calibri"/>
              </a:rPr>
              <a:t>e</a:t>
            </a:r>
            <a:r>
              <a:rPr lang="en-US" spc="-20" dirty="0">
                <a:cs typeface="Calibri"/>
              </a:rPr>
              <a:t>s</a:t>
            </a:r>
            <a:r>
              <a:rPr lang="en-US" spc="-5" dirty="0">
                <a:cs typeface="Calibri"/>
              </a:rPr>
              <a:t>s</a:t>
            </a:r>
            <a:r>
              <a:rPr lang="en-US" spc="-10" dirty="0">
                <a:cs typeface="Calibri"/>
              </a:rPr>
              <a:t>i</a:t>
            </a:r>
            <a:r>
              <a:rPr lang="en-US" spc="-35" dirty="0">
                <a:cs typeface="Calibri"/>
              </a:rPr>
              <a:t>v</a:t>
            </a:r>
            <a:r>
              <a:rPr lang="en-US" spc="-15" dirty="0">
                <a:cs typeface="Calibri"/>
              </a:rPr>
              <a:t>e</a:t>
            </a:r>
            <a:r>
              <a:rPr lang="en-US" spc="25" dirty="0">
                <a:cs typeface="Calibri"/>
              </a:rPr>
              <a:t> </a:t>
            </a:r>
            <a:r>
              <a:rPr lang="en-US" spc="-10" dirty="0">
                <a:cs typeface="Calibri"/>
              </a:rPr>
              <a:t>g</a:t>
            </a:r>
            <a:r>
              <a:rPr lang="en-US" spc="-55" dirty="0">
                <a:cs typeface="Calibri"/>
              </a:rPr>
              <a:t>r</a:t>
            </a:r>
            <a:r>
              <a:rPr lang="en-US" spc="-20" dirty="0">
                <a:cs typeface="Calibri"/>
              </a:rPr>
              <a:t>o</a:t>
            </a:r>
            <a:r>
              <a:rPr lang="en-US" dirty="0">
                <a:cs typeface="Calibri"/>
              </a:rPr>
              <a:t>wth</a:t>
            </a:r>
            <a:r>
              <a:rPr lang="en-US" spc="15" dirty="0">
                <a:cs typeface="Calibri"/>
              </a:rPr>
              <a:t> </a:t>
            </a:r>
            <a:r>
              <a:rPr lang="en-US" spc="-5" dirty="0">
                <a:cs typeface="Calibri"/>
              </a:rPr>
              <a:t>o</a:t>
            </a:r>
            <a:r>
              <a:rPr lang="en-US" dirty="0">
                <a:cs typeface="Calibri"/>
              </a:rPr>
              <a:t>f</a:t>
            </a:r>
            <a:r>
              <a:rPr lang="en-US" spc="15" dirty="0">
                <a:cs typeface="Calibri"/>
              </a:rPr>
              <a:t> </a:t>
            </a:r>
            <a:r>
              <a:rPr lang="en-US" b="1" dirty="0">
                <a:cs typeface="Calibri"/>
              </a:rPr>
              <a:t>sm</a:t>
            </a:r>
            <a:r>
              <a:rPr lang="en-US" b="1" spc="-10" dirty="0">
                <a:cs typeface="Calibri"/>
              </a:rPr>
              <a:t>a</a:t>
            </a:r>
            <a:r>
              <a:rPr lang="en-US" b="1" spc="-5" dirty="0">
                <a:cs typeface="Calibri"/>
              </a:rPr>
              <a:t>r</a:t>
            </a:r>
            <a:r>
              <a:rPr lang="en-US" b="1" dirty="0">
                <a:cs typeface="Calibri"/>
              </a:rPr>
              <a:t>t</a:t>
            </a:r>
            <a:r>
              <a:rPr lang="en-US" b="1" spc="5" dirty="0">
                <a:cs typeface="Calibri"/>
              </a:rPr>
              <a:t> </a:t>
            </a:r>
            <a:r>
              <a:rPr lang="en-US" b="1" spc="-15" dirty="0">
                <a:cs typeface="Calibri"/>
              </a:rPr>
              <a:t>citie</a:t>
            </a:r>
            <a:r>
              <a:rPr lang="en-US" b="1" spc="-10" dirty="0">
                <a:cs typeface="Calibri"/>
              </a:rPr>
              <a:t>s</a:t>
            </a:r>
            <a:r>
              <a:rPr lang="en-US" b="1" spc="10" dirty="0">
                <a:cs typeface="Calibri"/>
              </a:rPr>
              <a:t> </a:t>
            </a:r>
            <a:r>
              <a:rPr lang="en-US" b="1" spc="-10" dirty="0">
                <a:cs typeface="Calibri"/>
              </a:rPr>
              <a:t>initi</a:t>
            </a:r>
            <a:r>
              <a:rPr lang="en-US" b="1" spc="-50" dirty="0">
                <a:cs typeface="Calibri"/>
              </a:rPr>
              <a:t>a</a:t>
            </a:r>
            <a:r>
              <a:rPr lang="en-US" b="1" spc="-10" dirty="0">
                <a:cs typeface="Calibri"/>
              </a:rPr>
              <a:t>ti</a:t>
            </a:r>
            <a:r>
              <a:rPr lang="en-US" b="1" spc="-30" dirty="0">
                <a:cs typeface="Calibri"/>
              </a:rPr>
              <a:t>v</a:t>
            </a:r>
            <a:r>
              <a:rPr lang="en-US" b="1" spc="-5" dirty="0">
                <a:cs typeface="Calibri"/>
              </a:rPr>
              <a:t>e</a:t>
            </a:r>
            <a:r>
              <a:rPr lang="en-US" b="1" dirty="0">
                <a:cs typeface="Calibri"/>
              </a:rPr>
              <a:t>s</a:t>
            </a:r>
            <a:r>
              <a:rPr lang="en-US" b="1" spc="-15" dirty="0">
                <a:cs typeface="Calibri"/>
              </a:rPr>
              <a:t> </a:t>
            </a:r>
            <a:r>
              <a:rPr lang="en-US" spc="-40" dirty="0">
                <a:cs typeface="Calibri"/>
              </a:rPr>
              <a:t>worldwide</a:t>
            </a:r>
            <a:r>
              <a:rPr lang="en-US" spc="30" dirty="0">
                <a:cs typeface="Calibri"/>
              </a:rPr>
              <a:t> </a:t>
            </a:r>
            <a:r>
              <a:rPr lang="en-US" spc="-5" dirty="0">
                <a:cs typeface="Calibri"/>
              </a:rPr>
              <a:t>s</a:t>
            </a:r>
            <a:r>
              <a:rPr lang="en-US" spc="-10" dirty="0">
                <a:cs typeface="Calibri"/>
              </a:rPr>
              <a:t>i</a:t>
            </a:r>
            <a:r>
              <a:rPr lang="en-US" spc="-15" dirty="0">
                <a:cs typeface="Calibri"/>
              </a:rPr>
              <a:t>nce</a:t>
            </a:r>
            <a:r>
              <a:rPr lang="en-US" spc="20" dirty="0">
                <a:cs typeface="Calibri"/>
              </a:rPr>
              <a:t> </a:t>
            </a:r>
            <a:r>
              <a:rPr lang="en-US" dirty="0">
                <a:cs typeface="Calibri"/>
              </a:rPr>
              <a:t>t</a:t>
            </a:r>
            <a:r>
              <a:rPr lang="en-US" spc="5" dirty="0">
                <a:cs typeface="Calibri"/>
              </a:rPr>
              <a:t>h</a:t>
            </a:r>
            <a:r>
              <a:rPr lang="en-US" spc="-15" dirty="0">
                <a:cs typeface="Calibri"/>
              </a:rPr>
              <a:t>e</a:t>
            </a:r>
            <a:r>
              <a:rPr lang="en-US" dirty="0">
                <a:cs typeface="Calibri"/>
              </a:rPr>
              <a:t> </a:t>
            </a:r>
            <a:r>
              <a:rPr lang="en-US" spc="-5" dirty="0">
                <a:cs typeface="Calibri"/>
              </a:rPr>
              <a:t>begin</a:t>
            </a:r>
            <a:r>
              <a:rPr lang="en-US" spc="5" dirty="0">
                <a:cs typeface="Calibri"/>
              </a:rPr>
              <a:t>n</a:t>
            </a:r>
            <a:r>
              <a:rPr lang="en-US" dirty="0">
                <a:cs typeface="Calibri"/>
              </a:rPr>
              <a:t>ing </a:t>
            </a:r>
            <a:r>
              <a:rPr lang="en-US" spc="-5" dirty="0">
                <a:cs typeface="Calibri"/>
              </a:rPr>
              <a:t>o</a:t>
            </a:r>
            <a:r>
              <a:rPr lang="en-US" dirty="0">
                <a:cs typeface="Calibri"/>
              </a:rPr>
              <a:t>f</a:t>
            </a:r>
            <a:r>
              <a:rPr lang="en-US" spc="-10" dirty="0">
                <a:cs typeface="Calibri"/>
              </a:rPr>
              <a:t> </a:t>
            </a:r>
            <a:r>
              <a:rPr lang="en-US" spc="-5" dirty="0">
                <a:cs typeface="Calibri"/>
              </a:rPr>
              <a:t>t</a:t>
            </a:r>
            <a:r>
              <a:rPr lang="en-US" spc="-20" dirty="0">
                <a:cs typeface="Calibri"/>
              </a:rPr>
              <a:t>h</a:t>
            </a:r>
            <a:r>
              <a:rPr lang="en-US" spc="-15" dirty="0">
                <a:cs typeface="Calibri"/>
              </a:rPr>
              <a:t>e</a:t>
            </a:r>
            <a:r>
              <a:rPr lang="en-US" spc="-5" dirty="0">
                <a:cs typeface="Calibri"/>
              </a:rPr>
              <a:t> </a:t>
            </a:r>
            <a:r>
              <a:rPr lang="en-US" spc="-15" dirty="0">
                <a:cs typeface="Calibri"/>
              </a:rPr>
              <a:t>2</a:t>
            </a:r>
            <a:r>
              <a:rPr lang="en-US" spc="-10" dirty="0">
                <a:cs typeface="Calibri"/>
              </a:rPr>
              <a:t>1</a:t>
            </a:r>
            <a:r>
              <a:rPr lang="en-US" spc="-15" baseline="25793" dirty="0">
                <a:cs typeface="Calibri"/>
              </a:rPr>
              <a:t>s</a:t>
            </a:r>
            <a:r>
              <a:rPr lang="en-US" baseline="25793" dirty="0">
                <a:cs typeface="Calibri"/>
              </a:rPr>
              <a:t>t</a:t>
            </a:r>
            <a:r>
              <a:rPr lang="en-US" spc="217" baseline="25793" dirty="0">
                <a:cs typeface="Calibri"/>
              </a:rPr>
              <a:t> </a:t>
            </a:r>
            <a:r>
              <a:rPr lang="en-US" spc="-10" dirty="0">
                <a:cs typeface="Calibri"/>
              </a:rPr>
              <a:t>ce</a:t>
            </a:r>
            <a:r>
              <a:rPr lang="en-US" spc="-35" dirty="0">
                <a:cs typeface="Calibri"/>
              </a:rPr>
              <a:t>n</a:t>
            </a:r>
            <a:r>
              <a:rPr lang="en-US" dirty="0">
                <a:cs typeface="Calibri"/>
              </a:rPr>
              <a:t>t</a:t>
            </a:r>
            <a:r>
              <a:rPr lang="en-US" spc="5" dirty="0">
                <a:cs typeface="Calibri"/>
              </a:rPr>
              <a:t>u</a:t>
            </a:r>
            <a:r>
              <a:rPr lang="en-US" spc="-5" dirty="0">
                <a:cs typeface="Calibri"/>
              </a:rPr>
              <a:t>r</a:t>
            </a:r>
            <a:r>
              <a:rPr lang="en-US" spc="-160" dirty="0">
                <a:cs typeface="Calibri"/>
              </a:rPr>
              <a:t>y</a:t>
            </a:r>
            <a:r>
              <a:rPr lang="en-US" dirty="0">
                <a:cs typeface="Calibri"/>
              </a:rPr>
              <a:t>.</a:t>
            </a:r>
          </a:p>
          <a:p>
            <a:r>
              <a:rPr lang="en-US" spc="-15" dirty="0">
                <a:cs typeface="Calibri"/>
              </a:rPr>
              <a:t>A</a:t>
            </a:r>
            <a:r>
              <a:rPr lang="en-US" dirty="0">
                <a:cs typeface="Calibri"/>
              </a:rPr>
              <a:t> </a:t>
            </a:r>
            <a:r>
              <a:rPr lang="en-US" b="1" spc="-15" dirty="0">
                <a:cs typeface="Calibri"/>
              </a:rPr>
              <a:t>multidisciplin</a:t>
            </a:r>
            <a:r>
              <a:rPr lang="en-US" b="1" spc="-5" dirty="0">
                <a:cs typeface="Calibri"/>
              </a:rPr>
              <a:t>a</a:t>
            </a:r>
            <a:r>
              <a:rPr lang="en-US" b="1" spc="5" dirty="0">
                <a:cs typeface="Calibri"/>
              </a:rPr>
              <a:t>r</a:t>
            </a:r>
            <a:r>
              <a:rPr lang="en-US" b="1" spc="-10" dirty="0">
                <a:cs typeface="Calibri"/>
              </a:rPr>
              <a:t>y</a:t>
            </a:r>
            <a:r>
              <a:rPr lang="en-US" b="1" spc="-25" dirty="0">
                <a:cs typeface="Calibri"/>
              </a:rPr>
              <a:t> </a:t>
            </a:r>
            <a:r>
              <a:rPr lang="en-US" spc="-5" dirty="0">
                <a:cs typeface="Calibri"/>
              </a:rPr>
              <a:t>sch</a:t>
            </a:r>
            <a:r>
              <a:rPr lang="en-US" spc="-10" dirty="0">
                <a:cs typeface="Calibri"/>
              </a:rPr>
              <a:t>o</a:t>
            </a:r>
            <a:r>
              <a:rPr lang="en-US" dirty="0">
                <a:cs typeface="Calibri"/>
              </a:rPr>
              <a:t>larly</a:t>
            </a:r>
            <a:r>
              <a:rPr lang="en-US" spc="15" dirty="0">
                <a:cs typeface="Calibri"/>
              </a:rPr>
              <a:t> </a:t>
            </a:r>
            <a:r>
              <a:rPr lang="en-US" spc="-25" dirty="0">
                <a:cs typeface="Calibri"/>
              </a:rPr>
              <a:t>c</a:t>
            </a:r>
            <a:r>
              <a:rPr lang="en-US" spc="-5" dirty="0">
                <a:cs typeface="Calibri"/>
              </a:rPr>
              <a:t>ommunit</a:t>
            </a:r>
            <a:r>
              <a:rPr lang="en-US" dirty="0">
                <a:cs typeface="Calibri"/>
              </a:rPr>
              <a:t>y </a:t>
            </a:r>
            <a:r>
              <a:rPr lang="en-US" spc="10" dirty="0">
                <a:cs typeface="Calibri"/>
              </a:rPr>
              <a:t> </a:t>
            </a:r>
            <a:r>
              <a:rPr lang="en-US" spc="-30" dirty="0">
                <a:cs typeface="Calibri"/>
              </a:rPr>
              <a:t>s</a:t>
            </a:r>
            <a:r>
              <a:rPr lang="en-US" dirty="0">
                <a:cs typeface="Calibri"/>
              </a:rPr>
              <a:t>tudies</a:t>
            </a:r>
            <a:r>
              <a:rPr lang="en-US" spc="-15" dirty="0">
                <a:cs typeface="Calibri"/>
              </a:rPr>
              <a:t> </a:t>
            </a:r>
            <a:r>
              <a:rPr lang="en-US" spc="-5" dirty="0">
                <a:cs typeface="Calibri"/>
              </a:rPr>
              <a:t>t</a:t>
            </a:r>
            <a:r>
              <a:rPr lang="en-US" spc="-20" dirty="0">
                <a:cs typeface="Calibri"/>
              </a:rPr>
              <a:t>h</a:t>
            </a:r>
            <a:r>
              <a:rPr lang="en-US" spc="-15" dirty="0">
                <a:cs typeface="Calibri"/>
              </a:rPr>
              <a:t>e</a:t>
            </a:r>
            <a:r>
              <a:rPr lang="en-US" spc="-5" dirty="0">
                <a:cs typeface="Calibri"/>
              </a:rPr>
              <a:t> dynamic</a:t>
            </a:r>
            <a:r>
              <a:rPr lang="en-US" dirty="0">
                <a:cs typeface="Calibri"/>
              </a:rPr>
              <a:t>s</a:t>
            </a:r>
            <a:r>
              <a:rPr lang="en-US" spc="10" dirty="0">
                <a:cs typeface="Calibri"/>
              </a:rPr>
              <a:t> </a:t>
            </a:r>
            <a:r>
              <a:rPr lang="en-US" dirty="0">
                <a:cs typeface="Calibri"/>
              </a:rPr>
              <a:t>and t</a:t>
            </a:r>
            <a:r>
              <a:rPr lang="en-US" spc="-50" dirty="0">
                <a:cs typeface="Calibri"/>
              </a:rPr>
              <a:t>r</a:t>
            </a:r>
            <a:r>
              <a:rPr lang="en-US" dirty="0">
                <a:cs typeface="Calibri"/>
              </a:rPr>
              <a:t>an</a:t>
            </a:r>
            <a:r>
              <a:rPr lang="en-US" spc="-35" dirty="0">
                <a:cs typeface="Calibri"/>
              </a:rPr>
              <a:t>s</a:t>
            </a:r>
            <a:r>
              <a:rPr lang="en-US" spc="-55" dirty="0">
                <a:cs typeface="Calibri"/>
              </a:rPr>
              <a:t>f</a:t>
            </a:r>
            <a:r>
              <a:rPr lang="en-US" spc="-5" dirty="0">
                <a:cs typeface="Calibri"/>
              </a:rPr>
              <a:t>orm</a:t>
            </a:r>
            <a:r>
              <a:rPr lang="en-US" spc="-30" dirty="0">
                <a:cs typeface="Calibri"/>
              </a:rPr>
              <a:t>a</a:t>
            </a:r>
            <a:r>
              <a:rPr lang="en-US" dirty="0">
                <a:cs typeface="Calibri"/>
              </a:rPr>
              <a:t>tion</a:t>
            </a:r>
            <a:r>
              <a:rPr lang="en-US" spc="10" dirty="0">
                <a:cs typeface="Calibri"/>
              </a:rPr>
              <a:t> </a:t>
            </a:r>
            <a:r>
              <a:rPr lang="en-US" spc="-5" dirty="0">
                <a:cs typeface="Calibri"/>
              </a:rPr>
              <a:t>o</a:t>
            </a:r>
            <a:r>
              <a:rPr lang="en-US" dirty="0">
                <a:cs typeface="Calibri"/>
              </a:rPr>
              <a:t>f</a:t>
            </a:r>
            <a:r>
              <a:rPr lang="en-US" spc="5" dirty="0">
                <a:cs typeface="Calibri"/>
              </a:rPr>
              <a:t> </a:t>
            </a:r>
            <a:r>
              <a:rPr lang="en-US" dirty="0">
                <a:cs typeface="Calibri"/>
              </a:rPr>
              <a:t>citi</a:t>
            </a:r>
            <a:r>
              <a:rPr lang="en-US" spc="-10" dirty="0">
                <a:cs typeface="Calibri"/>
              </a:rPr>
              <a:t>e</a:t>
            </a:r>
            <a:r>
              <a:rPr lang="en-US" dirty="0">
                <a:cs typeface="Calibri"/>
              </a:rPr>
              <a:t>s</a:t>
            </a:r>
            <a:r>
              <a:rPr lang="en-US" spc="5" dirty="0">
                <a:cs typeface="Calibri"/>
              </a:rPr>
              <a:t> </a:t>
            </a:r>
            <a:r>
              <a:rPr lang="en-US" spc="-25" dirty="0">
                <a:cs typeface="Calibri"/>
              </a:rPr>
              <a:t>t</a:t>
            </a:r>
            <a:r>
              <a:rPr lang="en-US" dirty="0">
                <a:cs typeface="Calibri"/>
              </a:rPr>
              <a:t>o  </a:t>
            </a:r>
            <a:r>
              <a:rPr lang="en-US" spc="-5" dirty="0">
                <a:cs typeface="Calibri"/>
              </a:rPr>
              <a:t>d</a:t>
            </a:r>
            <a:r>
              <a:rPr lang="en-US" spc="-10" dirty="0">
                <a:cs typeface="Calibri"/>
              </a:rPr>
              <a:t>i</a:t>
            </a:r>
            <a:r>
              <a:rPr lang="en-US" dirty="0">
                <a:cs typeface="Calibri"/>
              </a:rPr>
              <a:t>g</a:t>
            </a:r>
            <a:r>
              <a:rPr lang="en-US" spc="-10" dirty="0">
                <a:cs typeface="Calibri"/>
              </a:rPr>
              <a:t>i</a:t>
            </a:r>
            <a:r>
              <a:rPr lang="en-US" spc="-25" dirty="0">
                <a:cs typeface="Calibri"/>
              </a:rPr>
              <a:t>t</a:t>
            </a:r>
            <a:r>
              <a:rPr lang="en-US" dirty="0">
                <a:cs typeface="Calibri"/>
              </a:rPr>
              <a:t>al, i</a:t>
            </a:r>
            <a:r>
              <a:rPr lang="en-US" spc="-25" dirty="0">
                <a:cs typeface="Calibri"/>
              </a:rPr>
              <a:t>nt</a:t>
            </a:r>
            <a:r>
              <a:rPr lang="en-US" dirty="0">
                <a:cs typeface="Calibri"/>
              </a:rPr>
              <a:t>e</a:t>
            </a:r>
            <a:r>
              <a:rPr lang="en-US" spc="-10" dirty="0">
                <a:cs typeface="Calibri"/>
              </a:rPr>
              <a:t>l</a:t>
            </a:r>
            <a:r>
              <a:rPr lang="en-US" dirty="0">
                <a:cs typeface="Calibri"/>
              </a:rPr>
              <a:t>l</a:t>
            </a:r>
            <a:r>
              <a:rPr lang="en-US" spc="-10" dirty="0">
                <a:cs typeface="Calibri"/>
              </a:rPr>
              <a:t>i</a:t>
            </a:r>
            <a:r>
              <a:rPr lang="en-US" spc="-20" dirty="0">
                <a:cs typeface="Calibri"/>
              </a:rPr>
              <a:t>g</a:t>
            </a:r>
            <a:r>
              <a:rPr lang="en-US" dirty="0">
                <a:cs typeface="Calibri"/>
              </a:rPr>
              <a:t>e</a:t>
            </a:r>
            <a:r>
              <a:rPr lang="en-US" spc="-30" dirty="0">
                <a:cs typeface="Calibri"/>
              </a:rPr>
              <a:t>n</a:t>
            </a:r>
            <a:r>
              <a:rPr lang="en-US" dirty="0">
                <a:cs typeface="Calibri"/>
              </a:rPr>
              <a:t>t,</a:t>
            </a:r>
            <a:r>
              <a:rPr lang="en-US" spc="35" dirty="0">
                <a:cs typeface="Calibri"/>
              </a:rPr>
              <a:t> </a:t>
            </a:r>
            <a:r>
              <a:rPr lang="en-US" spc="-5" dirty="0">
                <a:cs typeface="Calibri"/>
              </a:rPr>
              <a:t>smar</a:t>
            </a:r>
            <a:r>
              <a:rPr lang="en-US" dirty="0">
                <a:cs typeface="Calibri"/>
              </a:rPr>
              <a:t>t and</a:t>
            </a:r>
            <a:r>
              <a:rPr lang="en-US" spc="-25" dirty="0">
                <a:cs typeface="Calibri"/>
              </a:rPr>
              <a:t> </a:t>
            </a:r>
            <a:r>
              <a:rPr lang="en-US" spc="-5" dirty="0">
                <a:cs typeface="Calibri"/>
              </a:rPr>
              <a:t>su</a:t>
            </a:r>
            <a:r>
              <a:rPr lang="en-US" spc="-40" dirty="0">
                <a:cs typeface="Calibri"/>
              </a:rPr>
              <a:t>s</a:t>
            </a:r>
            <a:r>
              <a:rPr lang="en-US" spc="-25" dirty="0">
                <a:cs typeface="Calibri"/>
              </a:rPr>
              <a:t>t</a:t>
            </a:r>
            <a:r>
              <a:rPr lang="en-US" dirty="0">
                <a:cs typeface="Calibri"/>
              </a:rPr>
              <a:t>ainable </a:t>
            </a:r>
            <a:r>
              <a:rPr lang="en-US" spc="-15" dirty="0">
                <a:cs typeface="Calibri"/>
              </a:rPr>
              <a:t>e</a:t>
            </a:r>
            <a:r>
              <a:rPr lang="en-US" spc="-45" dirty="0">
                <a:cs typeface="Calibri"/>
              </a:rPr>
              <a:t>n</a:t>
            </a:r>
            <a:r>
              <a:rPr lang="en-US" dirty="0">
                <a:cs typeface="Calibri"/>
              </a:rPr>
              <a:t>tities.</a:t>
            </a:r>
          </a:p>
          <a:p>
            <a:r>
              <a:rPr lang="en-US" spc="-15" dirty="0">
                <a:cs typeface="Calibri"/>
              </a:rPr>
              <a:t>A</a:t>
            </a:r>
            <a:r>
              <a:rPr lang="en-US" spc="-10" dirty="0">
                <a:cs typeface="Calibri"/>
              </a:rPr>
              <a:t> </a:t>
            </a:r>
            <a:r>
              <a:rPr lang="en-US" b="1" spc="-10" dirty="0">
                <a:cs typeface="Calibri"/>
              </a:rPr>
              <a:t>la</a:t>
            </a:r>
            <a:r>
              <a:rPr lang="en-US" b="1" spc="-45" dirty="0">
                <a:cs typeface="Calibri"/>
              </a:rPr>
              <a:t>r</a:t>
            </a:r>
            <a:r>
              <a:rPr lang="en-US" b="1" spc="-25" dirty="0">
                <a:cs typeface="Calibri"/>
              </a:rPr>
              <a:t>g</a:t>
            </a:r>
            <a:r>
              <a:rPr lang="en-US" b="1" dirty="0">
                <a:cs typeface="Calibri"/>
              </a:rPr>
              <a:t>e</a:t>
            </a:r>
            <a:r>
              <a:rPr lang="en-US" b="1" spc="10" dirty="0">
                <a:cs typeface="Calibri"/>
              </a:rPr>
              <a:t> </a:t>
            </a:r>
            <a:r>
              <a:rPr lang="en-US" b="1" dirty="0">
                <a:cs typeface="Calibri"/>
              </a:rPr>
              <a:t>number of</a:t>
            </a:r>
            <a:r>
              <a:rPr lang="en-US" b="1" spc="-5" dirty="0">
                <a:cs typeface="Calibri"/>
              </a:rPr>
              <a:t> </a:t>
            </a:r>
            <a:r>
              <a:rPr lang="en-US" b="1" dirty="0">
                <a:cs typeface="Calibri"/>
              </a:rPr>
              <a:t>a</a:t>
            </a:r>
            <a:r>
              <a:rPr lang="en-US" b="1" spc="-10" dirty="0">
                <a:cs typeface="Calibri"/>
              </a:rPr>
              <a:t>c</a:t>
            </a:r>
            <a:r>
              <a:rPr lang="en-US" b="1" spc="-35" dirty="0">
                <a:cs typeface="Calibri"/>
              </a:rPr>
              <a:t>t</a:t>
            </a:r>
            <a:r>
              <a:rPr lang="en-US" b="1" dirty="0">
                <a:cs typeface="Calibri"/>
              </a:rPr>
              <a:t>o</a:t>
            </a:r>
            <a:r>
              <a:rPr lang="en-US" b="1" spc="-30" dirty="0">
                <a:cs typeface="Calibri"/>
              </a:rPr>
              <a:t>r</a:t>
            </a:r>
            <a:r>
              <a:rPr lang="en-US" b="1" spc="-10" dirty="0">
                <a:cs typeface="Calibri"/>
              </a:rPr>
              <a:t>s</a:t>
            </a:r>
            <a:r>
              <a:rPr lang="en-US" b="1" dirty="0">
                <a:cs typeface="Calibri"/>
              </a:rPr>
              <a:t> </a:t>
            </a:r>
            <a:r>
              <a:rPr lang="en-US" spc="-25" dirty="0">
                <a:cs typeface="Calibri"/>
              </a:rPr>
              <a:t>c</a:t>
            </a:r>
            <a:r>
              <a:rPr lang="en-US" dirty="0">
                <a:cs typeface="Calibri"/>
              </a:rPr>
              <a:t>an</a:t>
            </a:r>
            <a:r>
              <a:rPr lang="en-US" spc="-20" dirty="0">
                <a:cs typeface="Calibri"/>
              </a:rPr>
              <a:t> b</a:t>
            </a:r>
            <a:r>
              <a:rPr lang="en-US" spc="-15" dirty="0">
                <a:cs typeface="Calibri"/>
              </a:rPr>
              <a:t>e</a:t>
            </a:r>
            <a:r>
              <a:rPr lang="en-US" dirty="0">
                <a:cs typeface="Calibri"/>
              </a:rPr>
              <a:t> i</a:t>
            </a:r>
            <a:r>
              <a:rPr lang="en-US" spc="-35" dirty="0">
                <a:cs typeface="Calibri"/>
              </a:rPr>
              <a:t>nv</a:t>
            </a:r>
            <a:r>
              <a:rPr lang="en-US" spc="-5" dirty="0">
                <a:cs typeface="Calibri"/>
              </a:rPr>
              <a:t>ol</a:t>
            </a:r>
            <a:r>
              <a:rPr lang="en-US" spc="-30" dirty="0">
                <a:cs typeface="Calibri"/>
              </a:rPr>
              <a:t>v</a:t>
            </a:r>
            <a:r>
              <a:rPr lang="en-US" spc="-15" dirty="0">
                <a:cs typeface="Calibri"/>
              </a:rPr>
              <a:t>ed</a:t>
            </a:r>
            <a:r>
              <a:rPr lang="en-US" spc="25" dirty="0">
                <a:cs typeface="Calibri"/>
              </a:rPr>
              <a:t> </a:t>
            </a:r>
            <a:r>
              <a:rPr lang="en-US" dirty="0">
                <a:cs typeface="Calibri"/>
              </a:rPr>
              <a:t>in</a:t>
            </a:r>
            <a:r>
              <a:rPr lang="en-US" spc="-5" dirty="0">
                <a:cs typeface="Calibri"/>
              </a:rPr>
              <a:t> </a:t>
            </a:r>
            <a:r>
              <a:rPr lang="en-US" spc="-20" dirty="0">
                <a:cs typeface="Calibri"/>
              </a:rPr>
              <a:t>smar</a:t>
            </a:r>
            <a:r>
              <a:rPr lang="en-US" spc="-10" dirty="0">
                <a:cs typeface="Calibri"/>
              </a:rPr>
              <a:t>t</a:t>
            </a:r>
            <a:r>
              <a:rPr lang="en-US" spc="-5" dirty="0">
                <a:cs typeface="Calibri"/>
              </a:rPr>
              <a:t> </a:t>
            </a:r>
            <a:r>
              <a:rPr lang="en-US" spc="-10" dirty="0">
                <a:cs typeface="Calibri"/>
              </a:rPr>
              <a:t>city</a:t>
            </a:r>
            <a:r>
              <a:rPr lang="en-US" dirty="0">
                <a:cs typeface="Calibri"/>
              </a:rPr>
              <a:t> </a:t>
            </a:r>
            <a:r>
              <a:rPr lang="en-US" spc="-5" dirty="0">
                <a:cs typeface="Calibri"/>
              </a:rPr>
              <a:t>fields</a:t>
            </a:r>
            <a:r>
              <a:rPr lang="en-US" dirty="0">
                <a:cs typeface="Calibri"/>
              </a:rPr>
              <a:t>,</a:t>
            </a:r>
            <a:r>
              <a:rPr lang="en-US" spc="30" dirty="0">
                <a:cs typeface="Calibri"/>
              </a:rPr>
              <a:t> </a:t>
            </a:r>
            <a:r>
              <a:rPr lang="en-US" spc="-25" dirty="0">
                <a:cs typeface="Calibri"/>
              </a:rPr>
              <a:t>c</a:t>
            </a:r>
            <a:r>
              <a:rPr lang="en-US" dirty="0">
                <a:cs typeface="Calibri"/>
              </a:rPr>
              <a:t>an </a:t>
            </a:r>
            <a:r>
              <a:rPr lang="en-US" spc="-25" dirty="0">
                <a:cs typeface="Calibri"/>
              </a:rPr>
              <a:t>c</a:t>
            </a:r>
            <a:r>
              <a:rPr lang="en-US" spc="-5" dirty="0">
                <a:cs typeface="Calibri"/>
              </a:rPr>
              <a:t>o</a:t>
            </a:r>
            <a:r>
              <a:rPr lang="en-US" spc="-30" dirty="0">
                <a:cs typeface="Calibri"/>
              </a:rPr>
              <a:t>n</a:t>
            </a:r>
            <a:r>
              <a:rPr lang="en-US" dirty="0">
                <a:cs typeface="Calibri"/>
              </a:rPr>
              <a:t>tribu</a:t>
            </a:r>
            <a:r>
              <a:rPr lang="en-US" spc="-20" dirty="0">
                <a:cs typeface="Calibri"/>
              </a:rPr>
              <a:t>t</a:t>
            </a:r>
            <a:r>
              <a:rPr lang="en-US" spc="-15" dirty="0">
                <a:cs typeface="Calibri"/>
              </a:rPr>
              <a:t>e</a:t>
            </a:r>
            <a:r>
              <a:rPr lang="en-US" dirty="0">
                <a:cs typeface="Calibri"/>
              </a:rPr>
              <a:t> </a:t>
            </a:r>
            <a:r>
              <a:rPr lang="en-US" spc="-30" dirty="0">
                <a:cs typeface="Calibri"/>
              </a:rPr>
              <a:t>t</a:t>
            </a:r>
            <a:r>
              <a:rPr lang="en-US" dirty="0">
                <a:cs typeface="Calibri"/>
              </a:rPr>
              <a:t>o</a:t>
            </a:r>
            <a:r>
              <a:rPr lang="en-US" spc="-10" dirty="0">
                <a:cs typeface="Calibri"/>
              </a:rPr>
              <a:t> </a:t>
            </a:r>
            <a:r>
              <a:rPr lang="en-US" spc="-20" dirty="0">
                <a:cs typeface="Calibri"/>
              </a:rPr>
              <a:t>smar</a:t>
            </a:r>
            <a:r>
              <a:rPr lang="en-US" spc="-10" dirty="0">
                <a:cs typeface="Calibri"/>
              </a:rPr>
              <a:t>t</a:t>
            </a:r>
            <a:r>
              <a:rPr lang="en-US" spc="5" dirty="0">
                <a:cs typeface="Calibri"/>
              </a:rPr>
              <a:t> </a:t>
            </a:r>
            <a:r>
              <a:rPr lang="en-US" spc="-10" dirty="0">
                <a:cs typeface="Calibri"/>
              </a:rPr>
              <a:t>city </a:t>
            </a:r>
            <a:r>
              <a:rPr lang="en-US" spc="-5" dirty="0">
                <a:cs typeface="Calibri"/>
              </a:rPr>
              <a:t>su</a:t>
            </a:r>
            <a:r>
              <a:rPr lang="en-US" dirty="0">
                <a:cs typeface="Calibri"/>
              </a:rPr>
              <a:t>b</a:t>
            </a:r>
            <a:r>
              <a:rPr lang="en-US" spc="5" dirty="0">
                <a:cs typeface="Calibri"/>
              </a:rPr>
              <a:t>-</a:t>
            </a:r>
            <a:r>
              <a:rPr lang="en-US" spc="-45" dirty="0">
                <a:cs typeface="Calibri"/>
              </a:rPr>
              <a:t>s</a:t>
            </a:r>
            <a:r>
              <a:rPr lang="en-US" spc="-40" dirty="0">
                <a:cs typeface="Calibri"/>
              </a:rPr>
              <a:t>y</a:t>
            </a:r>
            <a:r>
              <a:rPr lang="en-US" spc="-30" dirty="0">
                <a:cs typeface="Calibri"/>
              </a:rPr>
              <a:t>st</a:t>
            </a:r>
            <a:r>
              <a:rPr lang="en-US" spc="-15" dirty="0">
                <a:cs typeface="Calibri"/>
              </a:rPr>
              <a:t>ems</a:t>
            </a:r>
            <a:r>
              <a:rPr lang="en-US" spc="5" dirty="0">
                <a:cs typeface="Calibri"/>
              </a:rPr>
              <a:t> </a:t>
            </a:r>
            <a:r>
              <a:rPr lang="en-US" dirty="0">
                <a:cs typeface="Calibri"/>
              </a:rPr>
              <a:t>and</a:t>
            </a:r>
            <a:r>
              <a:rPr lang="en-US" spc="-15" dirty="0">
                <a:cs typeface="Calibri"/>
              </a:rPr>
              <a:t> </a:t>
            </a:r>
            <a:r>
              <a:rPr lang="en-US" dirty="0">
                <a:cs typeface="Calibri"/>
              </a:rPr>
              <a:t>initi</a:t>
            </a:r>
            <a:r>
              <a:rPr lang="en-US" spc="-30" dirty="0">
                <a:cs typeface="Calibri"/>
              </a:rPr>
              <a:t>a</a:t>
            </a:r>
            <a:r>
              <a:rPr lang="en-US" dirty="0">
                <a:cs typeface="Calibri"/>
              </a:rPr>
              <a:t>ti</a:t>
            </a:r>
            <a:r>
              <a:rPr lang="en-US" spc="-25" dirty="0">
                <a:cs typeface="Calibri"/>
              </a:rPr>
              <a:t>v</a:t>
            </a:r>
            <a:r>
              <a:rPr lang="en-US" spc="-10" dirty="0">
                <a:cs typeface="Calibri"/>
              </a:rPr>
              <a:t>es</a:t>
            </a:r>
            <a:r>
              <a:rPr lang="en-US" spc="25" dirty="0">
                <a:cs typeface="Calibri"/>
              </a:rPr>
              <a:t> </a:t>
            </a:r>
            <a:r>
              <a:rPr lang="en-US" spc="-5" dirty="0">
                <a:latin typeface="Wingdings"/>
                <a:cs typeface="Wingdings"/>
              </a:rPr>
              <a:t></a:t>
            </a:r>
            <a:r>
              <a:rPr lang="en-US" spc="-20" dirty="0">
                <a:cs typeface="Calibri"/>
              </a:rPr>
              <a:t>smar</a:t>
            </a:r>
            <a:r>
              <a:rPr lang="en-US" spc="-10" dirty="0">
                <a:cs typeface="Calibri"/>
              </a:rPr>
              <a:t>t</a:t>
            </a:r>
            <a:r>
              <a:rPr lang="en-US" spc="5" dirty="0">
                <a:cs typeface="Calibri"/>
              </a:rPr>
              <a:t> </a:t>
            </a:r>
            <a:r>
              <a:rPr lang="en-US" dirty="0">
                <a:cs typeface="Calibri"/>
              </a:rPr>
              <a:t>cities</a:t>
            </a:r>
            <a:r>
              <a:rPr lang="en-US" spc="20" dirty="0">
                <a:cs typeface="Calibri"/>
              </a:rPr>
              <a:t> </a:t>
            </a:r>
            <a:r>
              <a:rPr lang="en-US" dirty="0">
                <a:cs typeface="Calibri"/>
              </a:rPr>
              <a:t>as </a:t>
            </a:r>
            <a:r>
              <a:rPr lang="en-US" spc="-75" dirty="0">
                <a:cs typeface="Calibri"/>
              </a:rPr>
              <a:t>“</a:t>
            </a:r>
            <a:r>
              <a:rPr lang="en-US" dirty="0">
                <a:cs typeface="Calibri"/>
              </a:rPr>
              <a:t>o</a:t>
            </a:r>
            <a:r>
              <a:rPr lang="en-US" spc="-30" dirty="0">
                <a:cs typeface="Calibri"/>
              </a:rPr>
              <a:t>r</a:t>
            </a:r>
            <a:r>
              <a:rPr lang="en-US" spc="-45" dirty="0">
                <a:cs typeface="Calibri"/>
              </a:rPr>
              <a:t>g</a:t>
            </a:r>
            <a:r>
              <a:rPr lang="en-US" dirty="0">
                <a:cs typeface="Calibri"/>
              </a:rPr>
              <a:t>ani</a:t>
            </a:r>
            <a:r>
              <a:rPr lang="en-US" spc="-40" dirty="0">
                <a:cs typeface="Calibri"/>
              </a:rPr>
              <a:t>z</a:t>
            </a:r>
            <a:r>
              <a:rPr lang="en-US" spc="-25" dirty="0">
                <a:cs typeface="Calibri"/>
              </a:rPr>
              <a:t>a</a:t>
            </a:r>
            <a:r>
              <a:rPr lang="en-US" dirty="0">
                <a:cs typeface="Calibri"/>
              </a:rPr>
              <a:t>tional fie</a:t>
            </a:r>
            <a:r>
              <a:rPr lang="en-US" spc="-10" dirty="0">
                <a:cs typeface="Calibri"/>
              </a:rPr>
              <a:t>l</a:t>
            </a:r>
            <a:r>
              <a:rPr lang="en-US" dirty="0">
                <a:cs typeface="Calibri"/>
              </a:rPr>
              <a:t>ds</a:t>
            </a:r>
            <a:r>
              <a:rPr lang="en-US" spc="-210" dirty="0">
                <a:cs typeface="Calibri"/>
              </a:rPr>
              <a:t>”</a:t>
            </a:r>
            <a:r>
              <a:rPr lang="en-US" dirty="0">
                <a:cs typeface="Calibri"/>
              </a:rPr>
              <a:t>.</a:t>
            </a:r>
          </a:p>
          <a:p>
            <a:endParaRPr lang="el-GR" dirty="0"/>
          </a:p>
          <a:p>
            <a:endParaRPr lang="en-US" dirty="0"/>
          </a:p>
        </p:txBody>
      </p:sp>
      <p:sp>
        <p:nvSpPr>
          <p:cNvPr id="4" name="Slide Number Placeholder 3"/>
          <p:cNvSpPr>
            <a:spLocks noGrp="1"/>
          </p:cNvSpPr>
          <p:nvPr>
            <p:ph type="sldNum" sz="quarter" idx="10"/>
          </p:nvPr>
        </p:nvSpPr>
        <p:spPr/>
        <p:txBody>
          <a:bodyPr/>
          <a:lstStyle/>
          <a:p>
            <a:fld id="{53D65FDE-2D95-403E-9DD4-64D657A2C896}" type="slidenum">
              <a:rPr lang="en-US" smtClean="0"/>
              <a:t>3</a:t>
            </a:fld>
            <a:endParaRPr lang="en-US" dirty="0"/>
          </a:p>
        </p:txBody>
      </p:sp>
    </p:spTree>
    <p:extLst>
      <p:ext uri="{BB962C8B-B14F-4D97-AF65-F5344CB8AC3E}">
        <p14:creationId xmlns:p14="http://schemas.microsoft.com/office/powerpoint/2010/main" val="2361771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l-GR" dirty="0"/>
          </a:p>
          <a:p>
            <a:endParaRPr lang="el-GR" dirty="0"/>
          </a:p>
          <a:p>
            <a:endParaRPr lang="el-GR" dirty="0"/>
          </a:p>
          <a:p>
            <a:r>
              <a:rPr lang="el-GR" dirty="0"/>
              <a:t>Δεν υπάρχει καθολικά αποδεκτός ορισμός. Σημαίνει διαφορετικά πράγματα σε διαφορετικούς ανθρώπους σε διάφορα μέρη του κόσμου. Για παράδειγμα, στην Ασία υπάρχουν διαφορετικές σημασίες από ό, τι στην Ευρώπη.</a:t>
            </a:r>
          </a:p>
          <a:p>
            <a:r>
              <a:rPr lang="el-GR" dirty="0"/>
              <a:t>Είναι προφανές ότι οι ΤΠΕ (και ειδικότερα το Διαδίκτυο) και οι δημιουργικές βιομηχανίες μετασχηματίζουν πολλές αστικές περιοχές οικονομικά, κοινωνικά και χωρικά. Αφού όλες οι έξυπνες πόλεις είναι μια επίδειξη του Ίντερνετ των πραγμάτων (χρήση των αισθητήρων, παράγουν δεδομένα από ό, τι μπορούν να επεξεργαστούν, να συνδυαστούν, να κοινοποιηθούν, να ενσωματωθούν και να αναλυθούν για να υποστηρίξουν κάποιες πτυχές της ζωής της πόλης να λειτουργούν καλύτερα]</a:t>
            </a:r>
          </a:p>
          <a:p>
            <a:r>
              <a:rPr lang="el-GR" dirty="0"/>
              <a:t>Ίσως ορισμένα όρια ορισμών και ένα εννοιολογικό πλαίσιο για την υλοποίηση των απαραίτητων κατασκευασμάτων μπορούν να οδηγήσουν τις πόλεις σε αυτή τη μεγάλη μεταμόρφωση.</a:t>
            </a:r>
            <a:endParaRPr lang="en-US" dirty="0"/>
          </a:p>
          <a:p>
            <a:r>
              <a:rPr lang="el-GR" dirty="0"/>
              <a:t>-------------------------------</a:t>
            </a:r>
          </a:p>
          <a:p>
            <a:pPr marL="184785" marR="22860" indent="-172085">
              <a:lnSpc>
                <a:spcPct val="80000"/>
              </a:lnSpc>
              <a:buFont typeface="Arial"/>
              <a:buChar char="•"/>
              <a:tabLst>
                <a:tab pos="185420" algn="l"/>
              </a:tabLst>
            </a:pPr>
            <a:r>
              <a:rPr lang="en-US" sz="1200" dirty="0">
                <a:latin typeface="+mn-lt"/>
                <a:cs typeface="Calibri"/>
              </a:rPr>
              <a:t>The n</a:t>
            </a:r>
            <a:r>
              <a:rPr lang="en-US" sz="1200" spc="-20" dirty="0">
                <a:latin typeface="+mn-lt"/>
                <a:cs typeface="Calibri"/>
              </a:rPr>
              <a:t>a</a:t>
            </a:r>
            <a:r>
              <a:rPr lang="en-US" sz="1200" dirty="0">
                <a:latin typeface="+mn-lt"/>
                <a:cs typeface="Calibri"/>
              </a:rPr>
              <a:t>tu</a:t>
            </a:r>
            <a:r>
              <a:rPr lang="en-US" sz="1200" spc="-20" dirty="0">
                <a:latin typeface="+mn-lt"/>
                <a:cs typeface="Calibri"/>
              </a:rPr>
              <a:t>r</a:t>
            </a:r>
            <a:r>
              <a:rPr lang="en-US" sz="1200" dirty="0">
                <a:latin typeface="+mn-lt"/>
                <a:cs typeface="Calibri"/>
              </a:rPr>
              <a:t>e</a:t>
            </a:r>
            <a:r>
              <a:rPr lang="en-US" sz="1200" spc="-10" dirty="0">
                <a:latin typeface="+mn-lt"/>
                <a:cs typeface="Calibri"/>
              </a:rPr>
              <a:t> </a:t>
            </a:r>
            <a:r>
              <a:rPr lang="en-US" sz="1200" dirty="0">
                <a:latin typeface="+mn-lt"/>
                <a:cs typeface="Calibri"/>
              </a:rPr>
              <a:t>of</a:t>
            </a:r>
            <a:r>
              <a:rPr lang="en-US" sz="1200" spc="-10" dirty="0">
                <a:latin typeface="+mn-lt"/>
                <a:cs typeface="Calibri"/>
              </a:rPr>
              <a:t> </a:t>
            </a:r>
            <a:r>
              <a:rPr lang="en-US" sz="1200" spc="5" dirty="0">
                <a:latin typeface="+mn-lt"/>
                <a:cs typeface="Calibri"/>
              </a:rPr>
              <a:t>t</a:t>
            </a:r>
            <a:r>
              <a:rPr lang="en-US" sz="1200" dirty="0">
                <a:latin typeface="+mn-lt"/>
                <a:cs typeface="Calibri"/>
              </a:rPr>
              <a:t>he</a:t>
            </a:r>
            <a:r>
              <a:rPr lang="en-US" sz="1200" spc="-10" dirty="0">
                <a:latin typeface="+mn-lt"/>
                <a:cs typeface="Calibri"/>
              </a:rPr>
              <a:t> </a:t>
            </a:r>
            <a:r>
              <a:rPr lang="en-US" sz="1200" spc="-15" dirty="0">
                <a:latin typeface="+mn-lt"/>
                <a:cs typeface="Calibri"/>
              </a:rPr>
              <a:t>c</a:t>
            </a:r>
            <a:r>
              <a:rPr lang="en-US" sz="1200" dirty="0">
                <a:latin typeface="+mn-lt"/>
                <a:cs typeface="Calibri"/>
              </a:rPr>
              <a:t>once</a:t>
            </a:r>
            <a:r>
              <a:rPr lang="en-US" sz="1200" spc="-15" dirty="0">
                <a:latin typeface="+mn-lt"/>
                <a:cs typeface="Calibri"/>
              </a:rPr>
              <a:t>p</a:t>
            </a:r>
            <a:r>
              <a:rPr lang="en-US" sz="1200" dirty="0">
                <a:latin typeface="+mn-lt"/>
                <a:cs typeface="Calibri"/>
              </a:rPr>
              <a:t>t: It </a:t>
            </a:r>
            <a:r>
              <a:rPr lang="en-US" sz="1200" spc="-10" dirty="0">
                <a:latin typeface="+mn-lt"/>
                <a:cs typeface="Calibri"/>
              </a:rPr>
              <a:t>i</a:t>
            </a:r>
            <a:r>
              <a:rPr lang="en-US" sz="1200" dirty="0">
                <a:latin typeface="+mn-lt"/>
                <a:cs typeface="Calibri"/>
              </a:rPr>
              <a:t>s</a:t>
            </a:r>
            <a:r>
              <a:rPr lang="en-US" sz="1200" spc="10" dirty="0">
                <a:latin typeface="+mn-lt"/>
                <a:cs typeface="Calibri"/>
              </a:rPr>
              <a:t> </a:t>
            </a:r>
            <a:r>
              <a:rPr lang="en-US" sz="1200" spc="-15" dirty="0">
                <a:latin typeface="+mn-lt"/>
                <a:cs typeface="Calibri"/>
              </a:rPr>
              <a:t>b</a:t>
            </a:r>
            <a:r>
              <a:rPr lang="en-US" sz="1200" dirty="0">
                <a:latin typeface="+mn-lt"/>
                <a:cs typeface="Calibri"/>
              </a:rPr>
              <a:t>y d</a:t>
            </a:r>
            <a:r>
              <a:rPr lang="en-US" sz="1200" spc="-25" dirty="0">
                <a:latin typeface="+mn-lt"/>
                <a:cs typeface="Calibri"/>
              </a:rPr>
              <a:t>e</a:t>
            </a:r>
            <a:r>
              <a:rPr lang="en-US" sz="1200" spc="-40" dirty="0">
                <a:latin typeface="+mn-lt"/>
                <a:cs typeface="Calibri"/>
              </a:rPr>
              <a:t>f</a:t>
            </a:r>
            <a:r>
              <a:rPr lang="en-US" sz="1200" dirty="0">
                <a:latin typeface="+mn-lt"/>
                <a:cs typeface="Calibri"/>
              </a:rPr>
              <a:t>ault</a:t>
            </a:r>
            <a:r>
              <a:rPr lang="en-US" sz="1200" spc="-15" dirty="0">
                <a:latin typeface="+mn-lt"/>
                <a:cs typeface="Calibri"/>
              </a:rPr>
              <a:t> </a:t>
            </a:r>
            <a:r>
              <a:rPr lang="en-US" sz="1200" dirty="0">
                <a:latin typeface="+mn-lt"/>
                <a:cs typeface="Calibri"/>
              </a:rPr>
              <a:t>an “umb</a:t>
            </a:r>
            <a:r>
              <a:rPr lang="en-US" sz="1200" spc="-30" dirty="0">
                <a:latin typeface="+mn-lt"/>
                <a:cs typeface="Calibri"/>
              </a:rPr>
              <a:t>r</a:t>
            </a:r>
            <a:r>
              <a:rPr lang="en-US" sz="1200" dirty="0">
                <a:latin typeface="+mn-lt"/>
                <a:cs typeface="Calibri"/>
              </a:rPr>
              <a:t>el</a:t>
            </a:r>
            <a:r>
              <a:rPr lang="en-US" sz="1200" spc="-10" dirty="0">
                <a:latin typeface="+mn-lt"/>
                <a:cs typeface="Calibri"/>
              </a:rPr>
              <a:t>l</a:t>
            </a:r>
            <a:r>
              <a:rPr lang="en-US" sz="1200" dirty="0">
                <a:latin typeface="+mn-lt"/>
                <a:cs typeface="Calibri"/>
              </a:rPr>
              <a:t>a” </a:t>
            </a:r>
            <a:r>
              <a:rPr lang="en-US" sz="1200" spc="-15" dirty="0">
                <a:latin typeface="+mn-lt"/>
                <a:cs typeface="Calibri"/>
              </a:rPr>
              <a:t>t</a:t>
            </a:r>
            <a:r>
              <a:rPr lang="en-US" sz="1200" dirty="0">
                <a:latin typeface="+mn-lt"/>
                <a:cs typeface="Calibri"/>
              </a:rPr>
              <a:t>erm, a</a:t>
            </a:r>
            <a:r>
              <a:rPr lang="en-US" sz="1200" spc="-10" dirty="0">
                <a:latin typeface="+mn-lt"/>
                <a:cs typeface="Calibri"/>
              </a:rPr>
              <a:t> </a:t>
            </a:r>
            <a:r>
              <a:rPr lang="en-US" sz="1200" dirty="0">
                <a:latin typeface="+mn-lt"/>
                <a:cs typeface="Calibri"/>
              </a:rPr>
              <a:t>label </a:t>
            </a:r>
            <a:r>
              <a:rPr lang="en-US" sz="1200" spc="-35" dirty="0">
                <a:latin typeface="+mn-lt"/>
                <a:cs typeface="Calibri"/>
              </a:rPr>
              <a:t>r</a:t>
            </a:r>
            <a:r>
              <a:rPr lang="en-US" sz="1200" dirty="0">
                <a:latin typeface="+mn-lt"/>
                <a:cs typeface="Calibri"/>
              </a:rPr>
              <a:t>el</a:t>
            </a:r>
            <a:r>
              <a:rPr lang="en-US" sz="1200" spc="-30" dirty="0">
                <a:latin typeface="+mn-lt"/>
                <a:cs typeface="Calibri"/>
              </a:rPr>
              <a:t>at</a:t>
            </a:r>
            <a:r>
              <a:rPr lang="en-US" sz="1200" spc="-15" dirty="0">
                <a:latin typeface="+mn-lt"/>
                <a:cs typeface="Calibri"/>
              </a:rPr>
              <a:t>ed</a:t>
            </a:r>
            <a:r>
              <a:rPr lang="en-US" sz="1200" spc="-5" dirty="0">
                <a:latin typeface="+mn-lt"/>
                <a:cs typeface="Calibri"/>
              </a:rPr>
              <a:t> </a:t>
            </a:r>
            <a:r>
              <a:rPr lang="en-US" sz="1200" spc="-25" dirty="0">
                <a:latin typeface="+mn-lt"/>
                <a:cs typeface="Calibri"/>
              </a:rPr>
              <a:t>t</a:t>
            </a:r>
            <a:r>
              <a:rPr lang="en-US" sz="1200" dirty="0">
                <a:latin typeface="+mn-lt"/>
                <a:cs typeface="Calibri"/>
              </a:rPr>
              <a:t>o</a:t>
            </a:r>
            <a:r>
              <a:rPr lang="en-US" sz="1200" spc="-5" dirty="0">
                <a:latin typeface="+mn-lt"/>
                <a:cs typeface="Calibri"/>
              </a:rPr>
              <a:t> </a:t>
            </a:r>
            <a:r>
              <a:rPr lang="en-US" sz="1200" dirty="0">
                <a:latin typeface="+mn-lt"/>
                <a:cs typeface="Calibri"/>
              </a:rPr>
              <a:t>a </a:t>
            </a:r>
            <a:r>
              <a:rPr lang="en-US" sz="1200" b="1" spc="-15" dirty="0">
                <a:latin typeface="+mn-lt"/>
                <a:cs typeface="Calibri"/>
              </a:rPr>
              <a:t>vision </a:t>
            </a:r>
            <a:r>
              <a:rPr lang="en-US" sz="1200" dirty="0">
                <a:latin typeface="+mn-lt"/>
                <a:cs typeface="Calibri"/>
              </a:rPr>
              <a:t>th</a:t>
            </a:r>
            <a:r>
              <a:rPr lang="en-US" sz="1200" spc="-20" dirty="0">
                <a:latin typeface="+mn-lt"/>
                <a:cs typeface="Calibri"/>
              </a:rPr>
              <a:t>a</a:t>
            </a:r>
            <a:r>
              <a:rPr lang="en-US" sz="1200" spc="-10" dirty="0">
                <a:latin typeface="+mn-lt"/>
                <a:cs typeface="Calibri"/>
              </a:rPr>
              <a:t>t</a:t>
            </a:r>
            <a:r>
              <a:rPr lang="en-US" sz="1200" spc="-30" dirty="0">
                <a:latin typeface="+mn-lt"/>
                <a:cs typeface="Calibri"/>
              </a:rPr>
              <a:t> </a:t>
            </a:r>
            <a:r>
              <a:rPr lang="en-US" sz="1200" spc="-25" dirty="0">
                <a:latin typeface="+mn-lt"/>
                <a:cs typeface="Calibri"/>
              </a:rPr>
              <a:t>c</a:t>
            </a:r>
            <a:r>
              <a:rPr lang="en-US" sz="1200" dirty="0">
                <a:latin typeface="+mn-lt"/>
                <a:cs typeface="Calibri"/>
              </a:rPr>
              <a:t>an</a:t>
            </a:r>
            <a:r>
              <a:rPr lang="en-US" sz="1200" spc="-20" dirty="0">
                <a:latin typeface="+mn-lt"/>
                <a:cs typeface="Calibri"/>
              </a:rPr>
              <a:t> </a:t>
            </a:r>
            <a:r>
              <a:rPr lang="en-US" sz="1200" dirty="0">
                <a:latin typeface="+mn-lt"/>
                <a:cs typeface="Calibri"/>
              </a:rPr>
              <a:t>mobil</a:t>
            </a:r>
            <a:r>
              <a:rPr lang="en-US" sz="1200" spc="-10" dirty="0">
                <a:latin typeface="+mn-lt"/>
                <a:cs typeface="Calibri"/>
              </a:rPr>
              <a:t>i</a:t>
            </a:r>
            <a:r>
              <a:rPr lang="en-US" sz="1200" spc="-15" dirty="0">
                <a:latin typeface="+mn-lt"/>
                <a:cs typeface="Calibri"/>
              </a:rPr>
              <a:t>se</a:t>
            </a:r>
            <a:r>
              <a:rPr lang="en-US" sz="1200" spc="30" dirty="0">
                <a:latin typeface="+mn-lt"/>
                <a:cs typeface="Calibri"/>
              </a:rPr>
              <a:t> </a:t>
            </a:r>
            <a:r>
              <a:rPr lang="en-US" sz="1200" spc="-5" dirty="0">
                <a:latin typeface="+mn-lt"/>
                <a:cs typeface="Calibri"/>
              </a:rPr>
              <a:t>people</a:t>
            </a:r>
            <a:r>
              <a:rPr lang="en-US" sz="1200" dirty="0">
                <a:latin typeface="+mn-lt"/>
                <a:cs typeface="Calibri"/>
              </a:rPr>
              <a:t>,</a:t>
            </a:r>
            <a:r>
              <a:rPr lang="en-US" sz="1200" spc="20" dirty="0">
                <a:latin typeface="+mn-lt"/>
                <a:cs typeface="Calibri"/>
              </a:rPr>
              <a:t> </a:t>
            </a:r>
            <a:r>
              <a:rPr lang="en-US" sz="1200" spc="-20" dirty="0">
                <a:latin typeface="+mn-lt"/>
                <a:cs typeface="Calibri"/>
              </a:rPr>
              <a:t>o</a:t>
            </a:r>
            <a:r>
              <a:rPr lang="en-US" sz="1200" spc="-40" dirty="0">
                <a:latin typeface="+mn-lt"/>
                <a:cs typeface="Calibri"/>
              </a:rPr>
              <a:t>r</a:t>
            </a:r>
            <a:r>
              <a:rPr lang="en-US" sz="1200" spc="-55" dirty="0">
                <a:latin typeface="+mn-lt"/>
                <a:cs typeface="Calibri"/>
              </a:rPr>
              <a:t>g</a:t>
            </a:r>
            <a:r>
              <a:rPr lang="en-US" sz="1200" dirty="0">
                <a:latin typeface="+mn-lt"/>
                <a:cs typeface="Calibri"/>
              </a:rPr>
              <a:t>anis</a:t>
            </a:r>
            <a:r>
              <a:rPr lang="en-US" sz="1200" spc="-30" dirty="0">
                <a:latin typeface="+mn-lt"/>
                <a:cs typeface="Calibri"/>
              </a:rPr>
              <a:t>a</a:t>
            </a:r>
            <a:r>
              <a:rPr lang="en-US" sz="1200" dirty="0">
                <a:latin typeface="+mn-lt"/>
                <a:cs typeface="Calibri"/>
              </a:rPr>
              <a:t>tions,</a:t>
            </a:r>
            <a:r>
              <a:rPr lang="en-US" sz="1200" spc="10" dirty="0">
                <a:latin typeface="+mn-lt"/>
                <a:cs typeface="Calibri"/>
              </a:rPr>
              <a:t> </a:t>
            </a:r>
            <a:r>
              <a:rPr lang="en-US" sz="1200" spc="-35" dirty="0">
                <a:latin typeface="+mn-lt"/>
                <a:cs typeface="Calibri"/>
              </a:rPr>
              <a:t>r</a:t>
            </a:r>
            <a:r>
              <a:rPr lang="en-US" sz="1200" spc="-15" dirty="0">
                <a:latin typeface="+mn-lt"/>
                <a:cs typeface="Calibri"/>
              </a:rPr>
              <a:t>e</a:t>
            </a:r>
            <a:r>
              <a:rPr lang="en-US" sz="1200" spc="-20" dirty="0">
                <a:latin typeface="+mn-lt"/>
                <a:cs typeface="Calibri"/>
              </a:rPr>
              <a:t>s</a:t>
            </a:r>
            <a:r>
              <a:rPr lang="en-US" sz="1200" spc="-5" dirty="0">
                <a:latin typeface="+mn-lt"/>
                <a:cs typeface="Calibri"/>
              </a:rPr>
              <a:t>ou</a:t>
            </a:r>
            <a:r>
              <a:rPr lang="en-US" sz="1200" spc="-40" dirty="0">
                <a:latin typeface="+mn-lt"/>
                <a:cs typeface="Calibri"/>
              </a:rPr>
              <a:t>r</a:t>
            </a:r>
            <a:r>
              <a:rPr lang="en-US" sz="1200" spc="-10" dirty="0">
                <a:latin typeface="+mn-lt"/>
                <a:cs typeface="Calibri"/>
              </a:rPr>
              <a:t>ce</a:t>
            </a:r>
            <a:r>
              <a:rPr lang="en-US" sz="1200" spc="-20" dirty="0">
                <a:latin typeface="+mn-lt"/>
                <a:cs typeface="Calibri"/>
              </a:rPr>
              <a:t>s</a:t>
            </a:r>
            <a:r>
              <a:rPr lang="en-US" sz="1200" dirty="0">
                <a:latin typeface="+mn-lt"/>
                <a:cs typeface="Calibri"/>
              </a:rPr>
              <a:t>. An</a:t>
            </a:r>
            <a:r>
              <a:rPr lang="en-US" sz="1200" spc="-15" dirty="0">
                <a:latin typeface="+mn-lt"/>
                <a:cs typeface="Calibri"/>
              </a:rPr>
              <a:t> </a:t>
            </a:r>
            <a:r>
              <a:rPr lang="en-US" sz="1200" dirty="0">
                <a:latin typeface="+mn-lt"/>
                <a:cs typeface="Calibri"/>
              </a:rPr>
              <a:t>eme</a:t>
            </a:r>
            <a:r>
              <a:rPr lang="en-US" sz="1200" spc="-35" dirty="0">
                <a:latin typeface="+mn-lt"/>
                <a:cs typeface="Calibri"/>
              </a:rPr>
              <a:t>r</a:t>
            </a:r>
            <a:r>
              <a:rPr lang="en-US" sz="1200" dirty="0">
                <a:latin typeface="+mn-lt"/>
                <a:cs typeface="Calibri"/>
              </a:rPr>
              <a:t>g</a:t>
            </a:r>
            <a:r>
              <a:rPr lang="en-US" sz="1200" spc="-10" dirty="0">
                <a:latin typeface="+mn-lt"/>
                <a:cs typeface="Calibri"/>
              </a:rPr>
              <a:t>i</a:t>
            </a:r>
            <a:r>
              <a:rPr lang="en-US" sz="1200" spc="-5" dirty="0">
                <a:latin typeface="+mn-lt"/>
                <a:cs typeface="Calibri"/>
              </a:rPr>
              <a:t>n</a:t>
            </a:r>
            <a:r>
              <a:rPr lang="en-US" sz="1200" spc="15" dirty="0">
                <a:latin typeface="+mn-lt"/>
                <a:cs typeface="Calibri"/>
              </a:rPr>
              <a:t>g</a:t>
            </a:r>
            <a:r>
              <a:rPr lang="en-US" sz="1200" spc="-10" dirty="0">
                <a:latin typeface="+mn-lt"/>
                <a:cs typeface="Calibri"/>
              </a:rPr>
              <a:t>,</a:t>
            </a:r>
            <a:r>
              <a:rPr lang="en-US" sz="1200" spc="15" dirty="0">
                <a:latin typeface="+mn-lt"/>
                <a:cs typeface="Calibri"/>
              </a:rPr>
              <a:t> </a:t>
            </a:r>
            <a:r>
              <a:rPr lang="en-US" sz="1200" spc="-15" dirty="0">
                <a:latin typeface="+mn-lt"/>
                <a:cs typeface="Calibri"/>
              </a:rPr>
              <a:t>e</a:t>
            </a:r>
            <a:r>
              <a:rPr lang="en-US" sz="1200" spc="-30" dirty="0">
                <a:latin typeface="+mn-lt"/>
                <a:cs typeface="Calibri"/>
              </a:rPr>
              <a:t>v</a:t>
            </a:r>
            <a:r>
              <a:rPr lang="en-US" sz="1200" spc="-5" dirty="0">
                <a:latin typeface="+mn-lt"/>
                <a:cs typeface="Calibri"/>
              </a:rPr>
              <a:t>o</a:t>
            </a:r>
            <a:r>
              <a:rPr lang="en-US" sz="1200" spc="-10" dirty="0">
                <a:latin typeface="+mn-lt"/>
                <a:cs typeface="Calibri"/>
              </a:rPr>
              <a:t>l</a:t>
            </a:r>
            <a:r>
              <a:rPr lang="en-US" sz="1200" dirty="0">
                <a:latin typeface="+mn-lt"/>
                <a:cs typeface="Calibri"/>
              </a:rPr>
              <a:t>vin</a:t>
            </a:r>
            <a:r>
              <a:rPr lang="en-US" sz="1200" spc="10" dirty="0">
                <a:latin typeface="+mn-lt"/>
                <a:cs typeface="Calibri"/>
              </a:rPr>
              <a:t>g</a:t>
            </a:r>
            <a:r>
              <a:rPr lang="en-US" sz="1200" spc="-10" dirty="0">
                <a:latin typeface="+mn-lt"/>
                <a:cs typeface="Calibri"/>
              </a:rPr>
              <a:t>,</a:t>
            </a:r>
            <a:r>
              <a:rPr lang="en-US" sz="1200" dirty="0">
                <a:latin typeface="+mn-lt"/>
                <a:cs typeface="Calibri"/>
              </a:rPr>
              <a:t> </a:t>
            </a:r>
            <a:r>
              <a:rPr lang="en-US" sz="1200" spc="35" dirty="0">
                <a:latin typeface="+mn-lt"/>
                <a:cs typeface="Calibri"/>
              </a:rPr>
              <a:t> </a:t>
            </a:r>
            <a:r>
              <a:rPr lang="en-US" sz="1200" dirty="0">
                <a:latin typeface="+mn-lt"/>
                <a:cs typeface="Calibri"/>
              </a:rPr>
              <a:t>and</a:t>
            </a:r>
            <a:r>
              <a:rPr lang="en-US" sz="1200" spc="-5" dirty="0">
                <a:latin typeface="+mn-lt"/>
                <a:cs typeface="Calibri"/>
              </a:rPr>
              <a:t> </a:t>
            </a:r>
            <a:r>
              <a:rPr lang="en-US" sz="1200" spc="-15" dirty="0">
                <a:latin typeface="+mn-lt"/>
                <a:cs typeface="Calibri"/>
              </a:rPr>
              <a:t>f</a:t>
            </a:r>
            <a:r>
              <a:rPr lang="en-US" sz="1200" dirty="0">
                <a:latin typeface="+mn-lt"/>
                <a:cs typeface="Calibri"/>
              </a:rPr>
              <a:t>lu</a:t>
            </a:r>
            <a:r>
              <a:rPr lang="en-US" sz="1200" spc="-10" dirty="0">
                <a:latin typeface="+mn-lt"/>
                <a:cs typeface="Calibri"/>
              </a:rPr>
              <a:t>i</a:t>
            </a:r>
            <a:r>
              <a:rPr lang="en-US" sz="1200" dirty="0">
                <a:latin typeface="+mn-lt"/>
                <a:cs typeface="Calibri"/>
              </a:rPr>
              <a:t>d</a:t>
            </a:r>
            <a:r>
              <a:rPr lang="en-US" sz="1200" spc="-5" dirty="0">
                <a:latin typeface="+mn-lt"/>
                <a:cs typeface="Calibri"/>
              </a:rPr>
              <a:t> </a:t>
            </a:r>
            <a:r>
              <a:rPr lang="en-US" sz="1200" spc="-10" dirty="0">
                <a:latin typeface="+mn-lt"/>
                <a:cs typeface="Calibri"/>
              </a:rPr>
              <a:t>c</a:t>
            </a:r>
            <a:r>
              <a:rPr lang="en-US" sz="1200" spc="-5" dirty="0">
                <a:latin typeface="+mn-lt"/>
                <a:cs typeface="Calibri"/>
              </a:rPr>
              <a:t>onc</a:t>
            </a:r>
            <a:r>
              <a:rPr lang="en-US" sz="1200" spc="-10" dirty="0">
                <a:latin typeface="+mn-lt"/>
                <a:cs typeface="Calibri"/>
              </a:rPr>
              <a:t>e</a:t>
            </a:r>
            <a:r>
              <a:rPr lang="en-US" sz="1200" spc="-15" dirty="0">
                <a:latin typeface="+mn-lt"/>
                <a:cs typeface="Calibri"/>
              </a:rPr>
              <a:t>p</a:t>
            </a:r>
            <a:r>
              <a:rPr lang="en-US" sz="1200" dirty="0">
                <a:latin typeface="+mn-lt"/>
                <a:cs typeface="Calibri"/>
              </a:rPr>
              <a:t>t</a:t>
            </a:r>
            <a:r>
              <a:rPr lang="en-US" sz="1200" spc="10" dirty="0">
                <a:latin typeface="+mn-lt"/>
                <a:cs typeface="Calibri"/>
              </a:rPr>
              <a:t> </a:t>
            </a:r>
            <a:r>
              <a:rPr lang="en-US" sz="1200" dirty="0">
                <a:latin typeface="Wingdings"/>
                <a:cs typeface="Wingdings"/>
              </a:rPr>
              <a:t></a:t>
            </a:r>
            <a:r>
              <a:rPr lang="en-US" sz="1200" spc="-50" dirty="0">
                <a:latin typeface="Times New Roman"/>
                <a:cs typeface="Times New Roman"/>
              </a:rPr>
              <a:t> </a:t>
            </a:r>
            <a:r>
              <a:rPr lang="en-US" sz="1200" dirty="0">
                <a:latin typeface="+mn-lt"/>
                <a:cs typeface="Calibri"/>
              </a:rPr>
              <a:t>It </a:t>
            </a:r>
            <a:r>
              <a:rPr lang="en-US" sz="1200" spc="-10" dirty="0">
                <a:latin typeface="+mn-lt"/>
                <a:cs typeface="Calibri"/>
              </a:rPr>
              <a:t>l</a:t>
            </a:r>
            <a:r>
              <a:rPr lang="en-US" sz="1200" dirty="0">
                <a:latin typeface="+mn-lt"/>
                <a:cs typeface="Calibri"/>
              </a:rPr>
              <a:t>eads </a:t>
            </a:r>
            <a:r>
              <a:rPr lang="en-US" sz="1200" spc="-25" dirty="0">
                <a:latin typeface="+mn-lt"/>
                <a:cs typeface="Calibri"/>
              </a:rPr>
              <a:t>t</a:t>
            </a:r>
            <a:r>
              <a:rPr lang="en-US" sz="1200" dirty="0">
                <a:latin typeface="+mn-lt"/>
                <a:cs typeface="Calibri"/>
              </a:rPr>
              <a:t>o</a:t>
            </a:r>
            <a:r>
              <a:rPr lang="en-US" sz="1200" spc="-15" dirty="0">
                <a:latin typeface="+mn-lt"/>
                <a:cs typeface="Calibri"/>
              </a:rPr>
              <a:t> </a:t>
            </a:r>
            <a:r>
              <a:rPr lang="en-US" sz="1200" spc="-5" dirty="0">
                <a:latin typeface="+mn-lt"/>
                <a:cs typeface="Calibri"/>
              </a:rPr>
              <a:t>di</a:t>
            </a:r>
            <a:r>
              <a:rPr lang="en-US" sz="1200" spc="-30" dirty="0">
                <a:latin typeface="+mn-lt"/>
                <a:cs typeface="Calibri"/>
              </a:rPr>
              <a:t>f</a:t>
            </a:r>
            <a:r>
              <a:rPr lang="en-US" sz="1200" spc="-5" dirty="0">
                <a:latin typeface="+mn-lt"/>
                <a:cs typeface="Calibri"/>
              </a:rPr>
              <a:t>f</a:t>
            </a:r>
            <a:r>
              <a:rPr lang="en-US" sz="1200" spc="-10" dirty="0">
                <a:latin typeface="+mn-lt"/>
                <a:cs typeface="Calibri"/>
              </a:rPr>
              <a:t>i</a:t>
            </a:r>
            <a:r>
              <a:rPr lang="en-US" sz="1200" dirty="0">
                <a:latin typeface="+mn-lt"/>
                <a:cs typeface="Calibri"/>
              </a:rPr>
              <a:t>culti</a:t>
            </a:r>
            <a:r>
              <a:rPr lang="en-US" sz="1200" spc="-10" dirty="0">
                <a:latin typeface="+mn-lt"/>
                <a:cs typeface="Calibri"/>
              </a:rPr>
              <a:t>e</a:t>
            </a:r>
            <a:r>
              <a:rPr lang="en-US" sz="1200" dirty="0">
                <a:latin typeface="+mn-lt"/>
                <a:cs typeface="Calibri"/>
              </a:rPr>
              <a:t>s</a:t>
            </a:r>
            <a:r>
              <a:rPr lang="en-US" sz="1200" spc="30" dirty="0">
                <a:latin typeface="+mn-lt"/>
                <a:cs typeface="Calibri"/>
              </a:rPr>
              <a:t> </a:t>
            </a:r>
            <a:r>
              <a:rPr lang="en-US" sz="1200" spc="-5" dirty="0">
                <a:latin typeface="+mn-lt"/>
                <a:cs typeface="Calibri"/>
              </a:rPr>
              <a:t>of </a:t>
            </a:r>
            <a:r>
              <a:rPr lang="en-US" sz="1200" spc="-20" dirty="0">
                <a:latin typeface="+mn-lt"/>
                <a:cs typeface="Calibri"/>
              </a:rPr>
              <a:t>d</a:t>
            </a:r>
            <a:r>
              <a:rPr lang="en-US" sz="1200" spc="-40" dirty="0">
                <a:latin typeface="+mn-lt"/>
                <a:cs typeface="Calibri"/>
              </a:rPr>
              <a:t>e</a:t>
            </a:r>
            <a:r>
              <a:rPr lang="en-US" sz="1200" spc="-5" dirty="0">
                <a:latin typeface="+mn-lt"/>
                <a:cs typeface="Calibri"/>
              </a:rPr>
              <a:t>f</a:t>
            </a:r>
            <a:r>
              <a:rPr lang="en-US" sz="1200" spc="-10" dirty="0">
                <a:latin typeface="+mn-lt"/>
                <a:cs typeface="Calibri"/>
              </a:rPr>
              <a:t>i</a:t>
            </a:r>
            <a:r>
              <a:rPr lang="en-US" sz="1200" spc="-5" dirty="0">
                <a:latin typeface="+mn-lt"/>
                <a:cs typeface="Calibri"/>
              </a:rPr>
              <a:t>nition</a:t>
            </a:r>
            <a:r>
              <a:rPr lang="en-US" sz="1200" dirty="0">
                <a:latin typeface="+mn-lt"/>
                <a:cs typeface="Calibri"/>
              </a:rPr>
              <a:t>, </a:t>
            </a:r>
            <a:r>
              <a:rPr lang="en-US" sz="1200" spc="25" dirty="0">
                <a:latin typeface="+mn-lt"/>
                <a:cs typeface="Calibri"/>
              </a:rPr>
              <a:t> </a:t>
            </a:r>
            <a:r>
              <a:rPr lang="en-US" sz="1200" dirty="0">
                <a:latin typeface="+mn-lt"/>
                <a:cs typeface="Calibri"/>
              </a:rPr>
              <a:t>u</a:t>
            </a:r>
            <a:r>
              <a:rPr lang="en-US" sz="1200" spc="-5" dirty="0">
                <a:latin typeface="+mn-lt"/>
                <a:cs typeface="Calibri"/>
              </a:rPr>
              <a:t>n</a:t>
            </a:r>
            <a:r>
              <a:rPr lang="en-US" sz="1200" spc="-35" dirty="0">
                <a:latin typeface="+mn-lt"/>
                <a:cs typeface="Calibri"/>
              </a:rPr>
              <a:t>av</a:t>
            </a:r>
            <a:r>
              <a:rPr lang="en-US" sz="1200" spc="-5" dirty="0">
                <a:latin typeface="+mn-lt"/>
                <a:cs typeface="Calibri"/>
              </a:rPr>
              <a:t>oidabl</a:t>
            </a:r>
            <a:r>
              <a:rPr lang="en-US" sz="1200" dirty="0">
                <a:latin typeface="+mn-lt"/>
                <a:cs typeface="Calibri"/>
              </a:rPr>
              <a:t>e</a:t>
            </a:r>
            <a:r>
              <a:rPr lang="en-US" sz="1200" spc="5" dirty="0">
                <a:latin typeface="+mn-lt"/>
                <a:cs typeface="Calibri"/>
              </a:rPr>
              <a:t> </a:t>
            </a:r>
            <a:r>
              <a:rPr lang="en-US" sz="1200" spc="-20" dirty="0">
                <a:latin typeface="+mn-lt"/>
                <a:cs typeface="Calibri"/>
              </a:rPr>
              <a:t>d</a:t>
            </a:r>
            <a:r>
              <a:rPr lang="en-US" sz="1200" spc="-40" dirty="0">
                <a:latin typeface="+mn-lt"/>
                <a:cs typeface="Calibri"/>
              </a:rPr>
              <a:t>e</a:t>
            </a:r>
            <a:r>
              <a:rPr lang="en-US" sz="1200" spc="-5" dirty="0">
                <a:latin typeface="+mn-lt"/>
                <a:cs typeface="Calibri"/>
              </a:rPr>
              <a:t>f</a:t>
            </a:r>
            <a:r>
              <a:rPr lang="en-US" sz="1200" spc="-10" dirty="0">
                <a:latin typeface="+mn-lt"/>
                <a:cs typeface="Calibri"/>
              </a:rPr>
              <a:t>i</a:t>
            </a:r>
            <a:r>
              <a:rPr lang="en-US" sz="1200" spc="-5" dirty="0">
                <a:latin typeface="+mn-lt"/>
                <a:cs typeface="Calibri"/>
              </a:rPr>
              <a:t>nitiona</a:t>
            </a:r>
            <a:r>
              <a:rPr lang="en-US" sz="1200" dirty="0">
                <a:latin typeface="+mn-lt"/>
                <a:cs typeface="Calibri"/>
              </a:rPr>
              <a:t>l</a:t>
            </a:r>
            <a:r>
              <a:rPr lang="en-US" sz="1200" spc="25" dirty="0">
                <a:latin typeface="+mn-lt"/>
                <a:cs typeface="Calibri"/>
              </a:rPr>
              <a:t> </a:t>
            </a:r>
            <a:r>
              <a:rPr lang="en-US" sz="1200" dirty="0">
                <a:latin typeface="+mn-lt"/>
                <a:cs typeface="Calibri"/>
              </a:rPr>
              <a:t>imp</a:t>
            </a:r>
            <a:r>
              <a:rPr lang="en-US" sz="1200" spc="-30" dirty="0">
                <a:latin typeface="+mn-lt"/>
                <a:cs typeface="Calibri"/>
              </a:rPr>
              <a:t>r</a:t>
            </a:r>
            <a:r>
              <a:rPr lang="en-US" sz="1200" dirty="0">
                <a:latin typeface="+mn-lt"/>
                <a:cs typeface="Calibri"/>
              </a:rPr>
              <a:t>eci</a:t>
            </a:r>
            <a:r>
              <a:rPr lang="en-US" sz="1200" spc="-15" dirty="0">
                <a:latin typeface="+mn-lt"/>
                <a:cs typeface="Calibri"/>
              </a:rPr>
              <a:t>sene</a:t>
            </a:r>
            <a:r>
              <a:rPr lang="en-US" sz="1200" spc="-20" dirty="0">
                <a:latin typeface="+mn-lt"/>
                <a:cs typeface="Calibri"/>
              </a:rPr>
              <a:t>s</a:t>
            </a:r>
            <a:r>
              <a:rPr lang="en-US" sz="1200" dirty="0">
                <a:latin typeface="+mn-lt"/>
                <a:cs typeface="Calibri"/>
              </a:rPr>
              <a:t>s</a:t>
            </a:r>
            <a:r>
              <a:rPr lang="en-US" sz="1200" spc="45" dirty="0">
                <a:latin typeface="+mn-lt"/>
                <a:cs typeface="Calibri"/>
              </a:rPr>
              <a:t> </a:t>
            </a:r>
            <a:r>
              <a:rPr lang="en-US" sz="1200" dirty="0">
                <a:latin typeface="+mn-lt"/>
                <a:cs typeface="Calibri"/>
              </a:rPr>
              <a:t>and</a:t>
            </a:r>
            <a:r>
              <a:rPr lang="en-US" sz="1200" spc="-15" dirty="0">
                <a:latin typeface="+mn-lt"/>
                <a:cs typeface="Calibri"/>
              </a:rPr>
              <a:t> </a:t>
            </a:r>
            <a:r>
              <a:rPr lang="en-US" sz="1200" dirty="0">
                <a:latin typeface="+mn-lt"/>
                <a:cs typeface="Calibri"/>
              </a:rPr>
              <a:t>a </a:t>
            </a:r>
            <a:r>
              <a:rPr lang="en-US" sz="1200" spc="-5" dirty="0">
                <a:latin typeface="+mn-lt"/>
                <a:cs typeface="Calibri"/>
              </a:rPr>
              <a:t>numbe</a:t>
            </a:r>
            <a:r>
              <a:rPr lang="en-US" sz="1200" dirty="0">
                <a:latin typeface="+mn-lt"/>
                <a:cs typeface="Calibri"/>
              </a:rPr>
              <a:t>r </a:t>
            </a:r>
            <a:r>
              <a:rPr lang="en-US" sz="1200" spc="-5" dirty="0">
                <a:latin typeface="+mn-lt"/>
                <a:cs typeface="Calibri"/>
              </a:rPr>
              <a:t>of no</a:t>
            </a:r>
            <a:r>
              <a:rPr lang="en-US" sz="1200" dirty="0">
                <a:latin typeface="+mn-lt"/>
                <a:cs typeface="Calibri"/>
              </a:rPr>
              <a:t>t al</a:t>
            </a:r>
            <a:r>
              <a:rPr lang="en-US" sz="1200" spc="-30" dirty="0">
                <a:latin typeface="+mn-lt"/>
                <a:cs typeface="Calibri"/>
              </a:rPr>
              <a:t>w</a:t>
            </a:r>
            <a:r>
              <a:rPr lang="en-US" sz="1200" spc="-35" dirty="0">
                <a:latin typeface="+mn-lt"/>
                <a:cs typeface="Calibri"/>
              </a:rPr>
              <a:t>a</a:t>
            </a:r>
            <a:r>
              <a:rPr lang="en-US" sz="1200" spc="-40" dirty="0">
                <a:latin typeface="+mn-lt"/>
                <a:cs typeface="Calibri"/>
              </a:rPr>
              <a:t>y</a:t>
            </a:r>
            <a:r>
              <a:rPr lang="en-US" sz="1200" dirty="0">
                <a:latin typeface="+mn-lt"/>
                <a:cs typeface="Calibri"/>
              </a:rPr>
              <a:t>s</a:t>
            </a:r>
            <a:r>
              <a:rPr lang="en-US" sz="1200" spc="-5" dirty="0">
                <a:latin typeface="+mn-lt"/>
                <a:cs typeface="Calibri"/>
              </a:rPr>
              <a:t> </a:t>
            </a:r>
            <a:r>
              <a:rPr lang="en-US" sz="1200" spc="-10" dirty="0">
                <a:latin typeface="+mn-lt"/>
                <a:cs typeface="Calibri"/>
              </a:rPr>
              <a:t>clear</a:t>
            </a:r>
            <a:r>
              <a:rPr lang="en-US" sz="1200" spc="10" dirty="0">
                <a:latin typeface="+mn-lt"/>
                <a:cs typeface="Calibri"/>
              </a:rPr>
              <a:t> </a:t>
            </a:r>
            <a:r>
              <a:rPr lang="en-US" sz="1200" spc="-30" dirty="0">
                <a:latin typeface="+mn-lt"/>
                <a:cs typeface="Calibri"/>
              </a:rPr>
              <a:t>t</a:t>
            </a:r>
            <a:r>
              <a:rPr lang="en-US" sz="1200" dirty="0">
                <a:latin typeface="+mn-lt"/>
                <a:cs typeface="Calibri"/>
              </a:rPr>
              <a:t>acit</a:t>
            </a:r>
            <a:r>
              <a:rPr lang="en-US" sz="1200" spc="-15" dirty="0">
                <a:latin typeface="+mn-lt"/>
                <a:cs typeface="Calibri"/>
              </a:rPr>
              <a:t> </a:t>
            </a:r>
            <a:r>
              <a:rPr lang="en-US" sz="1200" dirty="0">
                <a:latin typeface="+mn-lt"/>
                <a:cs typeface="Calibri"/>
              </a:rPr>
              <a:t>as</a:t>
            </a:r>
            <a:r>
              <a:rPr lang="en-US" sz="1200" spc="-10" dirty="0">
                <a:latin typeface="+mn-lt"/>
                <a:cs typeface="Calibri"/>
              </a:rPr>
              <a:t>s</a:t>
            </a:r>
            <a:r>
              <a:rPr lang="en-US" sz="1200" spc="-5" dirty="0">
                <a:latin typeface="+mn-lt"/>
                <a:cs typeface="Calibri"/>
              </a:rPr>
              <a:t>um</a:t>
            </a:r>
            <a:r>
              <a:rPr lang="en-US" sz="1200" spc="-10" dirty="0">
                <a:latin typeface="+mn-lt"/>
                <a:cs typeface="Calibri"/>
              </a:rPr>
              <a:t>p</a:t>
            </a:r>
            <a:r>
              <a:rPr lang="en-US" sz="1200" dirty="0">
                <a:latin typeface="+mn-lt"/>
                <a:cs typeface="Calibri"/>
              </a:rPr>
              <a:t>tions.</a:t>
            </a:r>
          </a:p>
          <a:p>
            <a:pPr marL="184785" marR="5080" indent="-172085">
              <a:lnSpc>
                <a:spcPts val="2020"/>
              </a:lnSpc>
              <a:spcBef>
                <a:spcPts val="780"/>
              </a:spcBef>
              <a:buFont typeface="Arial"/>
              <a:buChar char="•"/>
              <a:tabLst>
                <a:tab pos="185420" algn="l"/>
              </a:tabLst>
            </a:pPr>
            <a:r>
              <a:rPr lang="en-US" sz="1200" spc="-15" dirty="0">
                <a:latin typeface="+mn-lt"/>
                <a:cs typeface="Calibri"/>
              </a:rPr>
              <a:t>No</a:t>
            </a:r>
            <a:r>
              <a:rPr lang="en-US" sz="1200" spc="-5" dirty="0">
                <a:latin typeface="+mn-lt"/>
                <a:cs typeface="Calibri"/>
              </a:rPr>
              <a:t> uni</a:t>
            </a:r>
            <a:r>
              <a:rPr lang="en-US" sz="1200" spc="-25" dirty="0">
                <a:latin typeface="+mn-lt"/>
                <a:cs typeface="Calibri"/>
              </a:rPr>
              <a:t>v</a:t>
            </a:r>
            <a:r>
              <a:rPr lang="en-US" sz="1200" spc="-15" dirty="0">
                <a:latin typeface="+mn-lt"/>
                <a:cs typeface="Calibri"/>
              </a:rPr>
              <a:t>e</a:t>
            </a:r>
            <a:r>
              <a:rPr lang="en-US" sz="1200" spc="-50" dirty="0">
                <a:latin typeface="+mn-lt"/>
                <a:cs typeface="Calibri"/>
              </a:rPr>
              <a:t>r</a:t>
            </a:r>
            <a:r>
              <a:rPr lang="en-US" sz="1200" spc="-5" dirty="0">
                <a:latin typeface="+mn-lt"/>
                <a:cs typeface="Calibri"/>
              </a:rPr>
              <a:t>sal</a:t>
            </a:r>
            <a:r>
              <a:rPr lang="en-US" sz="1200" spc="-10" dirty="0">
                <a:latin typeface="+mn-lt"/>
                <a:cs typeface="Calibri"/>
              </a:rPr>
              <a:t>ly</a:t>
            </a:r>
            <a:r>
              <a:rPr lang="en-US" sz="1200" spc="20" dirty="0">
                <a:latin typeface="+mn-lt"/>
                <a:cs typeface="Calibri"/>
              </a:rPr>
              <a:t> </a:t>
            </a:r>
            <a:r>
              <a:rPr lang="en-US" sz="1200" spc="-10" dirty="0">
                <a:latin typeface="+mn-lt"/>
                <a:cs typeface="Calibri"/>
              </a:rPr>
              <a:t>acce</a:t>
            </a:r>
            <a:r>
              <a:rPr lang="en-US" sz="1200" spc="-25" dirty="0">
                <a:latin typeface="+mn-lt"/>
                <a:cs typeface="Calibri"/>
              </a:rPr>
              <a:t>p</a:t>
            </a:r>
            <a:r>
              <a:rPr lang="en-US" sz="1200" spc="-30" dirty="0">
                <a:latin typeface="+mn-lt"/>
                <a:cs typeface="Calibri"/>
              </a:rPr>
              <a:t>t</a:t>
            </a:r>
            <a:r>
              <a:rPr lang="en-US" sz="1200" spc="-15" dirty="0">
                <a:latin typeface="+mn-lt"/>
                <a:cs typeface="Calibri"/>
              </a:rPr>
              <a:t>ed</a:t>
            </a:r>
            <a:r>
              <a:rPr lang="en-US" sz="1200" spc="-10" dirty="0">
                <a:latin typeface="+mn-lt"/>
                <a:cs typeface="Calibri"/>
              </a:rPr>
              <a:t> </a:t>
            </a:r>
            <a:r>
              <a:rPr lang="en-US" sz="1200" spc="-20" dirty="0">
                <a:latin typeface="+mn-lt"/>
                <a:cs typeface="Calibri"/>
              </a:rPr>
              <a:t>d</a:t>
            </a:r>
            <a:r>
              <a:rPr lang="en-US" sz="1200" spc="-40" dirty="0">
                <a:latin typeface="+mn-lt"/>
                <a:cs typeface="Calibri"/>
              </a:rPr>
              <a:t>e</a:t>
            </a:r>
            <a:r>
              <a:rPr lang="en-US" sz="1200" spc="-5" dirty="0">
                <a:latin typeface="+mn-lt"/>
                <a:cs typeface="Calibri"/>
              </a:rPr>
              <a:t>f</a:t>
            </a:r>
            <a:r>
              <a:rPr lang="en-US" sz="1200" spc="-10" dirty="0">
                <a:latin typeface="+mn-lt"/>
                <a:cs typeface="Calibri"/>
              </a:rPr>
              <a:t>i</a:t>
            </a:r>
            <a:r>
              <a:rPr lang="en-US" sz="1200" spc="-5" dirty="0">
                <a:latin typeface="+mn-lt"/>
                <a:cs typeface="Calibri"/>
              </a:rPr>
              <a:t>nition</a:t>
            </a:r>
            <a:r>
              <a:rPr lang="en-US" sz="1200" dirty="0">
                <a:latin typeface="+mn-lt"/>
                <a:cs typeface="Calibri"/>
              </a:rPr>
              <a:t>.</a:t>
            </a:r>
            <a:r>
              <a:rPr lang="en-US" sz="1200" spc="20" dirty="0">
                <a:latin typeface="+mn-lt"/>
                <a:cs typeface="Calibri"/>
              </a:rPr>
              <a:t> </a:t>
            </a:r>
            <a:r>
              <a:rPr lang="en-US" sz="1200" spc="-10" dirty="0">
                <a:latin typeface="+mn-lt"/>
                <a:cs typeface="Calibri"/>
              </a:rPr>
              <a:t>It</a:t>
            </a:r>
            <a:r>
              <a:rPr lang="en-US" sz="1200" dirty="0">
                <a:latin typeface="+mn-lt"/>
                <a:cs typeface="Calibri"/>
              </a:rPr>
              <a:t> </a:t>
            </a:r>
            <a:r>
              <a:rPr lang="en-US" sz="1200" spc="-15" dirty="0">
                <a:latin typeface="+mn-lt"/>
                <a:cs typeface="Calibri"/>
              </a:rPr>
              <a:t>means</a:t>
            </a:r>
            <a:r>
              <a:rPr lang="en-US" sz="1200" spc="-5" dirty="0">
                <a:latin typeface="+mn-lt"/>
                <a:cs typeface="Calibri"/>
              </a:rPr>
              <a:t> di</a:t>
            </a:r>
            <a:r>
              <a:rPr lang="en-US" sz="1200" spc="-30" dirty="0">
                <a:latin typeface="+mn-lt"/>
                <a:cs typeface="Calibri"/>
              </a:rPr>
              <a:t>f</a:t>
            </a:r>
            <a:r>
              <a:rPr lang="en-US" sz="1200" spc="-55" dirty="0">
                <a:latin typeface="+mn-lt"/>
                <a:cs typeface="Calibri"/>
              </a:rPr>
              <a:t>f</a:t>
            </a:r>
            <a:r>
              <a:rPr lang="en-US" sz="1200" spc="-15" dirty="0">
                <a:latin typeface="+mn-lt"/>
                <a:cs typeface="Calibri"/>
              </a:rPr>
              <a:t>e</a:t>
            </a:r>
            <a:r>
              <a:rPr lang="en-US" sz="1200" spc="-40" dirty="0">
                <a:latin typeface="+mn-lt"/>
                <a:cs typeface="Calibri"/>
              </a:rPr>
              <a:t>r</a:t>
            </a:r>
            <a:r>
              <a:rPr lang="en-US" sz="1200" spc="-15" dirty="0">
                <a:latin typeface="+mn-lt"/>
                <a:cs typeface="Calibri"/>
              </a:rPr>
              <a:t>e</a:t>
            </a:r>
            <a:r>
              <a:rPr lang="en-US" sz="1200" spc="-45" dirty="0">
                <a:latin typeface="+mn-lt"/>
                <a:cs typeface="Calibri"/>
              </a:rPr>
              <a:t>n</a:t>
            </a:r>
            <a:r>
              <a:rPr lang="en-US" sz="1200" spc="-10" dirty="0">
                <a:latin typeface="+mn-lt"/>
                <a:cs typeface="Calibri"/>
              </a:rPr>
              <a:t>t</a:t>
            </a:r>
            <a:r>
              <a:rPr lang="en-US" sz="1200" spc="5" dirty="0">
                <a:latin typeface="+mn-lt"/>
                <a:cs typeface="Calibri"/>
              </a:rPr>
              <a:t> </a:t>
            </a:r>
            <a:r>
              <a:rPr lang="en-US" sz="1200" dirty="0">
                <a:latin typeface="+mn-lt"/>
                <a:cs typeface="Calibri"/>
              </a:rPr>
              <a:t>things</a:t>
            </a:r>
            <a:r>
              <a:rPr lang="en-US" sz="1200" spc="-5" dirty="0">
                <a:latin typeface="+mn-lt"/>
                <a:cs typeface="Calibri"/>
              </a:rPr>
              <a:t> </a:t>
            </a:r>
            <a:r>
              <a:rPr lang="en-US" sz="1200" spc="-30" dirty="0">
                <a:latin typeface="+mn-lt"/>
                <a:cs typeface="Calibri"/>
              </a:rPr>
              <a:t>t</a:t>
            </a:r>
            <a:r>
              <a:rPr lang="en-US" sz="1200" dirty="0">
                <a:latin typeface="+mn-lt"/>
                <a:cs typeface="Calibri"/>
              </a:rPr>
              <a:t>o </a:t>
            </a:r>
            <a:r>
              <a:rPr lang="en-US" sz="1200" spc="-5" dirty="0">
                <a:latin typeface="+mn-lt"/>
                <a:cs typeface="Calibri"/>
              </a:rPr>
              <a:t>di</a:t>
            </a:r>
            <a:r>
              <a:rPr lang="en-US" sz="1200" spc="-30" dirty="0">
                <a:latin typeface="+mn-lt"/>
                <a:cs typeface="Calibri"/>
              </a:rPr>
              <a:t>f</a:t>
            </a:r>
            <a:r>
              <a:rPr lang="en-US" sz="1200" spc="-55" dirty="0">
                <a:latin typeface="+mn-lt"/>
                <a:cs typeface="Calibri"/>
              </a:rPr>
              <a:t>f</a:t>
            </a:r>
            <a:r>
              <a:rPr lang="en-US" sz="1200" spc="-15" dirty="0">
                <a:latin typeface="+mn-lt"/>
                <a:cs typeface="Calibri"/>
              </a:rPr>
              <a:t>e</a:t>
            </a:r>
            <a:r>
              <a:rPr lang="en-US" sz="1200" spc="-40" dirty="0">
                <a:latin typeface="+mn-lt"/>
                <a:cs typeface="Calibri"/>
              </a:rPr>
              <a:t>r</a:t>
            </a:r>
            <a:r>
              <a:rPr lang="en-US" sz="1200" spc="-15" dirty="0">
                <a:latin typeface="+mn-lt"/>
                <a:cs typeface="Calibri"/>
              </a:rPr>
              <a:t>e</a:t>
            </a:r>
            <a:r>
              <a:rPr lang="en-US" sz="1200" spc="-45" dirty="0">
                <a:latin typeface="+mn-lt"/>
                <a:cs typeface="Calibri"/>
              </a:rPr>
              <a:t>n</a:t>
            </a:r>
            <a:r>
              <a:rPr lang="en-US" sz="1200" spc="-10" dirty="0">
                <a:latin typeface="+mn-lt"/>
                <a:cs typeface="Calibri"/>
              </a:rPr>
              <a:t>t</a:t>
            </a:r>
            <a:r>
              <a:rPr lang="en-US" sz="1200" spc="15" dirty="0">
                <a:latin typeface="+mn-lt"/>
                <a:cs typeface="Calibri"/>
              </a:rPr>
              <a:t> </a:t>
            </a:r>
            <a:r>
              <a:rPr lang="en-US" sz="1200" spc="-5" dirty="0">
                <a:latin typeface="+mn-lt"/>
                <a:cs typeface="Calibri"/>
              </a:rPr>
              <a:t>peopl</a:t>
            </a:r>
            <a:r>
              <a:rPr lang="en-US" sz="1200" dirty="0">
                <a:latin typeface="+mn-lt"/>
                <a:cs typeface="Calibri"/>
              </a:rPr>
              <a:t>e</a:t>
            </a:r>
            <a:r>
              <a:rPr lang="en-US" sz="1200" spc="15" dirty="0">
                <a:latin typeface="+mn-lt"/>
                <a:cs typeface="Calibri"/>
              </a:rPr>
              <a:t> </a:t>
            </a:r>
            <a:r>
              <a:rPr lang="en-US" sz="1200" dirty="0">
                <a:latin typeface="+mn-lt"/>
                <a:cs typeface="Calibri"/>
              </a:rPr>
              <a:t>in</a:t>
            </a:r>
            <a:r>
              <a:rPr lang="en-US" sz="1200" spc="-5" dirty="0">
                <a:latin typeface="+mn-lt"/>
                <a:cs typeface="Calibri"/>
              </a:rPr>
              <a:t> di</a:t>
            </a:r>
            <a:r>
              <a:rPr lang="en-US" sz="1200" spc="-25" dirty="0">
                <a:latin typeface="+mn-lt"/>
                <a:cs typeface="Calibri"/>
              </a:rPr>
              <a:t>f</a:t>
            </a:r>
            <a:r>
              <a:rPr lang="en-US" sz="1200" spc="-55" dirty="0">
                <a:latin typeface="+mn-lt"/>
                <a:cs typeface="Calibri"/>
              </a:rPr>
              <a:t>f</a:t>
            </a:r>
            <a:r>
              <a:rPr lang="en-US" sz="1200" spc="-15" dirty="0">
                <a:latin typeface="+mn-lt"/>
                <a:cs typeface="Calibri"/>
              </a:rPr>
              <a:t>e</a:t>
            </a:r>
            <a:r>
              <a:rPr lang="en-US" sz="1200" spc="-40" dirty="0">
                <a:latin typeface="+mn-lt"/>
                <a:cs typeface="Calibri"/>
              </a:rPr>
              <a:t>r</a:t>
            </a:r>
            <a:r>
              <a:rPr lang="en-US" sz="1200" spc="-15" dirty="0">
                <a:latin typeface="+mn-lt"/>
                <a:cs typeface="Calibri"/>
              </a:rPr>
              <a:t>e</a:t>
            </a:r>
            <a:r>
              <a:rPr lang="en-US" sz="1200" spc="-45" dirty="0">
                <a:latin typeface="+mn-lt"/>
                <a:cs typeface="Calibri"/>
              </a:rPr>
              <a:t>n</a:t>
            </a:r>
            <a:r>
              <a:rPr lang="en-US" sz="1200" spc="-10" dirty="0">
                <a:latin typeface="+mn-lt"/>
                <a:cs typeface="Calibri"/>
              </a:rPr>
              <a:t>t</a:t>
            </a:r>
            <a:r>
              <a:rPr lang="en-US" sz="1200" spc="5" dirty="0">
                <a:latin typeface="+mn-lt"/>
                <a:cs typeface="Calibri"/>
              </a:rPr>
              <a:t> </a:t>
            </a:r>
            <a:r>
              <a:rPr lang="en-US" sz="1200" spc="-15" dirty="0">
                <a:latin typeface="+mn-lt"/>
                <a:cs typeface="Calibri"/>
              </a:rPr>
              <a:t>par</a:t>
            </a:r>
            <a:r>
              <a:rPr lang="en-US" sz="1200" spc="-5" dirty="0">
                <a:latin typeface="+mn-lt"/>
                <a:cs typeface="Calibri"/>
              </a:rPr>
              <a:t>t</a:t>
            </a:r>
            <a:r>
              <a:rPr lang="en-US" sz="1200" dirty="0">
                <a:latin typeface="+mn-lt"/>
                <a:cs typeface="Calibri"/>
              </a:rPr>
              <a:t>s</a:t>
            </a:r>
            <a:r>
              <a:rPr lang="en-US" sz="1200" spc="-15" dirty="0">
                <a:latin typeface="+mn-lt"/>
                <a:cs typeface="Calibri"/>
              </a:rPr>
              <a:t> </a:t>
            </a:r>
            <a:r>
              <a:rPr lang="en-US" sz="1200" spc="-5" dirty="0">
                <a:latin typeface="+mn-lt"/>
                <a:cs typeface="Calibri"/>
              </a:rPr>
              <a:t>o</a:t>
            </a:r>
            <a:r>
              <a:rPr lang="en-US" sz="1200" dirty="0">
                <a:latin typeface="+mn-lt"/>
                <a:cs typeface="Calibri"/>
              </a:rPr>
              <a:t>f</a:t>
            </a:r>
            <a:r>
              <a:rPr lang="en-US" sz="1200" spc="5" dirty="0">
                <a:latin typeface="+mn-lt"/>
                <a:cs typeface="Calibri"/>
              </a:rPr>
              <a:t> </a:t>
            </a:r>
            <a:r>
              <a:rPr lang="en-US" sz="1200" spc="-10" dirty="0">
                <a:latin typeface="+mn-lt"/>
                <a:cs typeface="Calibri"/>
              </a:rPr>
              <a:t>the</a:t>
            </a:r>
            <a:r>
              <a:rPr lang="en-US" sz="1200" spc="-5" dirty="0">
                <a:latin typeface="+mn-lt"/>
                <a:cs typeface="Calibri"/>
              </a:rPr>
              <a:t> </a:t>
            </a:r>
            <a:r>
              <a:rPr lang="en-US" sz="1200" spc="-45" dirty="0">
                <a:latin typeface="+mn-lt"/>
                <a:cs typeface="Calibri"/>
              </a:rPr>
              <a:t>w</a:t>
            </a:r>
            <a:r>
              <a:rPr lang="en-US" sz="1200" spc="-5" dirty="0">
                <a:latin typeface="+mn-lt"/>
                <a:cs typeface="Calibri"/>
              </a:rPr>
              <a:t>orld</a:t>
            </a:r>
            <a:r>
              <a:rPr lang="en-US" sz="1200" dirty="0">
                <a:latin typeface="+mn-lt"/>
                <a:cs typeface="Calibri"/>
              </a:rPr>
              <a:t>.</a:t>
            </a:r>
            <a:r>
              <a:rPr lang="en-US" sz="1200" spc="10" dirty="0">
                <a:latin typeface="+mn-lt"/>
                <a:cs typeface="Calibri"/>
              </a:rPr>
              <a:t> </a:t>
            </a:r>
            <a:r>
              <a:rPr lang="en-US" sz="1200" spc="-30" dirty="0">
                <a:latin typeface="+mn-lt"/>
                <a:cs typeface="Calibri"/>
              </a:rPr>
              <a:t>F</a:t>
            </a:r>
            <a:r>
              <a:rPr lang="en-US" sz="1200" spc="-20" dirty="0">
                <a:latin typeface="+mn-lt"/>
                <a:cs typeface="Calibri"/>
              </a:rPr>
              <a:t>o</a:t>
            </a:r>
            <a:r>
              <a:rPr lang="en-US" sz="1200" spc="-10" dirty="0">
                <a:latin typeface="+mn-lt"/>
                <a:cs typeface="Calibri"/>
              </a:rPr>
              <a:t>r</a:t>
            </a:r>
            <a:r>
              <a:rPr lang="en-US" sz="1200" spc="10" dirty="0">
                <a:latin typeface="+mn-lt"/>
                <a:cs typeface="Calibri"/>
              </a:rPr>
              <a:t> </a:t>
            </a:r>
            <a:r>
              <a:rPr lang="en-US" sz="1200" dirty="0">
                <a:latin typeface="+mn-lt"/>
                <a:cs typeface="Calibri"/>
              </a:rPr>
              <a:t>in</a:t>
            </a:r>
            <a:r>
              <a:rPr lang="en-US" sz="1200" spc="-35" dirty="0">
                <a:latin typeface="+mn-lt"/>
                <a:cs typeface="Calibri"/>
              </a:rPr>
              <a:t>s</a:t>
            </a:r>
            <a:r>
              <a:rPr lang="en-US" sz="1200" spc="-30" dirty="0">
                <a:latin typeface="+mn-lt"/>
                <a:cs typeface="Calibri"/>
              </a:rPr>
              <a:t>t</a:t>
            </a:r>
            <a:r>
              <a:rPr lang="en-US" sz="1200" spc="-15" dirty="0">
                <a:latin typeface="+mn-lt"/>
                <a:cs typeface="Calibri"/>
              </a:rPr>
              <a:t>ance</a:t>
            </a:r>
            <a:r>
              <a:rPr lang="en-US" sz="1200" dirty="0">
                <a:latin typeface="+mn-lt"/>
                <a:cs typeface="Calibri"/>
              </a:rPr>
              <a:t> </a:t>
            </a:r>
            <a:r>
              <a:rPr lang="en-US" sz="1200" spc="-10" dirty="0">
                <a:latin typeface="+mn-lt"/>
                <a:cs typeface="Calibri"/>
              </a:rPr>
              <a:t>the</a:t>
            </a:r>
            <a:r>
              <a:rPr lang="en-US" sz="1200" spc="-35" dirty="0">
                <a:latin typeface="+mn-lt"/>
                <a:cs typeface="Calibri"/>
              </a:rPr>
              <a:t>r</a:t>
            </a:r>
            <a:r>
              <a:rPr lang="en-US" sz="1200" spc="-15" dirty="0">
                <a:latin typeface="+mn-lt"/>
                <a:cs typeface="Calibri"/>
              </a:rPr>
              <a:t>e</a:t>
            </a:r>
            <a:r>
              <a:rPr lang="en-US" sz="1200" dirty="0">
                <a:latin typeface="+mn-lt"/>
                <a:cs typeface="Calibri"/>
              </a:rPr>
              <a:t> </a:t>
            </a:r>
            <a:r>
              <a:rPr lang="en-US" sz="1200" spc="-10" dirty="0">
                <a:latin typeface="+mn-lt"/>
                <a:cs typeface="Calibri"/>
              </a:rPr>
              <a:t>a</a:t>
            </a:r>
            <a:r>
              <a:rPr lang="en-US" sz="1200" spc="-30" dirty="0">
                <a:latin typeface="+mn-lt"/>
                <a:cs typeface="Calibri"/>
              </a:rPr>
              <a:t>r</a:t>
            </a:r>
            <a:r>
              <a:rPr lang="en-US" sz="1200" spc="-15" dirty="0">
                <a:latin typeface="+mn-lt"/>
                <a:cs typeface="Calibri"/>
              </a:rPr>
              <a:t>e</a:t>
            </a:r>
            <a:r>
              <a:rPr lang="en-US" sz="1200" spc="-5" dirty="0">
                <a:latin typeface="+mn-lt"/>
                <a:cs typeface="Calibri"/>
              </a:rPr>
              <a:t> </a:t>
            </a:r>
            <a:r>
              <a:rPr lang="en-US" sz="1200" b="1" dirty="0">
                <a:latin typeface="+mn-lt"/>
                <a:cs typeface="Calibri"/>
              </a:rPr>
              <a:t>di</a:t>
            </a:r>
            <a:r>
              <a:rPr lang="en-US" sz="1200" b="1" spc="-10" dirty="0">
                <a:latin typeface="+mn-lt"/>
                <a:cs typeface="Calibri"/>
              </a:rPr>
              <a:t>f</a:t>
            </a:r>
            <a:r>
              <a:rPr lang="en-US" sz="1200" b="1" spc="-45" dirty="0">
                <a:latin typeface="+mn-lt"/>
                <a:cs typeface="Calibri"/>
              </a:rPr>
              <a:t>f</a:t>
            </a:r>
            <a:r>
              <a:rPr lang="en-US" sz="1200" b="1" spc="-5" dirty="0">
                <a:latin typeface="+mn-lt"/>
                <a:cs typeface="Calibri"/>
              </a:rPr>
              <a:t>e</a:t>
            </a:r>
            <a:r>
              <a:rPr lang="en-US" sz="1200" b="1" spc="-30" dirty="0">
                <a:latin typeface="+mn-lt"/>
                <a:cs typeface="Calibri"/>
              </a:rPr>
              <a:t>r</a:t>
            </a:r>
            <a:r>
              <a:rPr lang="en-US" sz="1200" b="1" spc="-5" dirty="0">
                <a:latin typeface="+mn-lt"/>
                <a:cs typeface="Calibri"/>
              </a:rPr>
              <a:t>e</a:t>
            </a:r>
            <a:r>
              <a:rPr lang="en-US" sz="1200" b="1" spc="-30" dirty="0">
                <a:latin typeface="+mn-lt"/>
                <a:cs typeface="Calibri"/>
              </a:rPr>
              <a:t>n</a:t>
            </a:r>
            <a:r>
              <a:rPr lang="en-US" sz="1200" b="1" dirty="0">
                <a:latin typeface="+mn-lt"/>
                <a:cs typeface="Calibri"/>
              </a:rPr>
              <a:t>t</a:t>
            </a:r>
            <a:r>
              <a:rPr lang="en-US" sz="1200" b="1" spc="15" dirty="0">
                <a:latin typeface="+mn-lt"/>
                <a:cs typeface="Calibri"/>
              </a:rPr>
              <a:t> </a:t>
            </a:r>
            <a:r>
              <a:rPr lang="en-US" sz="1200" b="1" spc="-20" dirty="0">
                <a:latin typeface="+mn-lt"/>
                <a:cs typeface="Calibri"/>
              </a:rPr>
              <a:t>c</a:t>
            </a:r>
            <a:r>
              <a:rPr lang="en-US" sz="1200" b="1" dirty="0">
                <a:latin typeface="+mn-lt"/>
                <a:cs typeface="Calibri"/>
              </a:rPr>
              <a:t>onn</a:t>
            </a:r>
            <a:r>
              <a:rPr lang="en-US" sz="1200" b="1" spc="-10" dirty="0">
                <a:latin typeface="+mn-lt"/>
                <a:cs typeface="Calibri"/>
              </a:rPr>
              <a:t>o</a:t>
            </a:r>
            <a:r>
              <a:rPr lang="en-US" sz="1200" b="1" spc="-25" dirty="0">
                <a:latin typeface="+mn-lt"/>
                <a:cs typeface="Calibri"/>
              </a:rPr>
              <a:t>t</a:t>
            </a:r>
            <a:r>
              <a:rPr lang="en-US" sz="1200" b="1" spc="-35" dirty="0">
                <a:latin typeface="+mn-lt"/>
                <a:cs typeface="Calibri"/>
              </a:rPr>
              <a:t>a</a:t>
            </a:r>
            <a:r>
              <a:rPr lang="en-US" sz="1200" b="1" dirty="0">
                <a:latin typeface="+mn-lt"/>
                <a:cs typeface="Calibri"/>
              </a:rPr>
              <a:t>tions</a:t>
            </a:r>
            <a:r>
              <a:rPr lang="en-US" sz="1200" b="1" spc="-30" dirty="0">
                <a:latin typeface="+mn-lt"/>
                <a:cs typeface="Calibri"/>
              </a:rPr>
              <a:t> </a:t>
            </a:r>
            <a:r>
              <a:rPr lang="en-US" sz="1200" dirty="0">
                <a:latin typeface="+mn-lt"/>
                <a:cs typeface="Calibri"/>
              </a:rPr>
              <a:t>in</a:t>
            </a:r>
            <a:r>
              <a:rPr lang="en-US" sz="1200" spc="-5" dirty="0">
                <a:latin typeface="+mn-lt"/>
                <a:cs typeface="Calibri"/>
              </a:rPr>
              <a:t> </a:t>
            </a:r>
            <a:r>
              <a:rPr lang="en-US" sz="1200" dirty="0">
                <a:latin typeface="+mn-lt"/>
                <a:cs typeface="Calibri"/>
              </a:rPr>
              <a:t>A</a:t>
            </a:r>
            <a:r>
              <a:rPr lang="en-US" sz="1200" spc="-15" dirty="0">
                <a:latin typeface="+mn-lt"/>
                <a:cs typeface="Calibri"/>
              </a:rPr>
              <a:t>s</a:t>
            </a:r>
            <a:r>
              <a:rPr lang="en-US" sz="1200" dirty="0">
                <a:latin typeface="+mn-lt"/>
                <a:cs typeface="Calibri"/>
              </a:rPr>
              <a:t>ia</a:t>
            </a:r>
            <a:r>
              <a:rPr lang="en-US" sz="1200" spc="-5" dirty="0">
                <a:latin typeface="+mn-lt"/>
                <a:cs typeface="Calibri"/>
              </a:rPr>
              <a:t> </a:t>
            </a:r>
            <a:r>
              <a:rPr lang="en-US" sz="1200" dirty="0">
                <a:latin typeface="+mn-lt"/>
                <a:cs typeface="Calibri"/>
              </a:rPr>
              <a:t>than</a:t>
            </a:r>
            <a:r>
              <a:rPr lang="en-US" sz="1200" spc="-20" dirty="0">
                <a:latin typeface="+mn-lt"/>
                <a:cs typeface="Calibri"/>
              </a:rPr>
              <a:t> </a:t>
            </a:r>
            <a:r>
              <a:rPr lang="en-US" sz="1200" dirty="0">
                <a:latin typeface="+mn-lt"/>
                <a:cs typeface="Calibri"/>
              </a:rPr>
              <a:t>in</a:t>
            </a:r>
            <a:r>
              <a:rPr lang="en-US" sz="1200" spc="-5" dirty="0">
                <a:latin typeface="+mn-lt"/>
                <a:cs typeface="Calibri"/>
              </a:rPr>
              <a:t> Eu</a:t>
            </a:r>
            <a:r>
              <a:rPr lang="en-US" sz="1200" spc="-45" dirty="0">
                <a:latin typeface="+mn-lt"/>
                <a:cs typeface="Calibri"/>
              </a:rPr>
              <a:t>r</a:t>
            </a:r>
            <a:r>
              <a:rPr lang="en-US" sz="1200" spc="-5" dirty="0">
                <a:latin typeface="+mn-lt"/>
                <a:cs typeface="Calibri"/>
              </a:rPr>
              <a:t>op</a:t>
            </a:r>
            <a:r>
              <a:rPr lang="en-US" sz="1200" spc="-10" dirty="0">
                <a:latin typeface="+mn-lt"/>
                <a:cs typeface="Calibri"/>
              </a:rPr>
              <a:t>e</a:t>
            </a:r>
            <a:r>
              <a:rPr lang="en-US" sz="1200" dirty="0">
                <a:latin typeface="+mn-lt"/>
                <a:cs typeface="Calibri"/>
              </a:rPr>
              <a:t>.</a:t>
            </a:r>
          </a:p>
          <a:p>
            <a:pPr marL="184785" marR="132715" indent="-172085">
              <a:lnSpc>
                <a:spcPct val="80000"/>
              </a:lnSpc>
              <a:spcBef>
                <a:spcPts val="810"/>
              </a:spcBef>
              <a:buFont typeface="Arial"/>
              <a:buChar char="•"/>
              <a:tabLst>
                <a:tab pos="185420" algn="l"/>
              </a:tabLst>
            </a:pPr>
            <a:r>
              <a:rPr lang="en-US" sz="1200" spc="-10" dirty="0">
                <a:latin typeface="+mn-lt"/>
                <a:cs typeface="Calibri"/>
              </a:rPr>
              <a:t>It</a:t>
            </a:r>
            <a:r>
              <a:rPr lang="en-US" sz="1200" dirty="0">
                <a:latin typeface="+mn-lt"/>
                <a:cs typeface="Calibri"/>
              </a:rPr>
              <a:t> </a:t>
            </a:r>
            <a:r>
              <a:rPr lang="en-US" sz="1200" spc="-10" dirty="0">
                <a:latin typeface="+mn-lt"/>
                <a:cs typeface="Calibri"/>
              </a:rPr>
              <a:t>i</a:t>
            </a:r>
            <a:r>
              <a:rPr lang="en-US" sz="1200" dirty="0">
                <a:latin typeface="+mn-lt"/>
                <a:cs typeface="Calibri"/>
              </a:rPr>
              <a:t>s</a:t>
            </a:r>
            <a:r>
              <a:rPr lang="en-US" sz="1200" spc="10" dirty="0">
                <a:latin typeface="+mn-lt"/>
                <a:cs typeface="Calibri"/>
              </a:rPr>
              <a:t> </a:t>
            </a:r>
            <a:r>
              <a:rPr lang="en-US" sz="1200" spc="-5" dirty="0">
                <a:latin typeface="+mn-lt"/>
                <a:cs typeface="Calibri"/>
              </a:rPr>
              <a:t>o</a:t>
            </a:r>
            <a:r>
              <a:rPr lang="en-US" sz="1200" spc="-15" dirty="0">
                <a:latin typeface="+mn-lt"/>
                <a:cs typeface="Calibri"/>
              </a:rPr>
              <a:t>b</a:t>
            </a:r>
            <a:r>
              <a:rPr lang="en-US" sz="1200" dirty="0">
                <a:latin typeface="+mn-lt"/>
                <a:cs typeface="Calibri"/>
              </a:rPr>
              <a:t>vi</a:t>
            </a:r>
            <a:r>
              <a:rPr lang="en-US" sz="1200" spc="-10" dirty="0">
                <a:latin typeface="+mn-lt"/>
                <a:cs typeface="Calibri"/>
              </a:rPr>
              <a:t>o</a:t>
            </a:r>
            <a:r>
              <a:rPr lang="en-US" sz="1200" spc="-5" dirty="0">
                <a:latin typeface="+mn-lt"/>
                <a:cs typeface="Calibri"/>
              </a:rPr>
              <a:t>u</a:t>
            </a:r>
            <a:r>
              <a:rPr lang="en-US" sz="1200" dirty="0">
                <a:latin typeface="+mn-lt"/>
                <a:cs typeface="Calibri"/>
              </a:rPr>
              <a:t>s</a:t>
            </a:r>
            <a:r>
              <a:rPr lang="en-US" sz="1200" spc="20" dirty="0">
                <a:latin typeface="+mn-lt"/>
                <a:cs typeface="Calibri"/>
              </a:rPr>
              <a:t> </a:t>
            </a:r>
            <a:r>
              <a:rPr lang="en-US" sz="1200" dirty="0">
                <a:latin typeface="+mn-lt"/>
                <a:cs typeface="Calibri"/>
              </a:rPr>
              <a:t>th</a:t>
            </a:r>
            <a:r>
              <a:rPr lang="en-US" sz="1200" spc="-20" dirty="0">
                <a:latin typeface="+mn-lt"/>
                <a:cs typeface="Calibri"/>
              </a:rPr>
              <a:t>a</a:t>
            </a:r>
            <a:r>
              <a:rPr lang="en-US" sz="1200" spc="-10" dirty="0">
                <a:latin typeface="+mn-lt"/>
                <a:cs typeface="Calibri"/>
              </a:rPr>
              <a:t>t</a:t>
            </a:r>
            <a:r>
              <a:rPr lang="en-US" sz="1200" spc="-20" dirty="0">
                <a:latin typeface="+mn-lt"/>
                <a:cs typeface="Calibri"/>
              </a:rPr>
              <a:t> </a:t>
            </a:r>
            <a:r>
              <a:rPr lang="en-US" sz="1200" b="1" spc="-10" dirty="0">
                <a:latin typeface="+mn-lt"/>
                <a:cs typeface="Calibri"/>
              </a:rPr>
              <a:t>I</a:t>
            </a:r>
            <a:r>
              <a:rPr lang="en-US" sz="1200" b="1" dirty="0">
                <a:latin typeface="+mn-lt"/>
                <a:cs typeface="Calibri"/>
              </a:rPr>
              <a:t>CT</a:t>
            </a:r>
            <a:r>
              <a:rPr lang="en-US" sz="1200" b="1" spc="-5" dirty="0">
                <a:latin typeface="+mn-lt"/>
                <a:cs typeface="Calibri"/>
              </a:rPr>
              <a:t> </a:t>
            </a:r>
            <a:r>
              <a:rPr lang="en-US" sz="1200" spc="-5" dirty="0">
                <a:latin typeface="+mn-lt"/>
                <a:cs typeface="Calibri"/>
              </a:rPr>
              <a:t>(i</a:t>
            </a:r>
            <a:r>
              <a:rPr lang="en-US" sz="1200" dirty="0">
                <a:latin typeface="+mn-lt"/>
                <a:cs typeface="Calibri"/>
              </a:rPr>
              <a:t>n </a:t>
            </a:r>
            <a:r>
              <a:rPr lang="en-US" sz="1200" spc="-5" dirty="0">
                <a:latin typeface="+mn-lt"/>
                <a:cs typeface="Calibri"/>
              </a:rPr>
              <a:t>p</a:t>
            </a:r>
            <a:r>
              <a:rPr lang="en-US" sz="1200" dirty="0">
                <a:latin typeface="+mn-lt"/>
                <a:cs typeface="Calibri"/>
              </a:rPr>
              <a:t>articular</a:t>
            </a:r>
            <a:r>
              <a:rPr lang="en-US" sz="1200" spc="-15" dirty="0">
                <a:latin typeface="+mn-lt"/>
                <a:cs typeface="Calibri"/>
              </a:rPr>
              <a:t> </a:t>
            </a:r>
            <a:r>
              <a:rPr lang="en-US" sz="1200" dirty="0">
                <a:latin typeface="+mn-lt"/>
                <a:cs typeface="Calibri"/>
              </a:rPr>
              <a:t>Io</a:t>
            </a:r>
            <a:r>
              <a:rPr lang="en-US" sz="1200" spc="-10" dirty="0">
                <a:latin typeface="+mn-lt"/>
                <a:cs typeface="Calibri"/>
              </a:rPr>
              <a:t>T</a:t>
            </a:r>
            <a:r>
              <a:rPr lang="en-US" sz="1200" dirty="0">
                <a:latin typeface="+mn-lt"/>
                <a:cs typeface="Calibri"/>
              </a:rPr>
              <a:t>)</a:t>
            </a:r>
            <a:r>
              <a:rPr lang="en-US" sz="1200" spc="-5" dirty="0">
                <a:latin typeface="+mn-lt"/>
                <a:cs typeface="Calibri"/>
              </a:rPr>
              <a:t> </a:t>
            </a:r>
            <a:r>
              <a:rPr lang="en-US" sz="1200" dirty="0">
                <a:latin typeface="+mn-lt"/>
                <a:cs typeface="Calibri"/>
              </a:rPr>
              <a:t>a</a:t>
            </a:r>
            <a:r>
              <a:rPr lang="en-US" sz="1200" spc="-5" dirty="0">
                <a:latin typeface="+mn-lt"/>
                <a:cs typeface="Calibri"/>
              </a:rPr>
              <a:t>n</a:t>
            </a:r>
            <a:r>
              <a:rPr lang="en-US" sz="1200" dirty="0">
                <a:latin typeface="+mn-lt"/>
                <a:cs typeface="Calibri"/>
              </a:rPr>
              <a:t>d </a:t>
            </a:r>
            <a:r>
              <a:rPr lang="en-US" sz="1200" b="1" spc="-5" dirty="0">
                <a:latin typeface="+mn-lt"/>
                <a:cs typeface="Calibri"/>
              </a:rPr>
              <a:t>c</a:t>
            </a:r>
            <a:r>
              <a:rPr lang="en-US" sz="1200" b="1" spc="-30" dirty="0">
                <a:latin typeface="+mn-lt"/>
                <a:cs typeface="Calibri"/>
              </a:rPr>
              <a:t>r</a:t>
            </a:r>
            <a:r>
              <a:rPr lang="en-US" sz="1200" b="1" spc="-5" dirty="0">
                <a:latin typeface="+mn-lt"/>
                <a:cs typeface="Calibri"/>
              </a:rPr>
              <a:t>e</a:t>
            </a:r>
            <a:r>
              <a:rPr lang="en-US" sz="1200" b="1" spc="-25" dirty="0">
                <a:latin typeface="+mn-lt"/>
                <a:cs typeface="Calibri"/>
              </a:rPr>
              <a:t>a</a:t>
            </a:r>
            <a:r>
              <a:rPr lang="en-US" sz="1200" b="1" spc="-10" dirty="0">
                <a:latin typeface="+mn-lt"/>
                <a:cs typeface="Calibri"/>
              </a:rPr>
              <a:t>ti</a:t>
            </a:r>
            <a:r>
              <a:rPr lang="en-US" sz="1200" b="1" spc="-30" dirty="0">
                <a:latin typeface="+mn-lt"/>
                <a:cs typeface="Calibri"/>
              </a:rPr>
              <a:t>v</a:t>
            </a:r>
            <a:r>
              <a:rPr lang="en-US" sz="1200" b="1" dirty="0">
                <a:latin typeface="+mn-lt"/>
                <a:cs typeface="Calibri"/>
              </a:rPr>
              <a:t>e</a:t>
            </a:r>
            <a:r>
              <a:rPr lang="en-US" sz="1200" b="1" spc="5" dirty="0">
                <a:latin typeface="+mn-lt"/>
                <a:cs typeface="Calibri"/>
              </a:rPr>
              <a:t> </a:t>
            </a:r>
            <a:r>
              <a:rPr lang="en-US" sz="1200" b="1" spc="-10" dirty="0">
                <a:latin typeface="+mn-lt"/>
                <a:cs typeface="Calibri"/>
              </a:rPr>
              <a:t>indu</a:t>
            </a:r>
            <a:r>
              <a:rPr lang="en-US" sz="1200" b="1" spc="-35" dirty="0">
                <a:latin typeface="+mn-lt"/>
                <a:cs typeface="Calibri"/>
              </a:rPr>
              <a:t>s</a:t>
            </a:r>
            <a:r>
              <a:rPr lang="en-US" sz="1200" b="1" dirty="0">
                <a:latin typeface="+mn-lt"/>
                <a:cs typeface="Calibri"/>
              </a:rPr>
              <a:t>tries</a:t>
            </a:r>
            <a:r>
              <a:rPr lang="en-US" sz="1200" b="1" spc="-20" dirty="0">
                <a:latin typeface="+mn-lt"/>
                <a:cs typeface="Calibri"/>
              </a:rPr>
              <a:t> </a:t>
            </a:r>
            <a:r>
              <a:rPr lang="en-US" sz="1200" spc="-10" dirty="0">
                <a:latin typeface="+mn-lt"/>
                <a:cs typeface="Calibri"/>
              </a:rPr>
              <a:t>a</a:t>
            </a:r>
            <a:r>
              <a:rPr lang="en-US" sz="1200" spc="-35" dirty="0">
                <a:latin typeface="+mn-lt"/>
                <a:cs typeface="Calibri"/>
              </a:rPr>
              <a:t>r</a:t>
            </a:r>
            <a:r>
              <a:rPr lang="en-US" sz="1200" spc="-15" dirty="0">
                <a:latin typeface="+mn-lt"/>
                <a:cs typeface="Calibri"/>
              </a:rPr>
              <a:t>e</a:t>
            </a:r>
            <a:r>
              <a:rPr lang="en-US" sz="1200" spc="-10" dirty="0">
                <a:latin typeface="+mn-lt"/>
                <a:cs typeface="Calibri"/>
              </a:rPr>
              <a:t> t</a:t>
            </a:r>
            <a:r>
              <a:rPr lang="en-US" sz="1200" spc="-55" dirty="0">
                <a:latin typeface="+mn-lt"/>
                <a:cs typeface="Calibri"/>
              </a:rPr>
              <a:t>r</a:t>
            </a:r>
            <a:r>
              <a:rPr lang="en-US" sz="1200" dirty="0">
                <a:latin typeface="+mn-lt"/>
                <a:cs typeface="Calibri"/>
              </a:rPr>
              <a:t>an</a:t>
            </a:r>
            <a:r>
              <a:rPr lang="en-US" sz="1200" spc="-30" dirty="0">
                <a:latin typeface="+mn-lt"/>
                <a:cs typeface="Calibri"/>
              </a:rPr>
              <a:t>s</a:t>
            </a:r>
            <a:r>
              <a:rPr lang="en-US" sz="1200" spc="-55" dirty="0">
                <a:latin typeface="+mn-lt"/>
                <a:cs typeface="Calibri"/>
              </a:rPr>
              <a:t>f</a:t>
            </a:r>
            <a:r>
              <a:rPr lang="en-US" sz="1200" spc="-5" dirty="0">
                <a:latin typeface="+mn-lt"/>
                <a:cs typeface="Calibri"/>
              </a:rPr>
              <a:t>ormin</a:t>
            </a:r>
            <a:r>
              <a:rPr lang="en-US" sz="1200" dirty="0">
                <a:latin typeface="+mn-lt"/>
                <a:cs typeface="Calibri"/>
              </a:rPr>
              <a:t>g</a:t>
            </a:r>
            <a:r>
              <a:rPr lang="en-US" sz="1200" spc="20" dirty="0">
                <a:latin typeface="+mn-lt"/>
                <a:cs typeface="Calibri"/>
              </a:rPr>
              <a:t> </a:t>
            </a:r>
            <a:r>
              <a:rPr lang="en-US" sz="1200" dirty="0">
                <a:latin typeface="+mn-lt"/>
                <a:cs typeface="Calibri"/>
              </a:rPr>
              <a:t>ma</a:t>
            </a:r>
            <a:r>
              <a:rPr lang="en-US" sz="1200" spc="-35" dirty="0">
                <a:latin typeface="+mn-lt"/>
                <a:cs typeface="Calibri"/>
              </a:rPr>
              <a:t>n</a:t>
            </a:r>
            <a:r>
              <a:rPr lang="en-US" sz="1200" spc="-10" dirty="0">
                <a:latin typeface="+mn-lt"/>
                <a:cs typeface="Calibri"/>
              </a:rPr>
              <a:t>y</a:t>
            </a:r>
            <a:r>
              <a:rPr lang="en-US" sz="1200" spc="-25" dirty="0">
                <a:latin typeface="+mn-lt"/>
                <a:cs typeface="Calibri"/>
              </a:rPr>
              <a:t> </a:t>
            </a:r>
            <a:r>
              <a:rPr lang="en-US" sz="1200" spc="-5" dirty="0">
                <a:latin typeface="+mn-lt"/>
                <a:cs typeface="Calibri"/>
              </a:rPr>
              <a:t>urba</a:t>
            </a:r>
            <a:r>
              <a:rPr lang="en-US" sz="1200" dirty="0">
                <a:latin typeface="+mn-lt"/>
                <a:cs typeface="Calibri"/>
              </a:rPr>
              <a:t>n</a:t>
            </a:r>
            <a:r>
              <a:rPr lang="en-US" sz="1200" spc="-10" dirty="0">
                <a:latin typeface="+mn-lt"/>
                <a:cs typeface="Calibri"/>
              </a:rPr>
              <a:t> a</a:t>
            </a:r>
            <a:r>
              <a:rPr lang="en-US" sz="1200" spc="-35" dirty="0">
                <a:latin typeface="+mn-lt"/>
                <a:cs typeface="Calibri"/>
              </a:rPr>
              <a:t>r</a:t>
            </a:r>
            <a:r>
              <a:rPr lang="en-US" sz="1200" spc="-10" dirty="0">
                <a:latin typeface="+mn-lt"/>
                <a:cs typeface="Calibri"/>
              </a:rPr>
              <a:t>eas</a:t>
            </a:r>
            <a:r>
              <a:rPr lang="en-US" sz="1200" spc="-5" dirty="0">
                <a:latin typeface="+mn-lt"/>
                <a:cs typeface="Calibri"/>
              </a:rPr>
              <a:t> </a:t>
            </a:r>
            <a:r>
              <a:rPr lang="en-US" sz="1200" spc="-15" dirty="0">
                <a:latin typeface="+mn-lt"/>
                <a:cs typeface="Calibri"/>
              </a:rPr>
              <a:t>e</a:t>
            </a:r>
            <a:r>
              <a:rPr lang="en-US" sz="1200" spc="-25" dirty="0">
                <a:latin typeface="+mn-lt"/>
                <a:cs typeface="Calibri"/>
              </a:rPr>
              <a:t>c</a:t>
            </a:r>
            <a:r>
              <a:rPr lang="en-US" sz="1200" spc="-5" dirty="0">
                <a:latin typeface="+mn-lt"/>
                <a:cs typeface="Calibri"/>
              </a:rPr>
              <a:t>onomi</a:t>
            </a:r>
            <a:r>
              <a:rPr lang="en-US" sz="1200" spc="-15" dirty="0">
                <a:latin typeface="+mn-lt"/>
                <a:cs typeface="Calibri"/>
              </a:rPr>
              <a:t>c</a:t>
            </a:r>
            <a:r>
              <a:rPr lang="en-US" sz="1200" dirty="0">
                <a:latin typeface="+mn-lt"/>
                <a:cs typeface="Calibri"/>
              </a:rPr>
              <a:t>all</a:t>
            </a:r>
            <a:r>
              <a:rPr lang="en-US" sz="1200" spc="-165" dirty="0">
                <a:latin typeface="+mn-lt"/>
                <a:cs typeface="Calibri"/>
              </a:rPr>
              <a:t>y</a:t>
            </a:r>
            <a:r>
              <a:rPr lang="en-US" sz="1200" spc="-10" dirty="0">
                <a:latin typeface="+mn-lt"/>
                <a:cs typeface="Calibri"/>
              </a:rPr>
              <a:t>,</a:t>
            </a:r>
            <a:r>
              <a:rPr lang="en-US" sz="1200" spc="5" dirty="0">
                <a:latin typeface="+mn-lt"/>
                <a:cs typeface="Calibri"/>
              </a:rPr>
              <a:t> </a:t>
            </a:r>
            <a:r>
              <a:rPr lang="en-US" sz="1200" spc="-5" dirty="0">
                <a:latin typeface="+mn-lt"/>
                <a:cs typeface="Calibri"/>
              </a:rPr>
              <a:t>s</a:t>
            </a:r>
            <a:r>
              <a:rPr lang="en-US" sz="1200" spc="-10" dirty="0">
                <a:latin typeface="+mn-lt"/>
                <a:cs typeface="Calibri"/>
              </a:rPr>
              <a:t>o</a:t>
            </a:r>
            <a:r>
              <a:rPr lang="en-US" sz="1200" dirty="0">
                <a:latin typeface="+mn-lt"/>
                <a:cs typeface="Calibri"/>
              </a:rPr>
              <a:t>cial</a:t>
            </a:r>
            <a:r>
              <a:rPr lang="en-US" sz="1200" spc="-5" dirty="0">
                <a:latin typeface="+mn-lt"/>
                <a:cs typeface="Calibri"/>
              </a:rPr>
              <a:t>l</a:t>
            </a:r>
            <a:r>
              <a:rPr lang="en-US" sz="1200" spc="-10" dirty="0">
                <a:latin typeface="+mn-lt"/>
                <a:cs typeface="Calibri"/>
              </a:rPr>
              <a:t>y</a:t>
            </a:r>
            <a:r>
              <a:rPr lang="en-US" sz="1200" spc="35" dirty="0">
                <a:latin typeface="+mn-lt"/>
                <a:cs typeface="Calibri"/>
              </a:rPr>
              <a:t> </a:t>
            </a:r>
            <a:r>
              <a:rPr lang="en-US" sz="1200" dirty="0">
                <a:latin typeface="+mn-lt"/>
                <a:cs typeface="Calibri"/>
              </a:rPr>
              <a:t>and</a:t>
            </a:r>
            <a:r>
              <a:rPr lang="en-US" sz="1200" spc="-15" dirty="0">
                <a:latin typeface="+mn-lt"/>
                <a:cs typeface="Calibri"/>
              </a:rPr>
              <a:t> </a:t>
            </a:r>
            <a:r>
              <a:rPr lang="en-US" sz="1200" spc="-5" dirty="0">
                <a:latin typeface="+mn-lt"/>
                <a:cs typeface="Calibri"/>
              </a:rPr>
              <a:t>sp</a:t>
            </a:r>
            <a:r>
              <a:rPr lang="en-US" sz="1200" spc="-30" dirty="0">
                <a:latin typeface="+mn-lt"/>
                <a:cs typeface="Calibri"/>
              </a:rPr>
              <a:t>a</a:t>
            </a:r>
            <a:r>
              <a:rPr lang="en-US" sz="1200" dirty="0">
                <a:latin typeface="+mn-lt"/>
                <a:cs typeface="Calibri"/>
              </a:rPr>
              <a:t>tiall</a:t>
            </a:r>
            <a:r>
              <a:rPr lang="en-US" sz="1200" spc="-160" dirty="0">
                <a:latin typeface="+mn-lt"/>
                <a:cs typeface="Calibri"/>
              </a:rPr>
              <a:t>y</a:t>
            </a:r>
            <a:r>
              <a:rPr lang="en-US" sz="1200" dirty="0">
                <a:latin typeface="+mn-lt"/>
                <a:cs typeface="Calibri"/>
              </a:rPr>
              <a:t>. </a:t>
            </a:r>
            <a:r>
              <a:rPr lang="en-US" sz="1200" spc="-15" dirty="0">
                <a:latin typeface="+mn-lt"/>
                <a:cs typeface="Calibri"/>
              </a:rPr>
              <a:t>A</a:t>
            </a:r>
            <a:r>
              <a:rPr lang="en-US" sz="1200" spc="-20" dirty="0">
                <a:latin typeface="+mn-lt"/>
                <a:cs typeface="Calibri"/>
              </a:rPr>
              <a:t>f</a:t>
            </a:r>
            <a:r>
              <a:rPr lang="en-US" sz="1200" spc="-30" dirty="0">
                <a:latin typeface="+mn-lt"/>
                <a:cs typeface="Calibri"/>
              </a:rPr>
              <a:t>t</a:t>
            </a:r>
            <a:r>
              <a:rPr lang="en-US" sz="1200" spc="-10" dirty="0">
                <a:latin typeface="+mn-lt"/>
                <a:cs typeface="Calibri"/>
              </a:rPr>
              <a:t>er</a:t>
            </a:r>
            <a:r>
              <a:rPr lang="en-US" sz="1200" spc="-5" dirty="0">
                <a:latin typeface="+mn-lt"/>
                <a:cs typeface="Calibri"/>
              </a:rPr>
              <a:t> </a:t>
            </a:r>
            <a:r>
              <a:rPr lang="en-US" sz="1200" dirty="0">
                <a:latin typeface="+mn-lt"/>
                <a:cs typeface="Calibri"/>
              </a:rPr>
              <a:t>all </a:t>
            </a:r>
            <a:r>
              <a:rPr lang="en-US" sz="1200" spc="-20" dirty="0">
                <a:latin typeface="+mn-lt"/>
                <a:cs typeface="Calibri"/>
              </a:rPr>
              <a:t>smar</a:t>
            </a:r>
            <a:r>
              <a:rPr lang="en-US" sz="1200" spc="-10" dirty="0">
                <a:latin typeface="+mn-lt"/>
                <a:cs typeface="Calibri"/>
              </a:rPr>
              <a:t>t</a:t>
            </a:r>
            <a:r>
              <a:rPr lang="en-US" sz="1200" spc="-5" dirty="0">
                <a:latin typeface="+mn-lt"/>
                <a:cs typeface="Calibri"/>
              </a:rPr>
              <a:t> </a:t>
            </a:r>
            <a:r>
              <a:rPr lang="en-US" sz="1200" dirty="0">
                <a:latin typeface="+mn-lt"/>
                <a:cs typeface="Calibri"/>
              </a:rPr>
              <a:t>cities</a:t>
            </a:r>
            <a:r>
              <a:rPr lang="en-US" sz="1200" spc="20" dirty="0">
                <a:latin typeface="+mn-lt"/>
                <a:cs typeface="Calibri"/>
              </a:rPr>
              <a:t> </a:t>
            </a:r>
            <a:r>
              <a:rPr lang="en-US" sz="1200" spc="-10" dirty="0">
                <a:latin typeface="+mn-lt"/>
                <a:cs typeface="Calibri"/>
              </a:rPr>
              <a:t>a</a:t>
            </a:r>
            <a:r>
              <a:rPr lang="en-US" sz="1200" spc="-35" dirty="0">
                <a:latin typeface="+mn-lt"/>
                <a:cs typeface="Calibri"/>
              </a:rPr>
              <a:t>r</a:t>
            </a:r>
            <a:r>
              <a:rPr lang="en-US" sz="1200" spc="-15" dirty="0">
                <a:latin typeface="+mn-lt"/>
                <a:cs typeface="Calibri"/>
              </a:rPr>
              <a:t>e</a:t>
            </a:r>
            <a:r>
              <a:rPr lang="en-US" sz="1200" spc="-5" dirty="0">
                <a:latin typeface="+mn-lt"/>
                <a:cs typeface="Calibri"/>
              </a:rPr>
              <a:t> </a:t>
            </a:r>
            <a:r>
              <a:rPr lang="en-US" sz="1200" b="1" spc="-15" dirty="0">
                <a:latin typeface="+mn-lt"/>
                <a:cs typeface="Calibri"/>
              </a:rPr>
              <a:t>a</a:t>
            </a:r>
            <a:r>
              <a:rPr lang="en-US" sz="1200" b="1" dirty="0">
                <a:latin typeface="+mn-lt"/>
                <a:cs typeface="Calibri"/>
              </a:rPr>
              <a:t> </a:t>
            </a:r>
            <a:r>
              <a:rPr lang="en-US" sz="1200" b="1" spc="-15" dirty="0">
                <a:latin typeface="+mn-lt"/>
                <a:cs typeface="Calibri"/>
              </a:rPr>
              <a:t>demon</a:t>
            </a:r>
            <a:r>
              <a:rPr lang="en-US" sz="1200" b="1" spc="-45" dirty="0">
                <a:latin typeface="+mn-lt"/>
                <a:cs typeface="Calibri"/>
              </a:rPr>
              <a:t>s</a:t>
            </a:r>
            <a:r>
              <a:rPr lang="en-US" sz="1200" b="1" dirty="0">
                <a:latin typeface="+mn-lt"/>
                <a:cs typeface="Calibri"/>
              </a:rPr>
              <a:t>t</a:t>
            </a:r>
            <a:r>
              <a:rPr lang="en-US" sz="1200" b="1" spc="-50" dirty="0">
                <a:latin typeface="+mn-lt"/>
                <a:cs typeface="Calibri"/>
              </a:rPr>
              <a:t>r</a:t>
            </a:r>
            <a:r>
              <a:rPr lang="en-US" sz="1200" b="1" spc="-45" dirty="0">
                <a:latin typeface="+mn-lt"/>
                <a:cs typeface="Calibri"/>
              </a:rPr>
              <a:t>a</a:t>
            </a:r>
            <a:r>
              <a:rPr lang="en-US" sz="1200" b="1" spc="-10" dirty="0">
                <a:latin typeface="+mn-lt"/>
                <a:cs typeface="Calibri"/>
              </a:rPr>
              <a:t>tion</a:t>
            </a:r>
            <a:r>
              <a:rPr lang="en-US" sz="1200" b="1" dirty="0">
                <a:latin typeface="+mn-lt"/>
                <a:cs typeface="Calibri"/>
              </a:rPr>
              <a:t> of</a:t>
            </a:r>
            <a:r>
              <a:rPr lang="en-US" sz="1200" b="1" spc="-15" dirty="0">
                <a:latin typeface="+mn-lt"/>
                <a:cs typeface="Calibri"/>
              </a:rPr>
              <a:t> </a:t>
            </a:r>
            <a:r>
              <a:rPr lang="en-US" sz="1200" b="1" spc="-10" dirty="0">
                <a:latin typeface="+mn-lt"/>
                <a:cs typeface="Calibri"/>
              </a:rPr>
              <a:t>the</a:t>
            </a:r>
            <a:r>
              <a:rPr lang="en-US" sz="1200" b="1" dirty="0">
                <a:latin typeface="+mn-lt"/>
                <a:cs typeface="Calibri"/>
              </a:rPr>
              <a:t> </a:t>
            </a:r>
            <a:r>
              <a:rPr lang="en-US" sz="1200" b="1" spc="-10" dirty="0">
                <a:latin typeface="+mn-lt"/>
                <a:cs typeface="Calibri"/>
              </a:rPr>
              <a:t>I</a:t>
            </a:r>
            <a:r>
              <a:rPr lang="en-US" sz="1200" b="1" spc="-40" dirty="0">
                <a:latin typeface="+mn-lt"/>
                <a:cs typeface="Calibri"/>
              </a:rPr>
              <a:t>n</a:t>
            </a:r>
            <a:r>
              <a:rPr lang="en-US" sz="1200" b="1" spc="-35" dirty="0">
                <a:latin typeface="+mn-lt"/>
                <a:cs typeface="Calibri"/>
              </a:rPr>
              <a:t>t</a:t>
            </a:r>
            <a:r>
              <a:rPr lang="en-US" sz="1200" b="1" spc="-5" dirty="0">
                <a:latin typeface="+mn-lt"/>
                <a:cs typeface="Calibri"/>
              </a:rPr>
              <a:t>ern</a:t>
            </a:r>
            <a:r>
              <a:rPr lang="en-US" sz="1200" b="1" spc="-15" dirty="0">
                <a:latin typeface="+mn-lt"/>
                <a:cs typeface="Calibri"/>
              </a:rPr>
              <a:t>e</a:t>
            </a:r>
            <a:r>
              <a:rPr lang="en-US" sz="1200" b="1" spc="-10" dirty="0">
                <a:latin typeface="+mn-lt"/>
                <a:cs typeface="Calibri"/>
              </a:rPr>
              <a:t>t</a:t>
            </a:r>
            <a:r>
              <a:rPr lang="en-US" sz="1200" b="1" dirty="0">
                <a:latin typeface="+mn-lt"/>
                <a:cs typeface="Calibri"/>
              </a:rPr>
              <a:t> of</a:t>
            </a:r>
            <a:r>
              <a:rPr lang="en-US" sz="1200" b="1" spc="-10" dirty="0">
                <a:latin typeface="+mn-lt"/>
                <a:cs typeface="Calibri"/>
              </a:rPr>
              <a:t> </a:t>
            </a:r>
            <a:r>
              <a:rPr lang="en-US" sz="1200" b="1" spc="5" dirty="0">
                <a:latin typeface="+mn-lt"/>
                <a:cs typeface="Calibri"/>
              </a:rPr>
              <a:t>T</a:t>
            </a:r>
            <a:r>
              <a:rPr lang="en-US" sz="1200" b="1" spc="-10" dirty="0">
                <a:latin typeface="+mn-lt"/>
                <a:cs typeface="Calibri"/>
              </a:rPr>
              <a:t>hings (</a:t>
            </a:r>
            <a:r>
              <a:rPr lang="en-US" sz="1200" b="1" spc="-5" dirty="0">
                <a:latin typeface="+mn-lt"/>
                <a:cs typeface="Calibri"/>
              </a:rPr>
              <a:t>I</a:t>
            </a:r>
            <a:r>
              <a:rPr lang="en-US" sz="1200" b="1" dirty="0">
                <a:latin typeface="+mn-lt"/>
                <a:cs typeface="Calibri"/>
              </a:rPr>
              <a:t>oT)</a:t>
            </a:r>
            <a:r>
              <a:rPr lang="en-US" sz="1200" b="1" spc="-25" dirty="0">
                <a:latin typeface="+mn-lt"/>
                <a:cs typeface="Calibri"/>
              </a:rPr>
              <a:t> </a:t>
            </a:r>
            <a:r>
              <a:rPr lang="en-US" sz="1200" dirty="0">
                <a:latin typeface="+mn-lt"/>
                <a:cs typeface="Calibri"/>
              </a:rPr>
              <a:t>[use</a:t>
            </a:r>
            <a:r>
              <a:rPr lang="en-US" sz="1200" spc="5" dirty="0">
                <a:latin typeface="+mn-lt"/>
                <a:cs typeface="Calibri"/>
              </a:rPr>
              <a:t> </a:t>
            </a:r>
            <a:r>
              <a:rPr lang="en-US" sz="1200" spc="-5" dirty="0">
                <a:latin typeface="+mn-lt"/>
                <a:cs typeface="Calibri"/>
              </a:rPr>
              <a:t>o</a:t>
            </a:r>
            <a:r>
              <a:rPr lang="en-US" sz="1200" dirty="0">
                <a:latin typeface="+mn-lt"/>
                <a:cs typeface="Calibri"/>
              </a:rPr>
              <a:t>f</a:t>
            </a:r>
            <a:r>
              <a:rPr lang="en-US" sz="1200" spc="-10" dirty="0">
                <a:latin typeface="+mn-lt"/>
                <a:cs typeface="Calibri"/>
              </a:rPr>
              <a:t> </a:t>
            </a:r>
            <a:r>
              <a:rPr lang="en-US" sz="1200" spc="-5" dirty="0">
                <a:latin typeface="+mn-lt"/>
                <a:cs typeface="Calibri"/>
              </a:rPr>
              <a:t>sen</a:t>
            </a:r>
            <a:r>
              <a:rPr lang="en-US" sz="1200" spc="-15" dirty="0">
                <a:latin typeface="+mn-lt"/>
                <a:cs typeface="Calibri"/>
              </a:rPr>
              <a:t>s</a:t>
            </a:r>
            <a:r>
              <a:rPr lang="en-US" sz="1200" spc="-5" dirty="0">
                <a:latin typeface="+mn-lt"/>
                <a:cs typeface="Calibri"/>
              </a:rPr>
              <a:t>o</a:t>
            </a:r>
            <a:r>
              <a:rPr lang="en-US" sz="1200" spc="-45" dirty="0">
                <a:latin typeface="+mn-lt"/>
                <a:cs typeface="Calibri"/>
              </a:rPr>
              <a:t>r</a:t>
            </a:r>
            <a:r>
              <a:rPr lang="en-US" sz="1200" spc="-5" dirty="0">
                <a:latin typeface="+mn-lt"/>
                <a:cs typeface="Calibri"/>
              </a:rPr>
              <a:t>s</a:t>
            </a:r>
            <a:r>
              <a:rPr lang="en-US" sz="1200" dirty="0">
                <a:latin typeface="+mn-lt"/>
                <a:cs typeface="Calibri"/>
              </a:rPr>
              <a:t>,</a:t>
            </a:r>
            <a:r>
              <a:rPr lang="en-US" sz="1200" spc="35" dirty="0">
                <a:latin typeface="+mn-lt"/>
                <a:cs typeface="Calibri"/>
              </a:rPr>
              <a:t> </a:t>
            </a:r>
            <a:r>
              <a:rPr lang="en-US" sz="1200" spc="-20" dirty="0">
                <a:latin typeface="+mn-lt"/>
                <a:cs typeface="Calibri"/>
              </a:rPr>
              <a:t>g</a:t>
            </a:r>
            <a:r>
              <a:rPr lang="en-US" sz="1200" dirty="0">
                <a:latin typeface="+mn-lt"/>
                <a:cs typeface="Calibri"/>
              </a:rPr>
              <a:t>ene</a:t>
            </a:r>
            <a:r>
              <a:rPr lang="en-US" sz="1200" spc="-60" dirty="0">
                <a:latin typeface="+mn-lt"/>
                <a:cs typeface="Calibri"/>
              </a:rPr>
              <a:t>r</a:t>
            </a:r>
            <a:r>
              <a:rPr lang="en-US" sz="1200" spc="-25" dirty="0">
                <a:latin typeface="+mn-lt"/>
                <a:cs typeface="Calibri"/>
              </a:rPr>
              <a:t>at</a:t>
            </a:r>
            <a:r>
              <a:rPr lang="en-US" sz="1200" dirty="0">
                <a:latin typeface="+mn-lt"/>
                <a:cs typeface="Calibri"/>
              </a:rPr>
              <a:t>e</a:t>
            </a:r>
            <a:r>
              <a:rPr lang="en-US" sz="1200" spc="10" dirty="0">
                <a:latin typeface="+mn-lt"/>
                <a:cs typeface="Calibri"/>
              </a:rPr>
              <a:t> </a:t>
            </a:r>
            <a:r>
              <a:rPr lang="en-US" sz="1200" spc="-5" dirty="0">
                <a:latin typeface="+mn-lt"/>
                <a:cs typeface="Calibri"/>
              </a:rPr>
              <a:t>d</a:t>
            </a:r>
            <a:r>
              <a:rPr lang="en-US" sz="1200" spc="-25" dirty="0">
                <a:latin typeface="+mn-lt"/>
                <a:cs typeface="Calibri"/>
              </a:rPr>
              <a:t>at</a:t>
            </a:r>
            <a:r>
              <a:rPr lang="en-US" sz="1200" dirty="0">
                <a:latin typeface="+mn-lt"/>
                <a:cs typeface="Calibri"/>
              </a:rPr>
              <a:t>a</a:t>
            </a:r>
            <a:r>
              <a:rPr lang="en-US" sz="1200" spc="-30" dirty="0">
                <a:latin typeface="+mn-lt"/>
                <a:cs typeface="Calibri"/>
              </a:rPr>
              <a:t> </a:t>
            </a:r>
            <a:r>
              <a:rPr lang="en-US" sz="1200" dirty="0">
                <a:latin typeface="+mn-lt"/>
                <a:cs typeface="Calibri"/>
              </a:rPr>
              <a:t>than</a:t>
            </a:r>
            <a:r>
              <a:rPr lang="en-US" sz="1200" spc="-20" dirty="0">
                <a:latin typeface="+mn-lt"/>
                <a:cs typeface="Calibri"/>
              </a:rPr>
              <a:t> </a:t>
            </a:r>
            <a:r>
              <a:rPr lang="en-US" sz="1200" spc="-15" dirty="0">
                <a:latin typeface="+mn-lt"/>
                <a:cs typeface="Calibri"/>
              </a:rPr>
              <a:t>c</a:t>
            </a:r>
            <a:r>
              <a:rPr lang="en-US" sz="1200" dirty="0">
                <a:latin typeface="+mn-lt"/>
                <a:cs typeface="Calibri"/>
              </a:rPr>
              <a:t>an</a:t>
            </a:r>
            <a:r>
              <a:rPr lang="en-US" sz="1200" spc="-20" dirty="0">
                <a:latin typeface="+mn-lt"/>
                <a:cs typeface="Calibri"/>
              </a:rPr>
              <a:t> </a:t>
            </a:r>
            <a:r>
              <a:rPr lang="en-US" sz="1200" spc="-5" dirty="0">
                <a:latin typeface="+mn-lt"/>
                <a:cs typeface="Calibri"/>
              </a:rPr>
              <a:t>b</a:t>
            </a:r>
            <a:r>
              <a:rPr lang="en-US" sz="1200" dirty="0">
                <a:latin typeface="+mn-lt"/>
                <a:cs typeface="Calibri"/>
              </a:rPr>
              <a:t>e </a:t>
            </a:r>
            <a:r>
              <a:rPr lang="en-US" sz="1200" spc="-5" dirty="0">
                <a:latin typeface="+mn-lt"/>
                <a:cs typeface="Calibri"/>
              </a:rPr>
              <a:t>p</a:t>
            </a:r>
            <a:r>
              <a:rPr lang="en-US" sz="1200" spc="-35" dirty="0">
                <a:latin typeface="+mn-lt"/>
                <a:cs typeface="Calibri"/>
              </a:rPr>
              <a:t>r</a:t>
            </a:r>
            <a:r>
              <a:rPr lang="en-US" sz="1200" spc="-5" dirty="0">
                <a:latin typeface="+mn-lt"/>
                <a:cs typeface="Calibri"/>
              </a:rPr>
              <a:t>oc</a:t>
            </a:r>
            <a:r>
              <a:rPr lang="en-US" sz="1200" spc="-10" dirty="0">
                <a:latin typeface="+mn-lt"/>
                <a:cs typeface="Calibri"/>
              </a:rPr>
              <a:t>e</a:t>
            </a:r>
            <a:r>
              <a:rPr lang="en-US" sz="1200" spc="-5" dirty="0">
                <a:latin typeface="+mn-lt"/>
                <a:cs typeface="Calibri"/>
              </a:rPr>
              <a:t>s</a:t>
            </a:r>
            <a:r>
              <a:rPr lang="en-US" sz="1200" spc="-15" dirty="0">
                <a:latin typeface="+mn-lt"/>
                <a:cs typeface="Calibri"/>
              </a:rPr>
              <a:t>s</a:t>
            </a:r>
            <a:r>
              <a:rPr lang="en-US" sz="1200" dirty="0">
                <a:latin typeface="+mn-lt"/>
                <a:cs typeface="Calibri"/>
              </a:rPr>
              <a:t>ed, </a:t>
            </a:r>
            <a:r>
              <a:rPr lang="en-US" sz="1200" spc="-25" dirty="0">
                <a:latin typeface="+mn-lt"/>
                <a:cs typeface="Calibri"/>
              </a:rPr>
              <a:t>c</a:t>
            </a:r>
            <a:r>
              <a:rPr lang="en-US" sz="1200" spc="-5" dirty="0">
                <a:latin typeface="+mn-lt"/>
                <a:cs typeface="Calibri"/>
              </a:rPr>
              <a:t>ombined</a:t>
            </a:r>
            <a:r>
              <a:rPr lang="en-US" sz="1200" dirty="0">
                <a:latin typeface="+mn-lt"/>
                <a:cs typeface="Calibri"/>
              </a:rPr>
              <a:t>,</a:t>
            </a:r>
            <a:r>
              <a:rPr lang="en-US" sz="1200" spc="10" dirty="0">
                <a:latin typeface="+mn-lt"/>
                <a:cs typeface="Calibri"/>
              </a:rPr>
              <a:t> </a:t>
            </a:r>
            <a:r>
              <a:rPr lang="en-US" sz="1200" spc="-30" dirty="0">
                <a:latin typeface="+mn-lt"/>
                <a:cs typeface="Calibri"/>
              </a:rPr>
              <a:t>c</a:t>
            </a:r>
            <a:r>
              <a:rPr lang="en-US" sz="1200" spc="-5" dirty="0">
                <a:latin typeface="+mn-lt"/>
                <a:cs typeface="Calibri"/>
              </a:rPr>
              <a:t>ommuni</a:t>
            </a:r>
            <a:r>
              <a:rPr lang="en-US" sz="1200" spc="-10" dirty="0">
                <a:latin typeface="+mn-lt"/>
                <a:cs typeface="Calibri"/>
              </a:rPr>
              <a:t>c</a:t>
            </a:r>
            <a:r>
              <a:rPr lang="en-US" sz="1200" spc="-25" dirty="0">
                <a:latin typeface="+mn-lt"/>
                <a:cs typeface="Calibri"/>
              </a:rPr>
              <a:t>a</a:t>
            </a:r>
            <a:r>
              <a:rPr lang="en-US" sz="1200" spc="-30" dirty="0">
                <a:latin typeface="+mn-lt"/>
                <a:cs typeface="Calibri"/>
              </a:rPr>
              <a:t>t</a:t>
            </a:r>
            <a:r>
              <a:rPr lang="en-US" sz="1200" spc="-10" dirty="0">
                <a:latin typeface="+mn-lt"/>
                <a:cs typeface="Calibri"/>
              </a:rPr>
              <a:t>ed,</a:t>
            </a:r>
            <a:r>
              <a:rPr lang="en-US" sz="1200" spc="-20" dirty="0">
                <a:latin typeface="+mn-lt"/>
                <a:cs typeface="Calibri"/>
              </a:rPr>
              <a:t> </a:t>
            </a:r>
            <a:r>
              <a:rPr lang="en-US" sz="1200" dirty="0">
                <a:latin typeface="+mn-lt"/>
                <a:cs typeface="Calibri"/>
              </a:rPr>
              <a:t>i</a:t>
            </a:r>
            <a:r>
              <a:rPr lang="en-US" sz="1200" spc="-30" dirty="0">
                <a:latin typeface="+mn-lt"/>
                <a:cs typeface="Calibri"/>
              </a:rPr>
              <a:t>nt</a:t>
            </a:r>
            <a:r>
              <a:rPr lang="en-US" sz="1200" spc="-15" dirty="0">
                <a:latin typeface="+mn-lt"/>
                <a:cs typeface="Calibri"/>
              </a:rPr>
              <a:t>e</a:t>
            </a:r>
            <a:r>
              <a:rPr lang="en-US" sz="1200" spc="-20" dirty="0">
                <a:latin typeface="+mn-lt"/>
                <a:cs typeface="Calibri"/>
              </a:rPr>
              <a:t>g</a:t>
            </a:r>
            <a:r>
              <a:rPr lang="en-US" sz="1200" spc="-60" dirty="0">
                <a:latin typeface="+mn-lt"/>
                <a:cs typeface="Calibri"/>
              </a:rPr>
              <a:t>r</a:t>
            </a:r>
            <a:r>
              <a:rPr lang="en-US" sz="1200" spc="-25" dirty="0">
                <a:latin typeface="+mn-lt"/>
                <a:cs typeface="Calibri"/>
              </a:rPr>
              <a:t>a</a:t>
            </a:r>
            <a:r>
              <a:rPr lang="en-US" sz="1200" spc="-30" dirty="0">
                <a:latin typeface="+mn-lt"/>
                <a:cs typeface="Calibri"/>
              </a:rPr>
              <a:t>t</a:t>
            </a:r>
            <a:r>
              <a:rPr lang="en-US" sz="1200" spc="-15" dirty="0">
                <a:latin typeface="+mn-lt"/>
                <a:cs typeface="Calibri"/>
              </a:rPr>
              <a:t>ed</a:t>
            </a:r>
            <a:r>
              <a:rPr lang="en-US" sz="1200" spc="-5" dirty="0">
                <a:latin typeface="+mn-lt"/>
                <a:cs typeface="Calibri"/>
              </a:rPr>
              <a:t> </a:t>
            </a:r>
            <a:r>
              <a:rPr lang="en-US" sz="1200" dirty="0">
                <a:latin typeface="+mn-lt"/>
                <a:cs typeface="Calibri"/>
              </a:rPr>
              <a:t>a</a:t>
            </a:r>
            <a:r>
              <a:rPr lang="en-US" sz="1200" spc="-5" dirty="0">
                <a:latin typeface="+mn-lt"/>
                <a:cs typeface="Calibri"/>
              </a:rPr>
              <a:t>n</a:t>
            </a:r>
            <a:r>
              <a:rPr lang="en-US" sz="1200" dirty="0">
                <a:latin typeface="+mn-lt"/>
                <a:cs typeface="Calibri"/>
              </a:rPr>
              <a:t>d anal</a:t>
            </a:r>
            <a:r>
              <a:rPr lang="en-US" sz="1200" spc="-20" dirty="0">
                <a:latin typeface="+mn-lt"/>
                <a:cs typeface="Calibri"/>
              </a:rPr>
              <a:t>y</a:t>
            </a:r>
            <a:r>
              <a:rPr lang="en-US" sz="1200" spc="-55" dirty="0">
                <a:latin typeface="+mn-lt"/>
                <a:cs typeface="Calibri"/>
              </a:rPr>
              <a:t>z</a:t>
            </a:r>
            <a:r>
              <a:rPr lang="en-US" sz="1200" spc="-15" dirty="0">
                <a:latin typeface="+mn-lt"/>
                <a:cs typeface="Calibri"/>
              </a:rPr>
              <a:t>ed</a:t>
            </a:r>
            <a:r>
              <a:rPr lang="en-US" sz="1200" spc="-25" dirty="0">
                <a:latin typeface="+mn-lt"/>
                <a:cs typeface="Calibri"/>
              </a:rPr>
              <a:t> </a:t>
            </a:r>
            <a:r>
              <a:rPr lang="en-US" sz="1200" spc="-30" dirty="0">
                <a:latin typeface="+mn-lt"/>
                <a:cs typeface="Calibri"/>
              </a:rPr>
              <a:t>t</a:t>
            </a:r>
            <a:r>
              <a:rPr lang="en-US" sz="1200" dirty="0">
                <a:latin typeface="+mn-lt"/>
                <a:cs typeface="Calibri"/>
              </a:rPr>
              <a:t>o</a:t>
            </a:r>
            <a:r>
              <a:rPr lang="en-US" sz="1200" spc="-5" dirty="0">
                <a:latin typeface="+mn-lt"/>
                <a:cs typeface="Calibri"/>
              </a:rPr>
              <a:t> suppor</a:t>
            </a:r>
            <a:r>
              <a:rPr lang="en-US" sz="1200" dirty="0">
                <a:latin typeface="+mn-lt"/>
                <a:cs typeface="Calibri"/>
              </a:rPr>
              <a:t>t</a:t>
            </a:r>
            <a:r>
              <a:rPr lang="en-US" sz="1200" spc="5" dirty="0">
                <a:latin typeface="+mn-lt"/>
                <a:cs typeface="Calibri"/>
              </a:rPr>
              <a:t> </a:t>
            </a:r>
            <a:r>
              <a:rPr lang="en-US" sz="1200" spc="-5" dirty="0">
                <a:latin typeface="+mn-lt"/>
                <a:cs typeface="Calibri"/>
              </a:rPr>
              <a:t>s</a:t>
            </a:r>
            <a:r>
              <a:rPr lang="en-US" sz="1200" spc="-10" dirty="0">
                <a:latin typeface="+mn-lt"/>
                <a:cs typeface="Calibri"/>
              </a:rPr>
              <a:t>o</a:t>
            </a:r>
            <a:r>
              <a:rPr lang="en-US" sz="1200" spc="-15" dirty="0">
                <a:latin typeface="+mn-lt"/>
                <a:cs typeface="Calibri"/>
              </a:rPr>
              <a:t>me</a:t>
            </a:r>
            <a:r>
              <a:rPr lang="en-US" sz="1200" spc="-10" dirty="0">
                <a:latin typeface="+mn-lt"/>
                <a:cs typeface="Calibri"/>
              </a:rPr>
              <a:t> aspects</a:t>
            </a:r>
            <a:r>
              <a:rPr lang="en-US" sz="1200" dirty="0">
                <a:latin typeface="+mn-lt"/>
                <a:cs typeface="Calibri"/>
              </a:rPr>
              <a:t> </a:t>
            </a:r>
            <a:r>
              <a:rPr lang="en-US" sz="1200" spc="-5" dirty="0">
                <a:latin typeface="+mn-lt"/>
                <a:cs typeface="Calibri"/>
              </a:rPr>
              <a:t>o</a:t>
            </a:r>
            <a:r>
              <a:rPr lang="en-US" sz="1200" dirty="0">
                <a:latin typeface="+mn-lt"/>
                <a:cs typeface="Calibri"/>
              </a:rPr>
              <a:t>f </a:t>
            </a:r>
            <a:r>
              <a:rPr lang="en-US" sz="1200" spc="-10" dirty="0">
                <a:latin typeface="+mn-lt"/>
                <a:cs typeface="Calibri"/>
              </a:rPr>
              <a:t>the</a:t>
            </a:r>
            <a:r>
              <a:rPr lang="en-US" sz="1200" spc="-5" dirty="0">
                <a:latin typeface="+mn-lt"/>
                <a:cs typeface="Calibri"/>
              </a:rPr>
              <a:t> </a:t>
            </a:r>
            <a:r>
              <a:rPr lang="en-US" sz="1200" spc="-10" dirty="0">
                <a:latin typeface="+mn-lt"/>
                <a:cs typeface="Calibri"/>
              </a:rPr>
              <a:t>city</a:t>
            </a:r>
            <a:r>
              <a:rPr lang="en-US" sz="1200" dirty="0">
                <a:latin typeface="+mn-lt"/>
                <a:cs typeface="Calibri"/>
              </a:rPr>
              <a:t> li</a:t>
            </a:r>
            <a:r>
              <a:rPr lang="en-US" sz="1200" spc="-60" dirty="0">
                <a:latin typeface="+mn-lt"/>
                <a:cs typeface="Calibri"/>
              </a:rPr>
              <a:t>f</a:t>
            </a:r>
            <a:r>
              <a:rPr lang="en-US" sz="1200" spc="-15" dirty="0">
                <a:latin typeface="+mn-lt"/>
                <a:cs typeface="Calibri"/>
              </a:rPr>
              <a:t>e</a:t>
            </a:r>
            <a:r>
              <a:rPr lang="en-US" sz="1200" spc="10" dirty="0">
                <a:latin typeface="+mn-lt"/>
                <a:cs typeface="Calibri"/>
              </a:rPr>
              <a:t> </a:t>
            </a:r>
            <a:r>
              <a:rPr lang="en-US" sz="1200" spc="-30" dirty="0">
                <a:latin typeface="+mn-lt"/>
                <a:cs typeface="Calibri"/>
              </a:rPr>
              <a:t>t</a:t>
            </a:r>
            <a:r>
              <a:rPr lang="en-US" sz="1200" dirty="0">
                <a:latin typeface="+mn-lt"/>
                <a:cs typeface="Calibri"/>
              </a:rPr>
              <a:t>o</a:t>
            </a:r>
            <a:r>
              <a:rPr lang="en-US" sz="1200" spc="-5" dirty="0">
                <a:latin typeface="+mn-lt"/>
                <a:cs typeface="Calibri"/>
              </a:rPr>
              <a:t> functio</a:t>
            </a:r>
            <a:r>
              <a:rPr lang="en-US" sz="1200" dirty="0">
                <a:latin typeface="+mn-lt"/>
                <a:cs typeface="Calibri"/>
              </a:rPr>
              <a:t>n </a:t>
            </a:r>
            <a:r>
              <a:rPr lang="en-US" sz="1200" spc="-20" dirty="0">
                <a:latin typeface="+mn-lt"/>
                <a:cs typeface="Calibri"/>
              </a:rPr>
              <a:t>b</a:t>
            </a:r>
            <a:r>
              <a:rPr lang="en-US" sz="1200" spc="-35" dirty="0">
                <a:latin typeface="+mn-lt"/>
                <a:cs typeface="Calibri"/>
              </a:rPr>
              <a:t>e</a:t>
            </a:r>
            <a:r>
              <a:rPr lang="en-US" sz="1200" spc="-30" dirty="0">
                <a:latin typeface="+mn-lt"/>
                <a:cs typeface="Calibri"/>
              </a:rPr>
              <a:t>tt</a:t>
            </a:r>
            <a:r>
              <a:rPr lang="en-US" sz="1200" spc="-10" dirty="0">
                <a:latin typeface="+mn-lt"/>
                <a:cs typeface="Calibri"/>
              </a:rPr>
              <a:t>er]</a:t>
            </a:r>
            <a:endParaRPr lang="en-US" sz="1200" dirty="0">
              <a:latin typeface="+mn-lt"/>
              <a:cs typeface="Calibri"/>
            </a:endParaRPr>
          </a:p>
          <a:p>
            <a:pPr marL="184785" marR="83185" indent="-172085">
              <a:lnSpc>
                <a:spcPct val="80000"/>
              </a:lnSpc>
              <a:spcBef>
                <a:spcPts val="805"/>
              </a:spcBef>
              <a:buFont typeface="Arial"/>
              <a:buChar char="•"/>
              <a:tabLst>
                <a:tab pos="185420" algn="l"/>
              </a:tabLst>
            </a:pPr>
            <a:r>
              <a:rPr lang="en-US" sz="1200" spc="-60" dirty="0">
                <a:latin typeface="+mn-lt"/>
                <a:cs typeface="Calibri"/>
              </a:rPr>
              <a:t>P</a:t>
            </a:r>
            <a:r>
              <a:rPr lang="en-US" sz="1200" spc="-10" dirty="0">
                <a:latin typeface="+mn-lt"/>
                <a:cs typeface="Calibri"/>
              </a:rPr>
              <a:t>erha</a:t>
            </a:r>
            <a:r>
              <a:rPr lang="en-US" sz="1200" spc="-30" dirty="0">
                <a:latin typeface="+mn-lt"/>
                <a:cs typeface="Calibri"/>
              </a:rPr>
              <a:t>p</a:t>
            </a:r>
            <a:r>
              <a:rPr lang="en-US" sz="1200" dirty="0">
                <a:latin typeface="+mn-lt"/>
                <a:cs typeface="Calibri"/>
              </a:rPr>
              <a:t>s </a:t>
            </a:r>
            <a:r>
              <a:rPr lang="en-US" sz="1200" spc="-5" dirty="0">
                <a:latin typeface="+mn-lt"/>
                <a:cs typeface="Calibri"/>
              </a:rPr>
              <a:t> </a:t>
            </a:r>
            <a:r>
              <a:rPr lang="en-US" sz="1200" spc="-20" dirty="0">
                <a:latin typeface="+mn-lt"/>
                <a:cs typeface="Calibri"/>
              </a:rPr>
              <a:t>som</a:t>
            </a:r>
            <a:r>
              <a:rPr lang="en-US" sz="1200" spc="-15" dirty="0">
                <a:latin typeface="+mn-lt"/>
                <a:cs typeface="Calibri"/>
              </a:rPr>
              <a:t>e</a:t>
            </a:r>
            <a:r>
              <a:rPr lang="en-US" sz="1200" spc="20" dirty="0">
                <a:latin typeface="+mn-lt"/>
                <a:cs typeface="Calibri"/>
              </a:rPr>
              <a:t> </a:t>
            </a:r>
            <a:r>
              <a:rPr lang="en-US" sz="1200" b="1" dirty="0">
                <a:latin typeface="+mn-lt"/>
                <a:cs typeface="Calibri"/>
              </a:rPr>
              <a:t>d</a:t>
            </a:r>
            <a:r>
              <a:rPr lang="en-US" sz="1200" b="1" spc="-15" dirty="0">
                <a:latin typeface="+mn-lt"/>
                <a:cs typeface="Calibri"/>
              </a:rPr>
              <a:t>efinition</a:t>
            </a:r>
            <a:r>
              <a:rPr lang="en-US" sz="1200" b="1" spc="-10" dirty="0">
                <a:latin typeface="+mn-lt"/>
                <a:cs typeface="Calibri"/>
              </a:rPr>
              <a:t>al</a:t>
            </a:r>
            <a:r>
              <a:rPr lang="en-US" sz="1200" b="1" spc="-20" dirty="0">
                <a:latin typeface="+mn-lt"/>
                <a:cs typeface="Calibri"/>
              </a:rPr>
              <a:t> </a:t>
            </a:r>
            <a:r>
              <a:rPr lang="en-US" sz="1200" b="1" spc="-15" dirty="0">
                <a:latin typeface="+mn-lt"/>
                <a:cs typeface="Calibri"/>
              </a:rPr>
              <a:t>bounda</a:t>
            </a:r>
            <a:r>
              <a:rPr lang="en-US" sz="1200" b="1" spc="-20" dirty="0">
                <a:latin typeface="+mn-lt"/>
                <a:cs typeface="Calibri"/>
              </a:rPr>
              <a:t>r</a:t>
            </a:r>
            <a:r>
              <a:rPr lang="en-US" sz="1200" b="1" spc="-10" dirty="0">
                <a:latin typeface="+mn-lt"/>
                <a:cs typeface="Calibri"/>
              </a:rPr>
              <a:t>ies </a:t>
            </a:r>
            <a:r>
              <a:rPr lang="en-US" sz="1200" dirty="0">
                <a:latin typeface="+mn-lt"/>
                <a:cs typeface="Calibri"/>
              </a:rPr>
              <a:t>and</a:t>
            </a:r>
            <a:r>
              <a:rPr lang="en-US" sz="1200" spc="-15" dirty="0">
                <a:latin typeface="+mn-lt"/>
                <a:cs typeface="Calibri"/>
              </a:rPr>
              <a:t> </a:t>
            </a:r>
            <a:r>
              <a:rPr lang="en-US" sz="1200" dirty="0">
                <a:latin typeface="+mn-lt"/>
                <a:cs typeface="Calibri"/>
              </a:rPr>
              <a:t>a</a:t>
            </a:r>
            <a:r>
              <a:rPr lang="en-US" sz="1200" spc="-5" dirty="0">
                <a:latin typeface="+mn-lt"/>
                <a:cs typeface="Calibri"/>
              </a:rPr>
              <a:t> </a:t>
            </a:r>
            <a:r>
              <a:rPr lang="en-US" sz="1200" b="1" spc="-20" dirty="0">
                <a:latin typeface="+mn-lt"/>
                <a:cs typeface="Calibri"/>
              </a:rPr>
              <a:t>c</a:t>
            </a:r>
            <a:r>
              <a:rPr lang="en-US" sz="1200" b="1" spc="-15" dirty="0">
                <a:latin typeface="+mn-lt"/>
                <a:cs typeface="Calibri"/>
              </a:rPr>
              <a:t>once</a:t>
            </a:r>
            <a:r>
              <a:rPr lang="en-US" sz="1200" b="1" spc="-35" dirty="0">
                <a:latin typeface="+mn-lt"/>
                <a:cs typeface="Calibri"/>
              </a:rPr>
              <a:t>p</a:t>
            </a:r>
            <a:r>
              <a:rPr lang="en-US" sz="1200" b="1" spc="-10" dirty="0">
                <a:latin typeface="+mn-lt"/>
                <a:cs typeface="Calibri"/>
              </a:rPr>
              <a:t>tual </a:t>
            </a:r>
            <a:r>
              <a:rPr lang="en-US" sz="1200" b="1" spc="-5" dirty="0">
                <a:latin typeface="+mn-lt"/>
                <a:cs typeface="Calibri"/>
              </a:rPr>
              <a:t>f</a:t>
            </a:r>
            <a:r>
              <a:rPr lang="en-US" sz="1200" b="1" spc="-55" dirty="0">
                <a:latin typeface="+mn-lt"/>
                <a:cs typeface="Calibri"/>
              </a:rPr>
              <a:t>r</a:t>
            </a:r>
            <a:r>
              <a:rPr lang="en-US" sz="1200" b="1" dirty="0">
                <a:latin typeface="+mn-lt"/>
                <a:cs typeface="Calibri"/>
              </a:rPr>
              <a:t>a</a:t>
            </a:r>
            <a:r>
              <a:rPr lang="en-US" sz="1200" b="1" spc="-10" dirty="0">
                <a:latin typeface="+mn-lt"/>
                <a:cs typeface="Calibri"/>
              </a:rPr>
              <a:t>m</a:t>
            </a:r>
            <a:r>
              <a:rPr lang="en-US" sz="1200" b="1" spc="-15" dirty="0">
                <a:latin typeface="+mn-lt"/>
                <a:cs typeface="Calibri"/>
              </a:rPr>
              <a:t>e</a:t>
            </a:r>
            <a:r>
              <a:rPr lang="en-US" sz="1200" b="1" spc="-20" dirty="0">
                <a:latin typeface="+mn-lt"/>
                <a:cs typeface="Calibri"/>
              </a:rPr>
              <a:t>w</a:t>
            </a:r>
            <a:r>
              <a:rPr lang="en-US" sz="1200" b="1" dirty="0">
                <a:latin typeface="+mn-lt"/>
                <a:cs typeface="Calibri"/>
              </a:rPr>
              <a:t>ork </a:t>
            </a:r>
            <a:r>
              <a:rPr lang="en-US" sz="1200" b="1" spc="-45" dirty="0">
                <a:latin typeface="+mn-lt"/>
                <a:cs typeface="Calibri"/>
              </a:rPr>
              <a:t>f</a:t>
            </a:r>
            <a:r>
              <a:rPr lang="en-US" sz="1200" b="1" dirty="0">
                <a:latin typeface="+mn-lt"/>
                <a:cs typeface="Calibri"/>
              </a:rPr>
              <a:t>or</a:t>
            </a:r>
            <a:r>
              <a:rPr lang="en-US" sz="1200" b="1" spc="-5" dirty="0">
                <a:latin typeface="+mn-lt"/>
                <a:cs typeface="Calibri"/>
              </a:rPr>
              <a:t> </a:t>
            </a:r>
            <a:r>
              <a:rPr lang="en-US" sz="1200" b="1" dirty="0">
                <a:latin typeface="+mn-lt"/>
                <a:cs typeface="Calibri"/>
              </a:rPr>
              <a:t>ope</a:t>
            </a:r>
            <a:r>
              <a:rPr lang="en-US" sz="1200" b="1" spc="-55" dirty="0">
                <a:latin typeface="+mn-lt"/>
                <a:cs typeface="Calibri"/>
              </a:rPr>
              <a:t>r</a:t>
            </a:r>
            <a:r>
              <a:rPr lang="en-US" sz="1200" b="1" spc="-45" dirty="0">
                <a:latin typeface="+mn-lt"/>
                <a:cs typeface="Calibri"/>
              </a:rPr>
              <a:t>a</a:t>
            </a:r>
            <a:r>
              <a:rPr lang="en-US" sz="1200" b="1" spc="-10" dirty="0">
                <a:latin typeface="+mn-lt"/>
                <a:cs typeface="Calibri"/>
              </a:rPr>
              <a:t>tionalising the</a:t>
            </a:r>
            <a:r>
              <a:rPr lang="en-US" sz="1200" b="1" spc="-5" dirty="0">
                <a:latin typeface="+mn-lt"/>
                <a:cs typeface="Calibri"/>
              </a:rPr>
              <a:t> </a:t>
            </a:r>
            <a:r>
              <a:rPr lang="en-US" sz="1200" b="1" dirty="0">
                <a:latin typeface="+mn-lt"/>
                <a:cs typeface="Calibri"/>
              </a:rPr>
              <a:t>necessary</a:t>
            </a:r>
            <a:r>
              <a:rPr lang="en-US" sz="1200" b="1" spc="10" dirty="0">
                <a:latin typeface="+mn-lt"/>
                <a:cs typeface="Calibri"/>
              </a:rPr>
              <a:t> </a:t>
            </a:r>
            <a:r>
              <a:rPr lang="en-US" sz="1200" b="1" spc="-20" dirty="0">
                <a:latin typeface="+mn-lt"/>
                <a:cs typeface="Calibri"/>
              </a:rPr>
              <a:t>c</a:t>
            </a:r>
            <a:r>
              <a:rPr lang="en-US" sz="1200" b="1" spc="-15" dirty="0">
                <a:latin typeface="+mn-lt"/>
                <a:cs typeface="Calibri"/>
              </a:rPr>
              <a:t>on</a:t>
            </a:r>
            <a:r>
              <a:rPr lang="en-US" sz="1200" b="1" spc="-35" dirty="0">
                <a:latin typeface="+mn-lt"/>
                <a:cs typeface="Calibri"/>
              </a:rPr>
              <a:t>s</a:t>
            </a:r>
            <a:r>
              <a:rPr lang="en-US" sz="1200" b="1" spc="-10" dirty="0">
                <a:latin typeface="+mn-lt"/>
                <a:cs typeface="Calibri"/>
              </a:rPr>
              <a:t>tructs</a:t>
            </a:r>
            <a:r>
              <a:rPr lang="en-US" sz="1200" b="1" spc="-5" dirty="0">
                <a:latin typeface="+mn-lt"/>
                <a:cs typeface="Calibri"/>
              </a:rPr>
              <a:t> </a:t>
            </a:r>
            <a:r>
              <a:rPr lang="en-US" sz="1200" spc="-25" dirty="0">
                <a:latin typeface="+mn-lt"/>
                <a:cs typeface="Calibri"/>
              </a:rPr>
              <a:t>c</a:t>
            </a:r>
            <a:r>
              <a:rPr lang="en-US" sz="1200" dirty="0">
                <a:latin typeface="+mn-lt"/>
                <a:cs typeface="Calibri"/>
              </a:rPr>
              <a:t>an</a:t>
            </a:r>
            <a:r>
              <a:rPr lang="en-US" sz="1200" spc="-20" dirty="0">
                <a:latin typeface="+mn-lt"/>
                <a:cs typeface="Calibri"/>
              </a:rPr>
              <a:t> </a:t>
            </a:r>
            <a:r>
              <a:rPr lang="en-US" sz="1200" dirty="0">
                <a:latin typeface="+mn-lt"/>
                <a:cs typeface="Calibri"/>
              </a:rPr>
              <a:t>gu</a:t>
            </a:r>
            <a:r>
              <a:rPr lang="en-US" sz="1200" spc="-10" dirty="0">
                <a:latin typeface="+mn-lt"/>
                <a:cs typeface="Calibri"/>
              </a:rPr>
              <a:t>i</a:t>
            </a:r>
            <a:r>
              <a:rPr lang="en-US" sz="1200" spc="-20" dirty="0">
                <a:latin typeface="+mn-lt"/>
                <a:cs typeface="Calibri"/>
              </a:rPr>
              <a:t>d</a:t>
            </a:r>
            <a:r>
              <a:rPr lang="en-US" sz="1200" spc="-15" dirty="0">
                <a:latin typeface="+mn-lt"/>
                <a:cs typeface="Calibri"/>
              </a:rPr>
              <a:t>e</a:t>
            </a:r>
            <a:r>
              <a:rPr lang="en-US" sz="1200" dirty="0">
                <a:latin typeface="+mn-lt"/>
                <a:cs typeface="Calibri"/>
              </a:rPr>
              <a:t> ci</a:t>
            </a:r>
            <a:r>
              <a:rPr lang="en-US" sz="1200" spc="5" dirty="0">
                <a:latin typeface="+mn-lt"/>
                <a:cs typeface="Calibri"/>
              </a:rPr>
              <a:t>t</a:t>
            </a:r>
            <a:r>
              <a:rPr lang="en-US" sz="1200" dirty="0">
                <a:latin typeface="+mn-lt"/>
                <a:cs typeface="Calibri"/>
              </a:rPr>
              <a:t>ies </a:t>
            </a:r>
            <a:r>
              <a:rPr lang="en-US" sz="1200" spc="-30" dirty="0">
                <a:latin typeface="+mn-lt"/>
                <a:cs typeface="Calibri"/>
              </a:rPr>
              <a:t>t</a:t>
            </a:r>
            <a:r>
              <a:rPr lang="en-US" sz="1200" spc="-20" dirty="0">
                <a:latin typeface="+mn-lt"/>
                <a:cs typeface="Calibri"/>
              </a:rPr>
              <a:t>o</a:t>
            </a:r>
            <a:r>
              <a:rPr lang="en-US" sz="1200" spc="-40" dirty="0">
                <a:latin typeface="+mn-lt"/>
                <a:cs typeface="Calibri"/>
              </a:rPr>
              <a:t>w</a:t>
            </a:r>
            <a:r>
              <a:rPr lang="en-US" sz="1200" spc="-10" dirty="0">
                <a:latin typeface="+mn-lt"/>
                <a:cs typeface="Calibri"/>
              </a:rPr>
              <a:t>a</a:t>
            </a:r>
            <a:r>
              <a:rPr lang="en-US" sz="1200" spc="-35" dirty="0">
                <a:latin typeface="+mn-lt"/>
                <a:cs typeface="Calibri"/>
              </a:rPr>
              <a:t>r</a:t>
            </a:r>
            <a:r>
              <a:rPr lang="en-US" sz="1200" spc="-5" dirty="0">
                <a:latin typeface="+mn-lt"/>
                <a:cs typeface="Calibri"/>
              </a:rPr>
              <a:t>d</a:t>
            </a:r>
            <a:r>
              <a:rPr lang="en-US" sz="1200" dirty="0">
                <a:latin typeface="+mn-lt"/>
                <a:cs typeface="Calibri"/>
              </a:rPr>
              <a:t>s </a:t>
            </a:r>
            <a:r>
              <a:rPr lang="en-US" sz="1200" spc="-10" dirty="0">
                <a:latin typeface="+mn-lt"/>
                <a:cs typeface="Calibri"/>
              </a:rPr>
              <a:t>t</a:t>
            </a:r>
            <a:r>
              <a:rPr lang="en-US" sz="1200" spc="-5" dirty="0">
                <a:latin typeface="+mn-lt"/>
                <a:cs typeface="Calibri"/>
              </a:rPr>
              <a:t>hi</a:t>
            </a:r>
            <a:r>
              <a:rPr lang="en-US" sz="1200" dirty="0">
                <a:latin typeface="+mn-lt"/>
                <a:cs typeface="Calibri"/>
              </a:rPr>
              <a:t>s</a:t>
            </a:r>
            <a:r>
              <a:rPr lang="en-US" sz="1200" spc="-5" dirty="0">
                <a:latin typeface="+mn-lt"/>
                <a:cs typeface="Calibri"/>
              </a:rPr>
              <a:t> </a:t>
            </a:r>
            <a:r>
              <a:rPr lang="en-US" sz="1200" spc="-10" dirty="0">
                <a:latin typeface="+mn-lt"/>
                <a:cs typeface="Calibri"/>
              </a:rPr>
              <a:t>g</a:t>
            </a:r>
            <a:r>
              <a:rPr lang="en-US" sz="1200" spc="-35" dirty="0">
                <a:latin typeface="+mn-lt"/>
                <a:cs typeface="Calibri"/>
              </a:rPr>
              <a:t>r</a:t>
            </a:r>
            <a:r>
              <a:rPr lang="en-US" sz="1200" spc="-15" dirty="0">
                <a:latin typeface="+mn-lt"/>
                <a:cs typeface="Calibri"/>
              </a:rPr>
              <a:t>e</a:t>
            </a:r>
            <a:r>
              <a:rPr lang="en-US" sz="1200" spc="-35" dirty="0">
                <a:latin typeface="+mn-lt"/>
                <a:cs typeface="Calibri"/>
              </a:rPr>
              <a:t>a</a:t>
            </a:r>
            <a:r>
              <a:rPr lang="en-US" sz="1200" spc="-10" dirty="0">
                <a:latin typeface="+mn-lt"/>
                <a:cs typeface="Calibri"/>
              </a:rPr>
              <a:t>t</a:t>
            </a:r>
            <a:r>
              <a:rPr lang="en-US" sz="1200" spc="5" dirty="0">
                <a:latin typeface="+mn-lt"/>
                <a:cs typeface="Calibri"/>
              </a:rPr>
              <a:t> </a:t>
            </a:r>
            <a:r>
              <a:rPr lang="en-US" sz="1200" spc="-10" dirty="0">
                <a:latin typeface="+mn-lt"/>
                <a:cs typeface="Calibri"/>
              </a:rPr>
              <a:t>t</a:t>
            </a:r>
            <a:r>
              <a:rPr lang="en-US" sz="1200" spc="-55" dirty="0">
                <a:latin typeface="+mn-lt"/>
                <a:cs typeface="Calibri"/>
              </a:rPr>
              <a:t>r</a:t>
            </a:r>
            <a:r>
              <a:rPr lang="en-US" sz="1200" dirty="0">
                <a:latin typeface="+mn-lt"/>
                <a:cs typeface="Calibri"/>
              </a:rPr>
              <a:t>an</a:t>
            </a:r>
            <a:r>
              <a:rPr lang="en-US" sz="1200" spc="-30" dirty="0">
                <a:latin typeface="+mn-lt"/>
                <a:cs typeface="Calibri"/>
              </a:rPr>
              <a:t>s</a:t>
            </a:r>
            <a:r>
              <a:rPr lang="en-US" sz="1200" spc="-55" dirty="0">
                <a:latin typeface="+mn-lt"/>
                <a:cs typeface="Calibri"/>
              </a:rPr>
              <a:t>f</a:t>
            </a:r>
            <a:r>
              <a:rPr lang="en-US" sz="1200" spc="-20" dirty="0">
                <a:latin typeface="+mn-lt"/>
                <a:cs typeface="Calibri"/>
              </a:rPr>
              <a:t>orm</a:t>
            </a:r>
            <a:r>
              <a:rPr lang="en-US" sz="1200" spc="-35" dirty="0">
                <a:latin typeface="+mn-lt"/>
                <a:cs typeface="Calibri"/>
              </a:rPr>
              <a:t>a</a:t>
            </a:r>
            <a:r>
              <a:rPr lang="en-US" sz="1200" dirty="0">
                <a:latin typeface="+mn-lt"/>
                <a:cs typeface="Calibri"/>
              </a:rPr>
              <a:t>tion.</a:t>
            </a:r>
          </a:p>
          <a:p>
            <a:endParaRPr lang="el-GR" dirty="0"/>
          </a:p>
        </p:txBody>
      </p:sp>
      <p:sp>
        <p:nvSpPr>
          <p:cNvPr id="4" name="Slide Number Placeholder 3"/>
          <p:cNvSpPr>
            <a:spLocks noGrp="1"/>
          </p:cNvSpPr>
          <p:nvPr>
            <p:ph type="sldNum" sz="quarter" idx="10"/>
          </p:nvPr>
        </p:nvSpPr>
        <p:spPr/>
        <p:txBody>
          <a:bodyPr/>
          <a:lstStyle/>
          <a:p>
            <a:fld id="{F63B93FA-1593-40BF-8D86-997C6FDD7BEF}" type="slidenum">
              <a:rPr lang="el-GR" smtClean="0"/>
              <a:pPr/>
              <a:t>4</a:t>
            </a:fld>
            <a:endParaRPr lang="el-GR" dirty="0"/>
          </a:p>
        </p:txBody>
      </p:sp>
    </p:spTree>
    <p:extLst>
      <p:ext uri="{BB962C8B-B14F-4D97-AF65-F5344CB8AC3E}">
        <p14:creationId xmlns:p14="http://schemas.microsoft.com/office/powerpoint/2010/main" val="1946279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dirty="0">
                <a:cs typeface="Calibri"/>
              </a:rPr>
              <a:t>Η πόλη ως πεδίο δημιουργικότητας και πειραματισμού (δηλ. Ένα εργαστήριο για την καινοτομία και ένα δοκιμαστικό κρεβάτι για νέες ιδέες και επιχειρήσεις) -</a:t>
            </a:r>
            <a:endParaRPr lang="el-GR" sz="1200" dirty="0">
              <a:latin typeface="+mn-lt"/>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cs typeface="Calibri"/>
              </a:rPr>
              <a:t>Επανεγκατάσταση παλαιών κτιρίων και επαναχρησιμοποίηση εγκαταλελειμμένων χώρων (π.χ. για φιλοξενία νέων επιχειρήσεων, δημιουργικών και πολιτιστικών δραστηριοτήτων)</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Αφού όλες οι έξυπνες πόλεις είναι μια επίδειξη του Ίντερνετ των πραγμάτων (χρήση των αισθητήρων, παράγουν δεδομένα από ό, τι μπορούν να επεξεργαστούν, να συνδυαστούν, να κοινοποιηθούν, να ενσωματωθούν και να αναλυθούν για να υποστηρίξουν κάποιες πτυχές της ζωής της πόλης να λειτουργούν καλύτερα]</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cs typeface="Calibri"/>
            </a:endParaRPr>
          </a:p>
          <a:p>
            <a:endParaRPr lang="el-GR" b="0" dirty="0"/>
          </a:p>
          <a:p>
            <a:pPr marL="184785" marR="266700" indent="-172085">
              <a:lnSpc>
                <a:spcPct val="90100"/>
              </a:lnSpc>
              <a:spcBef>
                <a:spcPts val="790"/>
              </a:spcBef>
              <a:buFont typeface="Arial"/>
              <a:buChar char="•"/>
              <a:tabLst>
                <a:tab pos="185420" algn="l"/>
              </a:tabLst>
            </a:pPr>
            <a:r>
              <a:rPr lang="el-GR" sz="1200" dirty="0">
                <a:cs typeface="Calibri"/>
              </a:rPr>
              <a:t>Ανάπτυξη της καινοτομίας και του επιχειρηματικού πνεύματος με βάση εντατικές και δημιουργικές δραστηριότητες</a:t>
            </a:r>
          </a:p>
          <a:p>
            <a:pPr marL="184785" marR="266700" indent="-172085">
              <a:lnSpc>
                <a:spcPct val="90100"/>
              </a:lnSpc>
              <a:spcBef>
                <a:spcPts val="790"/>
              </a:spcBef>
              <a:buFont typeface="Arial"/>
              <a:buChar char="•"/>
              <a:tabLst>
                <a:tab pos="185420" algn="l"/>
              </a:tabLst>
            </a:pPr>
            <a:r>
              <a:rPr lang="el-GR" sz="1200" dirty="0">
                <a:cs typeface="Calibri"/>
              </a:rPr>
              <a:t>Ενίσχυση τοπικής / περιφερειακής ανταγωνιστικότητας. Από αυτή την άποψη, είναι απαραίτητη η σύνδεση των ιδρυμάτων της γνώσης (πανεπιστήμια, ερευνητικά ιδρύματα, φορείς κατάρτισης κλπ.) Με τον παραγωγικό, πολιτιστικό και δημιουργικό τομέα.</a:t>
            </a:r>
          </a:p>
          <a:p>
            <a:endParaRPr lang="en-US" b="1" dirty="0"/>
          </a:p>
        </p:txBody>
      </p:sp>
      <p:sp>
        <p:nvSpPr>
          <p:cNvPr id="4" name="Slide Number Placeholder 3"/>
          <p:cNvSpPr>
            <a:spLocks noGrp="1"/>
          </p:cNvSpPr>
          <p:nvPr>
            <p:ph type="sldNum" sz="quarter" idx="10"/>
          </p:nvPr>
        </p:nvSpPr>
        <p:spPr/>
        <p:txBody>
          <a:bodyPr/>
          <a:lstStyle/>
          <a:p>
            <a:fld id="{C2A97990-F251-41D7-9D02-50D7534BDA14}" type="slidenum">
              <a:rPr lang="en-US" smtClean="0"/>
              <a:t>5</a:t>
            </a:fld>
            <a:endParaRPr lang="en-US" dirty="0"/>
          </a:p>
        </p:txBody>
      </p:sp>
    </p:spTree>
    <p:extLst>
      <p:ext uri="{BB962C8B-B14F-4D97-AF65-F5344CB8AC3E}">
        <p14:creationId xmlns:p14="http://schemas.microsoft.com/office/powerpoint/2010/main" val="2747984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Με βάση αυτό χαράχθηκε η μεθοδολογία της έρευνας</a:t>
            </a:r>
            <a:endParaRPr lang="en-US" dirty="0"/>
          </a:p>
        </p:txBody>
      </p:sp>
      <p:sp>
        <p:nvSpPr>
          <p:cNvPr id="4" name="Slide Number Placeholder 3"/>
          <p:cNvSpPr>
            <a:spLocks noGrp="1"/>
          </p:cNvSpPr>
          <p:nvPr>
            <p:ph type="sldNum" sz="quarter" idx="5"/>
          </p:nvPr>
        </p:nvSpPr>
        <p:spPr/>
        <p:txBody>
          <a:bodyPr/>
          <a:lstStyle/>
          <a:p>
            <a:fld id="{C2A97990-F251-41D7-9D02-50D7534BDA14}" type="slidenum">
              <a:rPr lang="en-US" smtClean="0"/>
              <a:t>6</a:t>
            </a:fld>
            <a:endParaRPr lang="en-US" dirty="0"/>
          </a:p>
        </p:txBody>
      </p:sp>
    </p:spTree>
    <p:extLst>
      <p:ext uri="{BB962C8B-B14F-4D97-AF65-F5344CB8AC3E}">
        <p14:creationId xmlns:p14="http://schemas.microsoft.com/office/powerpoint/2010/main" val="3083660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l-GR" sz="1200" dirty="0"/>
          </a:p>
          <a:p>
            <a:pPr marL="228600" indent="-228600">
              <a:buFont typeface="+mj-lt"/>
              <a:buAutoNum type="arabicPeriod"/>
            </a:pPr>
            <a:r>
              <a:rPr lang="el-GR" sz="1200" dirty="0"/>
              <a:t>Πρωτοπόρος: Θεωρεί ότι έχει κατανοήσει τον όρο «Ευφυής Πόλη» και ο Δήμος έχει ενσωματώσει και χρησιμοποιεί τεχνολογίες ΤΠΕ στις καθημερινές λειτουργίες. </a:t>
            </a:r>
          </a:p>
          <a:p>
            <a:pPr marL="228600" indent="-228600">
              <a:buFont typeface="+mj-lt"/>
              <a:buAutoNum type="arabicPeriod"/>
            </a:pPr>
            <a:r>
              <a:rPr lang="el-GR" sz="1200" dirty="0"/>
              <a:t>Ακόλουθος: Θεωρεί ότι δεν έχει κατανοήσει τον όρο «Ευφυής Πόλη» ωστόσο ο Δήμος προσπαθεί να ενσωματώσει και να χρησιμοποιήσει τεχνολογίες ΤΠΕ στις καθημερινές λειτουργίες. </a:t>
            </a:r>
          </a:p>
          <a:p>
            <a:pPr marL="228600" indent="-228600">
              <a:buFont typeface="+mj-lt"/>
              <a:buAutoNum type="arabicPeriod"/>
            </a:pPr>
            <a:r>
              <a:rPr lang="el-GR" sz="1200" dirty="0"/>
              <a:t>Επιφυλακτικός : Θεωρεί ότι έχει κατανοήσει τον όρο «Ευφυής Πόλη» ωστόσο ο Δήμος επιλέγει ή δυσκολεύεται να ενσωματώσει και να χρησιμοποιήσει τεχνολογίες ΤΠΕ στις καθημερινές λειτουργίες. </a:t>
            </a:r>
          </a:p>
          <a:p>
            <a:pPr marL="228600" indent="-228600">
              <a:buFont typeface="+mj-lt"/>
              <a:buAutoNum type="arabicPeriod"/>
            </a:pPr>
            <a:r>
              <a:rPr lang="el-GR" sz="1200" dirty="0"/>
              <a:t>Συντηρητικός: Θεωρεί ότι δεν έχει κατανοήσει τον όρο «Ευφυής Πόλη» και ταυτόχρονα ο Δήμος επιλέγει ή δυσκολεύεται να ενσωματώσει και να χρησιμοποιήσει τεχνολογίες ΤΠΕ στις καθημερινές λειτουργίες. </a:t>
            </a:r>
          </a:p>
          <a:p>
            <a:endParaRPr lang="el-GR" dirty="0"/>
          </a:p>
          <a:p>
            <a:endParaRPr lang="en-US" dirty="0"/>
          </a:p>
        </p:txBody>
      </p:sp>
      <p:sp>
        <p:nvSpPr>
          <p:cNvPr id="4" name="Slide Number Placeholder 3"/>
          <p:cNvSpPr>
            <a:spLocks noGrp="1"/>
          </p:cNvSpPr>
          <p:nvPr>
            <p:ph type="sldNum" sz="quarter" idx="5"/>
          </p:nvPr>
        </p:nvSpPr>
        <p:spPr/>
        <p:txBody>
          <a:bodyPr/>
          <a:lstStyle/>
          <a:p>
            <a:fld id="{C2A97990-F251-41D7-9D02-50D7534BDA14}" type="slidenum">
              <a:rPr lang="en-US" smtClean="0"/>
              <a:t>9</a:t>
            </a:fld>
            <a:endParaRPr lang="en-US" dirty="0"/>
          </a:p>
        </p:txBody>
      </p:sp>
    </p:spTree>
    <p:extLst>
      <p:ext uri="{BB962C8B-B14F-4D97-AF65-F5344CB8AC3E}">
        <p14:creationId xmlns:p14="http://schemas.microsoft.com/office/powerpoint/2010/main" val="3658352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ανάλυση</a:t>
            </a:r>
            <a:endParaRPr lang="en-US" dirty="0"/>
          </a:p>
        </p:txBody>
      </p:sp>
      <p:sp>
        <p:nvSpPr>
          <p:cNvPr id="4" name="Slide Number Placeholder 3"/>
          <p:cNvSpPr>
            <a:spLocks noGrp="1"/>
          </p:cNvSpPr>
          <p:nvPr>
            <p:ph type="sldNum" sz="quarter" idx="5"/>
          </p:nvPr>
        </p:nvSpPr>
        <p:spPr/>
        <p:txBody>
          <a:bodyPr/>
          <a:lstStyle/>
          <a:p>
            <a:fld id="{C2A97990-F251-41D7-9D02-50D7534BDA14}" type="slidenum">
              <a:rPr lang="en-US" smtClean="0"/>
              <a:t>10</a:t>
            </a:fld>
            <a:endParaRPr lang="en-US" dirty="0"/>
          </a:p>
        </p:txBody>
      </p:sp>
    </p:spTree>
    <p:extLst>
      <p:ext uri="{BB962C8B-B14F-4D97-AF65-F5344CB8AC3E}">
        <p14:creationId xmlns:p14="http://schemas.microsoft.com/office/powerpoint/2010/main" val="1606370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4 ομάδες ερωτημάτων που καλούμαστε να απαντήσουμε</a:t>
            </a:r>
            <a:endParaRPr lang="en-US" dirty="0"/>
          </a:p>
          <a:p>
            <a:endParaRPr lang="en-US" dirty="0"/>
          </a:p>
          <a:p>
            <a:pPr marL="342900" indent="-342900">
              <a:buFont typeface="+mj-lt"/>
              <a:buAutoNum type="arabicPeriod"/>
            </a:pPr>
            <a:r>
              <a:rPr lang="el-GR" dirty="0"/>
              <a:t>Αναμενόμενα αποτελέσματα</a:t>
            </a:r>
          </a:p>
          <a:p>
            <a:pPr marL="342900" indent="-342900">
              <a:buFont typeface="+mj-lt"/>
              <a:buAutoNum type="arabicPeriod"/>
            </a:pPr>
            <a:r>
              <a:rPr lang="el-GR" dirty="0"/>
              <a:t>Επιχειρηματικότητα στις Ευφυή Πόλη</a:t>
            </a:r>
          </a:p>
          <a:p>
            <a:pPr marL="342900" indent="-342900">
              <a:buFont typeface="+mj-lt"/>
              <a:buAutoNum type="arabicPeriod"/>
            </a:pPr>
            <a:r>
              <a:rPr lang="el-GR" dirty="0"/>
              <a:t>Επένδυση &amp; ανάπτυξη σε πολλαπλούς τομείς της οικονομίας</a:t>
            </a:r>
          </a:p>
          <a:p>
            <a:pPr marL="342900" indent="-342900">
              <a:buFont typeface="+mj-lt"/>
              <a:buAutoNum type="arabicPeriod"/>
            </a:pPr>
            <a:r>
              <a:rPr lang="el-GR" dirty="0"/>
              <a:t>Χαρτογράφηση εφαρμοζόμενων πολιτικών και στρατηγικών</a:t>
            </a:r>
          </a:p>
          <a:p>
            <a:pPr marL="342900" indent="-342900">
              <a:buFont typeface="+mj-lt"/>
              <a:buAutoNum type="arabicPeriod"/>
            </a:pPr>
            <a:r>
              <a:rPr lang="el-GR" dirty="0"/>
              <a:t>Οδικός Χάρτης – </a:t>
            </a:r>
            <a:r>
              <a:rPr lang="en-US" dirty="0"/>
              <a:t>Roadmap</a:t>
            </a: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310D9B04-C9B0-47EB-9EB4-3265D558632C}" type="slidenum">
              <a:rPr lang="el-GR" smtClean="0"/>
              <a:t>14</a:t>
            </a:fld>
            <a:endParaRPr lang="el-GR" dirty="0"/>
          </a:p>
        </p:txBody>
      </p:sp>
    </p:spTree>
    <p:extLst>
      <p:ext uri="{BB962C8B-B14F-4D97-AF65-F5344CB8AC3E}">
        <p14:creationId xmlns:p14="http://schemas.microsoft.com/office/powerpoint/2010/main" val="1601269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Σας</a:t>
            </a:r>
            <a:r>
              <a:rPr lang="el-GR" baseline="0" dirty="0"/>
              <a:t> ευχαριστώ πολύ για την προσοχή σας και αναμένω με χαρά να ακούσω και τους υπόλοιπους ομιλητές και τα δικά σας σχόλια πάνω στα θέματα των Ευφυών πόλεων!</a:t>
            </a:r>
            <a:endParaRPr lang="en-US" dirty="0"/>
          </a:p>
        </p:txBody>
      </p:sp>
      <p:sp>
        <p:nvSpPr>
          <p:cNvPr id="4" name="Slide Number Placeholder 3"/>
          <p:cNvSpPr>
            <a:spLocks noGrp="1"/>
          </p:cNvSpPr>
          <p:nvPr>
            <p:ph type="sldNum" sz="quarter" idx="10"/>
          </p:nvPr>
        </p:nvSpPr>
        <p:spPr/>
        <p:txBody>
          <a:bodyPr/>
          <a:lstStyle/>
          <a:p>
            <a:fld id="{C2A97990-F251-41D7-9D02-50D7534BDA14}" type="slidenum">
              <a:rPr lang="en-US" smtClean="0"/>
              <a:t>16</a:t>
            </a:fld>
            <a:endParaRPr lang="en-US" dirty="0"/>
          </a:p>
        </p:txBody>
      </p:sp>
    </p:spTree>
    <p:extLst>
      <p:ext uri="{BB962C8B-B14F-4D97-AF65-F5344CB8AC3E}">
        <p14:creationId xmlns:p14="http://schemas.microsoft.com/office/powerpoint/2010/main" val="39351018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88705"/>
            <a:ext cx="9144000" cy="2321257"/>
          </a:xfrm>
        </p:spPr>
        <p:txBody>
          <a:bodyPr anchor="b"/>
          <a:lstStyle>
            <a:lvl1pPr algn="ctr">
              <a:defRPr sz="4500"/>
            </a:lvl1pPr>
          </a:lstStyle>
          <a:p>
            <a:r>
              <a:rPr lang="en-US"/>
              <a:t>Click to edit Master title style</a:t>
            </a:r>
            <a:endParaRPr lang="el-GR" dirty="0"/>
          </a:p>
        </p:txBody>
      </p:sp>
      <p:sp>
        <p:nvSpPr>
          <p:cNvPr id="3" name="Υπότιτλος 2"/>
          <p:cNvSpPr>
            <a:spLocks noGrp="1"/>
          </p:cNvSpPr>
          <p:nvPr>
            <p:ph type="subTitle" idx="1"/>
          </p:nvPr>
        </p:nvSpPr>
        <p:spPr>
          <a:xfrm>
            <a:off x="1524000" y="3661306"/>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l-GR" dirty="0"/>
          </a:p>
        </p:txBody>
      </p:sp>
      <p:sp>
        <p:nvSpPr>
          <p:cNvPr id="4" name="Θέση ημερομηνίας 3"/>
          <p:cNvSpPr>
            <a:spLocks noGrp="1"/>
          </p:cNvSpPr>
          <p:nvPr>
            <p:ph type="dt" sz="half" idx="10"/>
          </p:nvPr>
        </p:nvSpPr>
        <p:spPr/>
        <p:txBody>
          <a:bodyPr/>
          <a:lstStyle>
            <a:lvl1pPr>
              <a:defRPr sz="1050"/>
            </a:lvl1pPr>
          </a:lstStyle>
          <a:p>
            <a:r>
              <a:rPr lang="en-US" dirty="0"/>
              <a:t>30/05/2019</a:t>
            </a:r>
          </a:p>
        </p:txBody>
      </p:sp>
      <p:sp>
        <p:nvSpPr>
          <p:cNvPr id="5" name="Θέση υποσέλιδου 4"/>
          <p:cNvSpPr>
            <a:spLocks noGrp="1"/>
          </p:cNvSpPr>
          <p:nvPr>
            <p:ph type="ftr" sz="quarter" idx="11"/>
          </p:nvPr>
        </p:nvSpPr>
        <p:spPr/>
        <p:txBody>
          <a:bodyPr/>
          <a:lstStyle>
            <a:lvl1pPr>
              <a:defRPr sz="1050"/>
            </a:lvl1pPr>
          </a:lstStyle>
          <a:p>
            <a:r>
              <a:rPr lang="el-GR" dirty="0"/>
              <a:t>Αποτύπωση των Στρατηγικών των Ελληνικών Ευφυών Πόλεων</a:t>
            </a:r>
            <a:endParaRPr lang="en-US" dirty="0"/>
          </a:p>
        </p:txBody>
      </p:sp>
      <p:sp>
        <p:nvSpPr>
          <p:cNvPr id="6" name="Θέση αριθμού διαφάνειας 5"/>
          <p:cNvSpPr>
            <a:spLocks noGrp="1"/>
          </p:cNvSpPr>
          <p:nvPr>
            <p:ph type="sldNum" sz="quarter" idx="12"/>
          </p:nvPr>
        </p:nvSpPr>
        <p:spPr/>
        <p:txBody>
          <a:bodyPr/>
          <a:lstStyle>
            <a:lvl1pPr>
              <a:defRPr sz="1050"/>
            </a:lvl1pPr>
          </a:lstStyle>
          <a:p>
            <a:fld id="{7DE37EEE-ED41-4247-BB0D-42A028CADEC0}" type="slidenum">
              <a:rPr lang="en-US" smtClean="0"/>
              <a:t>‹#›</a:t>
            </a:fld>
            <a:endParaRPr lang="en-US" dirty="0"/>
          </a:p>
        </p:txBody>
      </p:sp>
      <p:pic>
        <p:nvPicPr>
          <p:cNvPr id="10" name="Εικόνα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9951" y="85288"/>
            <a:ext cx="5086469" cy="979098"/>
          </a:xfrm>
          <a:prstGeom prst="rect">
            <a:avLst/>
          </a:prstGeom>
        </p:spPr>
      </p:pic>
      <p:pic>
        <p:nvPicPr>
          <p:cNvPr id="11" name="Εικόνα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58" y="85288"/>
            <a:ext cx="1211317" cy="1103418"/>
          </a:xfrm>
          <a:prstGeom prst="rect">
            <a:avLst/>
          </a:prstGeom>
        </p:spPr>
      </p:pic>
      <p:sp>
        <p:nvSpPr>
          <p:cNvPr id="9" name="Ορθογώνιο 8"/>
          <p:cNvSpPr/>
          <p:nvPr/>
        </p:nvSpPr>
        <p:spPr>
          <a:xfrm>
            <a:off x="838200" y="3540125"/>
            <a:ext cx="10515601" cy="98711"/>
          </a:xfrm>
          <a:prstGeom prst="rect">
            <a:avLst/>
          </a:prstGeom>
          <a:solidFill>
            <a:srgbClr val="66A2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dirty="0"/>
          </a:p>
        </p:txBody>
      </p:sp>
      <p:sp>
        <p:nvSpPr>
          <p:cNvPr id="12" name="Rectangle 2"/>
          <p:cNvSpPr>
            <a:spLocks noChangeArrowheads="1"/>
          </p:cNvSpPr>
          <p:nvPr/>
        </p:nvSpPr>
        <p:spPr bwMode="auto">
          <a:xfrm>
            <a:off x="1245475" y="141056"/>
            <a:ext cx="406750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a:ln>
                  <a:noFill/>
                </a:ln>
                <a:solidFill>
                  <a:schemeClr val="tx1"/>
                </a:solidFill>
                <a:effectLst/>
                <a:ea typeface="Times New Roman" pitchFamily="18" charset="0"/>
                <a:cs typeface="Times New Roman" pitchFamily="18" charset="0"/>
              </a:rPr>
              <a:t>ΕΘΝΙΚΟ ΜΕΤΣΟΒΙΟ ΠΟΛΥΤΕΧΝΕΙΟ</a:t>
            </a:r>
            <a:endParaRPr kumimoji="0" lang="en-US" sz="2000" b="1" i="0" u="none" strike="noStrike" cap="none" normalizeH="0" baseline="0" dirty="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800" b="1" i="0" u="none" strike="noStrike" cap="none" normalizeH="0" baseline="0" dirty="0">
                <a:ln>
                  <a:noFill/>
                </a:ln>
                <a:solidFill>
                  <a:schemeClr val="tx1"/>
                </a:solidFill>
                <a:effectLst/>
                <a:ea typeface="Times New Roman" pitchFamily="18" charset="0"/>
                <a:cs typeface="Times New Roman" pitchFamily="18" charset="0"/>
              </a:rPr>
              <a:t>ΣΧΟΛΗ ΧΗΜΙΚΩΝ ΜΗΧΑΝΙΚΩΝ</a:t>
            </a:r>
            <a:endParaRPr kumimoji="0" lang="en-US" sz="1800" b="1" i="0" u="none" strike="noStrike" cap="none" normalizeH="0" baseline="0" dirty="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chemeClr val="tx1"/>
                </a:solidFill>
                <a:effectLst/>
                <a:ea typeface="Times New Roman" pitchFamily="18" charset="0"/>
                <a:cs typeface="Times New Roman" pitchFamily="18" charset="0"/>
              </a:rPr>
              <a:t>ΤΟΜΕΑΣ ΙΙ</a:t>
            </a:r>
            <a:endParaRPr kumimoji="0" lang="el-GR" sz="1600" b="0" i="0" u="none" strike="noStrike" cap="none" normalizeH="0" baseline="0" dirty="0">
              <a:ln>
                <a:noFill/>
              </a:ln>
              <a:solidFill>
                <a:schemeClr val="tx1"/>
              </a:solidFill>
              <a:effectLst/>
              <a:cs typeface="Arial" pitchFamily="34" charset="0"/>
            </a:endParaRPr>
          </a:p>
        </p:txBody>
      </p:sp>
    </p:spTree>
    <p:extLst>
      <p:ext uri="{BB962C8B-B14F-4D97-AF65-F5344CB8AC3E}">
        <p14:creationId xmlns:p14="http://schemas.microsoft.com/office/powerpoint/2010/main" val="2924237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Κατακόρυφο κείμενο">
    <p:spTree>
      <p:nvGrpSpPr>
        <p:cNvPr id="1" name=""/>
        <p:cNvGrpSpPr/>
        <p:nvPr/>
      </p:nvGrpSpPr>
      <p:grpSpPr>
        <a:xfrm>
          <a:off x="0" y="0"/>
          <a:ext cx="0" cy="0"/>
          <a:chOff x="0" y="0"/>
          <a:chExt cx="0" cy="0"/>
        </a:xfrm>
      </p:grpSpPr>
      <p:sp>
        <p:nvSpPr>
          <p:cNvPr id="3" name="Θέση κατακόρυφου κειμένου 2"/>
          <p:cNvSpPr>
            <a:spLocks noGrp="1"/>
          </p:cNvSpPr>
          <p:nvPr>
            <p:ph type="body" orient="vert" idx="1"/>
          </p:nvPr>
        </p:nvSpPr>
        <p:spPr>
          <a:xfrm>
            <a:off x="447261" y="1825625"/>
            <a:ext cx="105156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Ορθογώνιο 6"/>
          <p:cNvSpPr/>
          <p:nvPr/>
        </p:nvSpPr>
        <p:spPr>
          <a:xfrm>
            <a:off x="0" y="1054033"/>
            <a:ext cx="10962861" cy="72749"/>
          </a:xfrm>
          <a:prstGeom prst="rect">
            <a:avLst/>
          </a:prstGeom>
          <a:solidFill>
            <a:srgbClr val="66A2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dirty="0"/>
          </a:p>
        </p:txBody>
      </p:sp>
      <p:sp>
        <p:nvSpPr>
          <p:cNvPr id="8" name="Τίτλος 1"/>
          <p:cNvSpPr>
            <a:spLocks noGrp="1"/>
          </p:cNvSpPr>
          <p:nvPr>
            <p:ph type="title"/>
          </p:nvPr>
        </p:nvSpPr>
        <p:spPr>
          <a:xfrm>
            <a:off x="447261" y="118880"/>
            <a:ext cx="10515600" cy="911777"/>
          </a:xfrm>
        </p:spPr>
        <p:txBody>
          <a:bodyPr/>
          <a:lstStyle/>
          <a:p>
            <a:r>
              <a:rPr lang="en-US"/>
              <a:t>Click to edit Master title style</a:t>
            </a:r>
            <a:endParaRPr lang="el-GR" dirty="0"/>
          </a:p>
        </p:txBody>
      </p:sp>
      <p:sp>
        <p:nvSpPr>
          <p:cNvPr id="9" name="Θέση αριθμού διαφάνειας 8"/>
          <p:cNvSpPr txBox="1">
            <a:spLocks/>
          </p:cNvSpPr>
          <p:nvPr/>
        </p:nvSpPr>
        <p:spPr>
          <a:xfrm>
            <a:off x="11353801" y="108386"/>
            <a:ext cx="646044" cy="911776"/>
          </a:xfrm>
          <a:prstGeom prst="rect">
            <a:avLst/>
          </a:prstGeom>
        </p:spPr>
        <p:txBody>
          <a:bodyPr vert="horz" lIns="91440" tIns="45720" rIns="91440" bIns="45720" rtlCol="0" anchor="ctr"/>
          <a:lstStyle>
            <a:defPPr>
              <a:defRPr lang="el-GR"/>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9AA096-8477-49F2-AEE3-633CA0767DF1}" type="slidenum">
              <a:rPr lang="el-GR" sz="1800" smtClean="0"/>
              <a:pPr/>
              <a:t>‹#›</a:t>
            </a:fld>
            <a:endParaRPr lang="el-GR" sz="1800" dirty="0"/>
          </a:p>
        </p:txBody>
      </p:sp>
      <p:sp>
        <p:nvSpPr>
          <p:cNvPr id="10" name="Θέση ημερομηνίας 6"/>
          <p:cNvSpPr>
            <a:spLocks noGrp="1"/>
          </p:cNvSpPr>
          <p:nvPr>
            <p:ph type="dt" sz="half" idx="10"/>
          </p:nvPr>
        </p:nvSpPr>
        <p:spPr>
          <a:xfrm>
            <a:off x="447261" y="6356351"/>
            <a:ext cx="2743200" cy="365125"/>
          </a:xfrm>
        </p:spPr>
        <p:txBody>
          <a:bodyPr/>
          <a:lstStyle/>
          <a:p>
            <a:r>
              <a:rPr lang="en-US" dirty="0"/>
              <a:t>30/05/2019</a:t>
            </a:r>
          </a:p>
        </p:txBody>
      </p:sp>
      <p:sp>
        <p:nvSpPr>
          <p:cNvPr id="11" name="Θέση υποσέλιδου 7"/>
          <p:cNvSpPr>
            <a:spLocks noGrp="1"/>
          </p:cNvSpPr>
          <p:nvPr>
            <p:ph type="ftr" sz="quarter" idx="11"/>
          </p:nvPr>
        </p:nvSpPr>
        <p:spPr>
          <a:xfrm>
            <a:off x="3190462" y="6356352"/>
            <a:ext cx="7772401" cy="365125"/>
          </a:xfrm>
        </p:spPr>
        <p:txBody>
          <a:bodyPr/>
          <a:lstStyle>
            <a:lvl1pPr algn="r">
              <a:defRPr/>
            </a:lvl1pPr>
          </a:lstStyle>
          <a:p>
            <a:r>
              <a:rPr lang="el-GR" dirty="0"/>
              <a:t>Αποτύπωση των Στρατηγικών των Ελληνικών Ευφυών Πόλεων</a:t>
            </a:r>
            <a:endParaRPr lang="en-US" dirty="0"/>
          </a:p>
        </p:txBody>
      </p:sp>
      <p:pic>
        <p:nvPicPr>
          <p:cNvPr id="12" name="Picture 11"/>
          <p:cNvPicPr>
            <a:picLocks noChangeAspect="1"/>
          </p:cNvPicPr>
          <p:nvPr/>
        </p:nvPicPr>
        <p:blipFill>
          <a:blip r:embed="rId2"/>
          <a:stretch>
            <a:fillRect/>
          </a:stretch>
        </p:blipFill>
        <p:spPr>
          <a:xfrm>
            <a:off x="11344417" y="6268669"/>
            <a:ext cx="768162" cy="490770"/>
          </a:xfrm>
          <a:prstGeom prst="rect">
            <a:avLst/>
          </a:prstGeom>
        </p:spPr>
      </p:pic>
    </p:spTree>
    <p:extLst>
      <p:ext uri="{BB962C8B-B14F-4D97-AF65-F5344CB8AC3E}">
        <p14:creationId xmlns:p14="http://schemas.microsoft.com/office/powerpoint/2010/main" val="2184550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47479" y="365125"/>
            <a:ext cx="2628900" cy="5811838"/>
          </a:xfrm>
        </p:spPr>
        <p:txBody>
          <a:bodyPr vert="eaVert"/>
          <a:lstStyle/>
          <a:p>
            <a:r>
              <a:rPr lang="en-US"/>
              <a:t>Click to edit Master title style</a:t>
            </a:r>
            <a:endParaRPr lang="el-GR"/>
          </a:p>
        </p:txBody>
      </p:sp>
      <p:sp>
        <p:nvSpPr>
          <p:cNvPr id="3" name="Θέση κατακόρυφου κειμένου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Θέση ημερομηνίας 3"/>
          <p:cNvSpPr>
            <a:spLocks noGrp="1"/>
          </p:cNvSpPr>
          <p:nvPr>
            <p:ph type="dt" sz="half" idx="10"/>
          </p:nvPr>
        </p:nvSpPr>
        <p:spPr>
          <a:xfrm>
            <a:off x="838200" y="6356352"/>
            <a:ext cx="1329267" cy="365125"/>
          </a:xfrm>
        </p:spPr>
        <p:txBody>
          <a:bodyPr/>
          <a:lstStyle/>
          <a:p>
            <a:r>
              <a:rPr lang="en-US" dirty="0"/>
              <a:t>30/05/2019</a:t>
            </a:r>
          </a:p>
        </p:txBody>
      </p:sp>
      <p:sp>
        <p:nvSpPr>
          <p:cNvPr id="5" name="Θέση υποσέλιδου 4"/>
          <p:cNvSpPr>
            <a:spLocks noGrp="1"/>
          </p:cNvSpPr>
          <p:nvPr>
            <p:ph type="ftr" sz="quarter" idx="11"/>
          </p:nvPr>
        </p:nvSpPr>
        <p:spPr>
          <a:xfrm>
            <a:off x="2370668" y="6356352"/>
            <a:ext cx="7936088" cy="365125"/>
          </a:xfrm>
        </p:spPr>
        <p:txBody>
          <a:bodyPr/>
          <a:lstStyle/>
          <a:p>
            <a:r>
              <a:rPr lang="el-GR" dirty="0"/>
              <a:t>Αποτύπωση των Στρατηγικών των Ελληνικών Ευφυών Πόλεων</a:t>
            </a:r>
            <a:endParaRPr lang="en-US" dirty="0"/>
          </a:p>
        </p:txBody>
      </p:sp>
      <p:sp>
        <p:nvSpPr>
          <p:cNvPr id="6" name="Θέση αριθμού διαφάνειας 5"/>
          <p:cNvSpPr>
            <a:spLocks noGrp="1"/>
          </p:cNvSpPr>
          <p:nvPr>
            <p:ph type="sldNum" sz="quarter" idx="12"/>
          </p:nvPr>
        </p:nvSpPr>
        <p:spPr>
          <a:xfrm>
            <a:off x="10713155" y="6356352"/>
            <a:ext cx="663223" cy="365125"/>
          </a:xfrm>
        </p:spPr>
        <p:txBody>
          <a:bodyPr/>
          <a:lstStyle/>
          <a:p>
            <a:fld id="{7DE37EEE-ED41-4247-BB0D-42A028CADEC0}" type="slidenum">
              <a:rPr lang="en-US" smtClean="0"/>
              <a:t>‹#›</a:t>
            </a:fld>
            <a:endParaRPr lang="en-US" dirty="0"/>
          </a:p>
        </p:txBody>
      </p:sp>
      <p:sp>
        <p:nvSpPr>
          <p:cNvPr id="7" name="Ορθογώνιο 6"/>
          <p:cNvSpPr/>
          <p:nvPr/>
        </p:nvSpPr>
        <p:spPr>
          <a:xfrm rot="5400000">
            <a:off x="5576667" y="3028734"/>
            <a:ext cx="6176965" cy="119499"/>
          </a:xfrm>
          <a:prstGeom prst="rect">
            <a:avLst/>
          </a:prstGeom>
          <a:solidFill>
            <a:srgbClr val="66A2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dirty="0"/>
          </a:p>
        </p:txBody>
      </p:sp>
      <p:pic>
        <p:nvPicPr>
          <p:cNvPr id="8" name="Picture 7"/>
          <p:cNvPicPr>
            <a:picLocks noChangeAspect="1"/>
          </p:cNvPicPr>
          <p:nvPr/>
        </p:nvPicPr>
        <p:blipFill>
          <a:blip r:embed="rId2"/>
          <a:stretch>
            <a:fillRect/>
          </a:stretch>
        </p:blipFill>
        <p:spPr>
          <a:xfrm>
            <a:off x="11344417" y="6268669"/>
            <a:ext cx="768162" cy="490770"/>
          </a:xfrm>
          <a:prstGeom prst="rect">
            <a:avLst/>
          </a:prstGeom>
        </p:spPr>
      </p:pic>
    </p:spTree>
    <p:extLst>
      <p:ext uri="{BB962C8B-B14F-4D97-AF65-F5344CB8AC3E}">
        <p14:creationId xmlns:p14="http://schemas.microsoft.com/office/powerpoint/2010/main" val="3569613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Τίτλος και περιεχόμενο">
    <p:spTree>
      <p:nvGrpSpPr>
        <p:cNvPr id="1" name=""/>
        <p:cNvGrpSpPr/>
        <p:nvPr/>
      </p:nvGrpSpPr>
      <p:grpSpPr>
        <a:xfrm>
          <a:off x="0" y="0"/>
          <a:ext cx="0" cy="0"/>
          <a:chOff x="0" y="0"/>
          <a:chExt cx="0" cy="0"/>
        </a:xfrm>
      </p:grpSpPr>
      <p:sp>
        <p:nvSpPr>
          <p:cNvPr id="8" name="Content Placeholder 2"/>
          <p:cNvSpPr>
            <a:spLocks noGrp="1"/>
          </p:cNvSpPr>
          <p:nvPr>
            <p:ph sz="half" idx="1"/>
          </p:nvPr>
        </p:nvSpPr>
        <p:spPr>
          <a:xfrm>
            <a:off x="447261" y="1218671"/>
            <a:ext cx="5184000" cy="51223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p:cNvSpPr>
            <a:spLocks noGrp="1"/>
          </p:cNvSpPr>
          <p:nvPr>
            <p:ph sz="half" idx="2"/>
          </p:nvPr>
        </p:nvSpPr>
        <p:spPr>
          <a:xfrm>
            <a:off x="5778861" y="1218671"/>
            <a:ext cx="5184000" cy="51223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Ορθογώνιο 12"/>
          <p:cNvSpPr/>
          <p:nvPr/>
        </p:nvSpPr>
        <p:spPr>
          <a:xfrm>
            <a:off x="0" y="1054033"/>
            <a:ext cx="10962861" cy="72749"/>
          </a:xfrm>
          <a:prstGeom prst="rect">
            <a:avLst/>
          </a:prstGeom>
          <a:solidFill>
            <a:srgbClr val="66A2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dirty="0"/>
          </a:p>
        </p:txBody>
      </p:sp>
      <p:sp>
        <p:nvSpPr>
          <p:cNvPr id="14" name="Τίτλος 1"/>
          <p:cNvSpPr>
            <a:spLocks noGrp="1"/>
          </p:cNvSpPr>
          <p:nvPr>
            <p:ph type="title"/>
          </p:nvPr>
        </p:nvSpPr>
        <p:spPr>
          <a:xfrm>
            <a:off x="447261" y="118880"/>
            <a:ext cx="10515600" cy="911777"/>
          </a:xfrm>
        </p:spPr>
        <p:txBody>
          <a:bodyPr/>
          <a:lstStyle/>
          <a:p>
            <a:r>
              <a:rPr lang="en-US"/>
              <a:t>Click to edit Master title style</a:t>
            </a:r>
            <a:endParaRPr lang="el-GR" dirty="0"/>
          </a:p>
        </p:txBody>
      </p:sp>
      <p:sp>
        <p:nvSpPr>
          <p:cNvPr id="15" name="Θέση αριθμού διαφάνειας 8"/>
          <p:cNvSpPr txBox="1">
            <a:spLocks/>
          </p:cNvSpPr>
          <p:nvPr/>
        </p:nvSpPr>
        <p:spPr>
          <a:xfrm>
            <a:off x="11353801" y="108386"/>
            <a:ext cx="646044" cy="911776"/>
          </a:xfrm>
          <a:prstGeom prst="rect">
            <a:avLst/>
          </a:prstGeom>
        </p:spPr>
        <p:txBody>
          <a:bodyPr vert="horz" lIns="91440" tIns="45720" rIns="91440" bIns="45720" rtlCol="0" anchor="ctr"/>
          <a:lstStyle>
            <a:defPPr>
              <a:defRPr lang="el-GR"/>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9AA096-8477-49F2-AEE3-633CA0767DF1}" type="slidenum">
              <a:rPr lang="el-GR" sz="1800" smtClean="0"/>
              <a:pPr/>
              <a:t>‹#›</a:t>
            </a:fld>
            <a:endParaRPr lang="el-GR" sz="1800" dirty="0"/>
          </a:p>
        </p:txBody>
      </p:sp>
      <p:sp>
        <p:nvSpPr>
          <p:cNvPr id="16" name="Θέση ημερομηνίας 6"/>
          <p:cNvSpPr>
            <a:spLocks noGrp="1"/>
          </p:cNvSpPr>
          <p:nvPr>
            <p:ph type="dt" sz="half" idx="10"/>
          </p:nvPr>
        </p:nvSpPr>
        <p:spPr>
          <a:xfrm>
            <a:off x="269522" y="6422313"/>
            <a:ext cx="2643012" cy="365125"/>
          </a:xfrm>
        </p:spPr>
        <p:txBody>
          <a:bodyPr/>
          <a:lstStyle/>
          <a:p>
            <a:r>
              <a:rPr lang="en-US" dirty="0"/>
              <a:t>30/05/2019</a:t>
            </a:r>
          </a:p>
        </p:txBody>
      </p:sp>
      <p:sp>
        <p:nvSpPr>
          <p:cNvPr id="17" name="Θέση υποσέλιδου 7"/>
          <p:cNvSpPr>
            <a:spLocks noGrp="1"/>
          </p:cNvSpPr>
          <p:nvPr>
            <p:ph type="ftr" sz="quarter" idx="11"/>
          </p:nvPr>
        </p:nvSpPr>
        <p:spPr>
          <a:xfrm>
            <a:off x="3012724" y="6432895"/>
            <a:ext cx="7950139" cy="365125"/>
          </a:xfrm>
        </p:spPr>
        <p:txBody>
          <a:bodyPr/>
          <a:lstStyle>
            <a:lvl1pPr algn="r">
              <a:defRPr/>
            </a:lvl1pPr>
          </a:lstStyle>
          <a:p>
            <a:r>
              <a:rPr lang="el-GR" dirty="0"/>
              <a:t>Αποτύπωση των Στρατηγικών των Ελληνικών Ευφυών Πόλεων</a:t>
            </a:r>
            <a:endParaRPr lang="en-US" dirty="0"/>
          </a:p>
        </p:txBody>
      </p:sp>
      <p:pic>
        <p:nvPicPr>
          <p:cNvPr id="10" name="Picture 9"/>
          <p:cNvPicPr>
            <a:picLocks noChangeAspect="1"/>
          </p:cNvPicPr>
          <p:nvPr/>
        </p:nvPicPr>
        <p:blipFill>
          <a:blip r:embed="rId2"/>
          <a:stretch>
            <a:fillRect/>
          </a:stretch>
        </p:blipFill>
        <p:spPr>
          <a:xfrm>
            <a:off x="11344417" y="6268669"/>
            <a:ext cx="768162" cy="490770"/>
          </a:xfrm>
          <a:prstGeom prst="rect">
            <a:avLst/>
          </a:prstGeom>
        </p:spPr>
      </p:pic>
    </p:spTree>
    <p:extLst>
      <p:ext uri="{BB962C8B-B14F-4D97-AF65-F5344CB8AC3E}">
        <p14:creationId xmlns:p14="http://schemas.microsoft.com/office/powerpoint/2010/main" val="4224754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55E76-7F92-40DD-96D4-0776652D2CF0}" type="datetimeFigureOut">
              <a:rPr lang="en-US" smtClean="0"/>
              <a:t>03-Jun-19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3C411E-DB73-488F-A629-D52D5CD16A54}" type="slidenum">
              <a:rPr lang="en-US" smtClean="0"/>
              <a:t>‹#›</a:t>
            </a:fld>
            <a:endParaRPr lang="en-US" dirty="0"/>
          </a:p>
        </p:txBody>
      </p:sp>
    </p:spTree>
    <p:extLst>
      <p:ext uri="{BB962C8B-B14F-4D97-AF65-F5344CB8AC3E}">
        <p14:creationId xmlns:p14="http://schemas.microsoft.com/office/powerpoint/2010/main" val="3814290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10" name="Ορθογώνιο 9"/>
          <p:cNvSpPr/>
          <p:nvPr/>
        </p:nvSpPr>
        <p:spPr>
          <a:xfrm>
            <a:off x="0" y="1054033"/>
            <a:ext cx="10962861" cy="72749"/>
          </a:xfrm>
          <a:prstGeom prst="rect">
            <a:avLst/>
          </a:prstGeom>
          <a:solidFill>
            <a:srgbClr val="66A2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dirty="0"/>
          </a:p>
        </p:txBody>
      </p:sp>
      <p:sp>
        <p:nvSpPr>
          <p:cNvPr id="2" name="Τίτλος 1"/>
          <p:cNvSpPr>
            <a:spLocks noGrp="1"/>
          </p:cNvSpPr>
          <p:nvPr>
            <p:ph type="title"/>
          </p:nvPr>
        </p:nvSpPr>
        <p:spPr>
          <a:xfrm>
            <a:off x="447261" y="118880"/>
            <a:ext cx="10515600" cy="911777"/>
          </a:xfrm>
        </p:spPr>
        <p:txBody>
          <a:bodyPr/>
          <a:lstStyle/>
          <a:p>
            <a:r>
              <a:rPr lang="en-US"/>
              <a:t>Click to edit Master title style</a:t>
            </a:r>
            <a:endParaRPr lang="el-GR" dirty="0"/>
          </a:p>
        </p:txBody>
      </p:sp>
      <p:sp>
        <p:nvSpPr>
          <p:cNvPr id="3" name="Θέση περιεχομένου 2"/>
          <p:cNvSpPr>
            <a:spLocks noGrp="1"/>
          </p:cNvSpPr>
          <p:nvPr>
            <p:ph idx="1"/>
          </p:nvPr>
        </p:nvSpPr>
        <p:spPr>
          <a:xfrm>
            <a:off x="447263" y="1381539"/>
            <a:ext cx="10515600" cy="47954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7" name="Θέση ημερομηνίας 6"/>
          <p:cNvSpPr>
            <a:spLocks noGrp="1"/>
          </p:cNvSpPr>
          <p:nvPr>
            <p:ph type="dt" sz="half" idx="10"/>
          </p:nvPr>
        </p:nvSpPr>
        <p:spPr>
          <a:xfrm>
            <a:off x="447261" y="6356351"/>
            <a:ext cx="2743200" cy="365125"/>
          </a:xfrm>
        </p:spPr>
        <p:txBody>
          <a:bodyPr/>
          <a:lstStyle/>
          <a:p>
            <a:r>
              <a:rPr lang="en-US" dirty="0"/>
              <a:t>30/05/2019</a:t>
            </a:r>
          </a:p>
        </p:txBody>
      </p:sp>
      <p:sp>
        <p:nvSpPr>
          <p:cNvPr id="8" name="Θέση υποσέλιδου 7"/>
          <p:cNvSpPr>
            <a:spLocks noGrp="1"/>
          </p:cNvSpPr>
          <p:nvPr>
            <p:ph type="ftr" sz="quarter" idx="11"/>
          </p:nvPr>
        </p:nvSpPr>
        <p:spPr>
          <a:xfrm>
            <a:off x="4038602" y="6356352"/>
            <a:ext cx="6924261" cy="365125"/>
          </a:xfrm>
        </p:spPr>
        <p:txBody>
          <a:bodyPr/>
          <a:lstStyle>
            <a:lvl1pPr algn="r">
              <a:defRPr/>
            </a:lvl1pPr>
          </a:lstStyle>
          <a:p>
            <a:r>
              <a:rPr lang="el-GR" dirty="0"/>
              <a:t>Αποτύπωση των Στρατηγικών των Ελληνικών Ευφυών Πόλεων</a:t>
            </a:r>
            <a:endParaRPr lang="en-US" dirty="0"/>
          </a:p>
        </p:txBody>
      </p:sp>
      <p:sp>
        <p:nvSpPr>
          <p:cNvPr id="9" name="Θέση αριθμού διαφάνειας 8"/>
          <p:cNvSpPr>
            <a:spLocks noGrp="1"/>
          </p:cNvSpPr>
          <p:nvPr>
            <p:ph type="sldNum" sz="quarter" idx="12"/>
          </p:nvPr>
        </p:nvSpPr>
        <p:spPr>
          <a:xfrm>
            <a:off x="11353801" y="108386"/>
            <a:ext cx="646044" cy="911776"/>
          </a:xfrm>
        </p:spPr>
        <p:txBody>
          <a:bodyPr/>
          <a:lstStyle>
            <a:lvl1pPr>
              <a:defRPr sz="1800"/>
            </a:lvl1pPr>
          </a:lstStyle>
          <a:p>
            <a:fld id="{7DE37EEE-ED41-4247-BB0D-42A028CADEC0}" type="slidenum">
              <a:rPr lang="en-US" smtClean="0"/>
              <a:t>‹#›</a:t>
            </a:fld>
            <a:endParaRPr lang="en-US" dirty="0"/>
          </a:p>
        </p:txBody>
      </p:sp>
      <p:pic>
        <p:nvPicPr>
          <p:cNvPr id="4" name="Picture 3"/>
          <p:cNvPicPr>
            <a:picLocks noChangeAspect="1"/>
          </p:cNvPicPr>
          <p:nvPr/>
        </p:nvPicPr>
        <p:blipFill>
          <a:blip r:embed="rId2"/>
          <a:stretch>
            <a:fillRect/>
          </a:stretch>
        </p:blipFill>
        <p:spPr>
          <a:xfrm>
            <a:off x="11344417" y="6268669"/>
            <a:ext cx="768162" cy="490770"/>
          </a:xfrm>
          <a:prstGeom prst="rect">
            <a:avLst/>
          </a:prstGeom>
        </p:spPr>
      </p:pic>
    </p:spTree>
    <p:extLst>
      <p:ext uri="{BB962C8B-B14F-4D97-AF65-F5344CB8AC3E}">
        <p14:creationId xmlns:p14="http://schemas.microsoft.com/office/powerpoint/2010/main" val="84398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1" y="1574273"/>
            <a:ext cx="10515600" cy="2852737"/>
          </a:xfrm>
        </p:spPr>
        <p:txBody>
          <a:bodyPr anchor="b"/>
          <a:lstStyle>
            <a:lvl1pPr>
              <a:defRPr sz="4500"/>
            </a:lvl1pPr>
          </a:lstStyle>
          <a:p>
            <a:r>
              <a:rPr lang="en-US"/>
              <a:t>Click to edit Master title style</a:t>
            </a:r>
            <a:endParaRPr lang="el-GR"/>
          </a:p>
        </p:txBody>
      </p:sp>
      <p:sp>
        <p:nvSpPr>
          <p:cNvPr id="3" name="Θέση κειμένου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Θέση ημερομηνίας 3"/>
          <p:cNvSpPr>
            <a:spLocks noGrp="1"/>
          </p:cNvSpPr>
          <p:nvPr>
            <p:ph type="dt" sz="half" idx="10"/>
          </p:nvPr>
        </p:nvSpPr>
        <p:spPr>
          <a:xfrm>
            <a:off x="838200" y="6356352"/>
            <a:ext cx="922867" cy="365125"/>
          </a:xfrm>
        </p:spPr>
        <p:txBody>
          <a:bodyPr/>
          <a:lstStyle/>
          <a:p>
            <a:r>
              <a:rPr lang="en-US" dirty="0"/>
              <a:t>30/05/2019</a:t>
            </a:r>
          </a:p>
        </p:txBody>
      </p:sp>
      <p:sp>
        <p:nvSpPr>
          <p:cNvPr id="5" name="Θέση υποσέλιδου 4"/>
          <p:cNvSpPr>
            <a:spLocks noGrp="1"/>
          </p:cNvSpPr>
          <p:nvPr>
            <p:ph type="ftr" sz="quarter" idx="11"/>
          </p:nvPr>
        </p:nvSpPr>
        <p:spPr>
          <a:xfrm>
            <a:off x="2065867" y="6356352"/>
            <a:ext cx="8432800" cy="365125"/>
          </a:xfrm>
        </p:spPr>
        <p:txBody>
          <a:bodyPr/>
          <a:lstStyle/>
          <a:p>
            <a:r>
              <a:rPr lang="el-GR" dirty="0"/>
              <a:t>Αποτύπωση των Στρατηγικών των Ελληνικών Ευφυών Πόλεων</a:t>
            </a:r>
            <a:endParaRPr lang="en-US" dirty="0"/>
          </a:p>
        </p:txBody>
      </p:sp>
      <p:sp>
        <p:nvSpPr>
          <p:cNvPr id="6" name="Θέση αριθμού διαφάνειας 5"/>
          <p:cNvSpPr>
            <a:spLocks noGrp="1"/>
          </p:cNvSpPr>
          <p:nvPr>
            <p:ph type="sldNum" sz="quarter" idx="12"/>
          </p:nvPr>
        </p:nvSpPr>
        <p:spPr>
          <a:xfrm>
            <a:off x="10803467" y="6356352"/>
            <a:ext cx="550333" cy="365125"/>
          </a:xfrm>
        </p:spPr>
        <p:txBody>
          <a:bodyPr/>
          <a:lstStyle/>
          <a:p>
            <a:fld id="{7DE37EEE-ED41-4247-BB0D-42A028CADEC0}" type="slidenum">
              <a:rPr lang="en-US" smtClean="0"/>
              <a:t>‹#›</a:t>
            </a:fld>
            <a:endParaRPr lang="en-US" dirty="0"/>
          </a:p>
        </p:txBody>
      </p:sp>
      <p:sp>
        <p:nvSpPr>
          <p:cNvPr id="7" name="Ορθογώνιο 6"/>
          <p:cNvSpPr/>
          <p:nvPr/>
        </p:nvSpPr>
        <p:spPr>
          <a:xfrm>
            <a:off x="831852" y="4463766"/>
            <a:ext cx="10515601" cy="98711"/>
          </a:xfrm>
          <a:prstGeom prst="rect">
            <a:avLst/>
          </a:prstGeom>
          <a:solidFill>
            <a:srgbClr val="66A2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dirty="0"/>
          </a:p>
        </p:txBody>
      </p:sp>
      <p:pic>
        <p:nvPicPr>
          <p:cNvPr id="9" name="Picture 8"/>
          <p:cNvPicPr>
            <a:picLocks noChangeAspect="1"/>
          </p:cNvPicPr>
          <p:nvPr/>
        </p:nvPicPr>
        <p:blipFill>
          <a:blip r:embed="rId2"/>
          <a:stretch>
            <a:fillRect/>
          </a:stretch>
        </p:blipFill>
        <p:spPr>
          <a:xfrm>
            <a:off x="11344417" y="6268669"/>
            <a:ext cx="768162" cy="490770"/>
          </a:xfrm>
          <a:prstGeom prst="rect">
            <a:avLst/>
          </a:prstGeom>
        </p:spPr>
      </p:pic>
    </p:spTree>
    <p:extLst>
      <p:ext uri="{BB962C8B-B14F-4D97-AF65-F5344CB8AC3E}">
        <p14:creationId xmlns:p14="http://schemas.microsoft.com/office/powerpoint/2010/main" val="5739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Δύο περιεχόμενα">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447259" y="1371601"/>
            <a:ext cx="5264919" cy="480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Θέση περιεχομένου 3"/>
          <p:cNvSpPr>
            <a:spLocks noGrp="1"/>
          </p:cNvSpPr>
          <p:nvPr>
            <p:ph sz="half" idx="2"/>
          </p:nvPr>
        </p:nvSpPr>
        <p:spPr>
          <a:xfrm>
            <a:off x="5836357" y="1371600"/>
            <a:ext cx="5126505" cy="480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8" name="Ορθογώνιο 7"/>
          <p:cNvSpPr/>
          <p:nvPr/>
        </p:nvSpPr>
        <p:spPr>
          <a:xfrm>
            <a:off x="0" y="1054033"/>
            <a:ext cx="10962861" cy="72749"/>
          </a:xfrm>
          <a:prstGeom prst="rect">
            <a:avLst/>
          </a:prstGeom>
          <a:solidFill>
            <a:srgbClr val="66A2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dirty="0"/>
          </a:p>
        </p:txBody>
      </p:sp>
      <p:sp>
        <p:nvSpPr>
          <p:cNvPr id="9" name="Τίτλος 1"/>
          <p:cNvSpPr>
            <a:spLocks noGrp="1"/>
          </p:cNvSpPr>
          <p:nvPr>
            <p:ph type="title"/>
          </p:nvPr>
        </p:nvSpPr>
        <p:spPr>
          <a:xfrm>
            <a:off x="447261" y="127347"/>
            <a:ext cx="10515600" cy="911777"/>
          </a:xfrm>
        </p:spPr>
        <p:txBody>
          <a:bodyPr/>
          <a:lstStyle/>
          <a:p>
            <a:r>
              <a:rPr lang="en-US"/>
              <a:t>Click to edit Master title style</a:t>
            </a:r>
            <a:endParaRPr lang="el-GR" dirty="0"/>
          </a:p>
        </p:txBody>
      </p:sp>
      <p:sp>
        <p:nvSpPr>
          <p:cNvPr id="10" name="Θέση αριθμού διαφάνειας 8"/>
          <p:cNvSpPr txBox="1">
            <a:spLocks/>
          </p:cNvSpPr>
          <p:nvPr/>
        </p:nvSpPr>
        <p:spPr>
          <a:xfrm>
            <a:off x="11353801" y="116853"/>
            <a:ext cx="646044" cy="911776"/>
          </a:xfrm>
          <a:prstGeom prst="rect">
            <a:avLst/>
          </a:prstGeom>
        </p:spPr>
        <p:txBody>
          <a:bodyPr vert="horz" lIns="91440" tIns="45720" rIns="91440" bIns="45720" rtlCol="0" anchor="ctr"/>
          <a:lstStyle>
            <a:defPPr>
              <a:defRPr lang="el-GR"/>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9AA096-8477-49F2-AEE3-633CA0767DF1}" type="slidenum">
              <a:rPr lang="el-GR" sz="1800" smtClean="0"/>
              <a:pPr/>
              <a:t>‹#›</a:t>
            </a:fld>
            <a:endParaRPr lang="el-GR" sz="1800" dirty="0"/>
          </a:p>
        </p:txBody>
      </p:sp>
      <p:sp>
        <p:nvSpPr>
          <p:cNvPr id="11" name="Θέση ημερομηνίας 6"/>
          <p:cNvSpPr>
            <a:spLocks noGrp="1"/>
          </p:cNvSpPr>
          <p:nvPr>
            <p:ph type="dt" sz="half" idx="10"/>
          </p:nvPr>
        </p:nvSpPr>
        <p:spPr>
          <a:xfrm>
            <a:off x="447261" y="6356351"/>
            <a:ext cx="2743200" cy="365125"/>
          </a:xfrm>
        </p:spPr>
        <p:txBody>
          <a:bodyPr/>
          <a:lstStyle/>
          <a:p>
            <a:r>
              <a:rPr lang="en-US" dirty="0"/>
              <a:t>30/05/2019</a:t>
            </a:r>
          </a:p>
        </p:txBody>
      </p:sp>
      <p:sp>
        <p:nvSpPr>
          <p:cNvPr id="12" name="Θέση υποσέλιδου 7"/>
          <p:cNvSpPr>
            <a:spLocks noGrp="1"/>
          </p:cNvSpPr>
          <p:nvPr>
            <p:ph type="ftr" sz="quarter" idx="11"/>
          </p:nvPr>
        </p:nvSpPr>
        <p:spPr>
          <a:xfrm>
            <a:off x="3190462" y="6356352"/>
            <a:ext cx="7772401" cy="365125"/>
          </a:xfrm>
        </p:spPr>
        <p:txBody>
          <a:bodyPr/>
          <a:lstStyle>
            <a:lvl1pPr algn="r">
              <a:defRPr/>
            </a:lvl1pPr>
          </a:lstStyle>
          <a:p>
            <a:r>
              <a:rPr lang="el-GR" dirty="0"/>
              <a:t>Αποτύπωση των Στρατηγικών των Ελληνικών Ευφυών Πόλεων</a:t>
            </a:r>
            <a:endParaRPr lang="en-US" dirty="0"/>
          </a:p>
        </p:txBody>
      </p:sp>
      <p:pic>
        <p:nvPicPr>
          <p:cNvPr id="13" name="Picture 12"/>
          <p:cNvPicPr>
            <a:picLocks noChangeAspect="1"/>
          </p:cNvPicPr>
          <p:nvPr/>
        </p:nvPicPr>
        <p:blipFill>
          <a:blip r:embed="rId2"/>
          <a:stretch>
            <a:fillRect/>
          </a:stretch>
        </p:blipFill>
        <p:spPr>
          <a:xfrm>
            <a:off x="11344417" y="6268669"/>
            <a:ext cx="768162" cy="490770"/>
          </a:xfrm>
          <a:prstGeom prst="rect">
            <a:avLst/>
          </a:prstGeom>
        </p:spPr>
      </p:pic>
    </p:spTree>
    <p:extLst>
      <p:ext uri="{BB962C8B-B14F-4D97-AF65-F5344CB8AC3E}">
        <p14:creationId xmlns:p14="http://schemas.microsoft.com/office/powerpoint/2010/main" val="2187443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Σύγκριση">
    <p:spTree>
      <p:nvGrpSpPr>
        <p:cNvPr id="1" name=""/>
        <p:cNvGrpSpPr/>
        <p:nvPr/>
      </p:nvGrpSpPr>
      <p:grpSpPr>
        <a:xfrm>
          <a:off x="0" y="0"/>
          <a:ext cx="0" cy="0"/>
          <a:chOff x="0" y="0"/>
          <a:chExt cx="0" cy="0"/>
        </a:xfrm>
      </p:grpSpPr>
      <p:sp>
        <p:nvSpPr>
          <p:cNvPr id="3" name="Θέση κειμένου 2"/>
          <p:cNvSpPr>
            <a:spLocks noGrp="1"/>
          </p:cNvSpPr>
          <p:nvPr>
            <p:ph type="body" idx="1"/>
          </p:nvPr>
        </p:nvSpPr>
        <p:spPr>
          <a:xfrm>
            <a:off x="447263" y="1487315"/>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Θέση περιεχομένου 3"/>
          <p:cNvSpPr>
            <a:spLocks noGrp="1"/>
          </p:cNvSpPr>
          <p:nvPr>
            <p:ph sz="half" idx="2"/>
          </p:nvPr>
        </p:nvSpPr>
        <p:spPr>
          <a:xfrm>
            <a:off x="447263" y="231122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Θέση κειμένου 4"/>
          <p:cNvSpPr>
            <a:spLocks noGrp="1"/>
          </p:cNvSpPr>
          <p:nvPr>
            <p:ph type="body" sz="quarter" idx="3"/>
          </p:nvPr>
        </p:nvSpPr>
        <p:spPr>
          <a:xfrm>
            <a:off x="5779674" y="1487315"/>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Θέση περιεχομένου 5"/>
          <p:cNvSpPr>
            <a:spLocks noGrp="1"/>
          </p:cNvSpPr>
          <p:nvPr>
            <p:ph sz="quarter" idx="4"/>
          </p:nvPr>
        </p:nvSpPr>
        <p:spPr>
          <a:xfrm>
            <a:off x="5779674" y="231122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10" name="Ορθογώνιο 9"/>
          <p:cNvSpPr/>
          <p:nvPr/>
        </p:nvSpPr>
        <p:spPr>
          <a:xfrm>
            <a:off x="0" y="1054033"/>
            <a:ext cx="10962861" cy="72749"/>
          </a:xfrm>
          <a:prstGeom prst="rect">
            <a:avLst/>
          </a:prstGeom>
          <a:solidFill>
            <a:srgbClr val="66A2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dirty="0"/>
          </a:p>
        </p:txBody>
      </p:sp>
      <p:sp>
        <p:nvSpPr>
          <p:cNvPr id="11" name="Τίτλος 1"/>
          <p:cNvSpPr>
            <a:spLocks noGrp="1"/>
          </p:cNvSpPr>
          <p:nvPr>
            <p:ph type="title"/>
          </p:nvPr>
        </p:nvSpPr>
        <p:spPr>
          <a:xfrm>
            <a:off x="447261" y="127347"/>
            <a:ext cx="10515600" cy="911777"/>
          </a:xfrm>
        </p:spPr>
        <p:txBody>
          <a:bodyPr/>
          <a:lstStyle/>
          <a:p>
            <a:r>
              <a:rPr lang="en-US"/>
              <a:t>Click to edit Master title style</a:t>
            </a:r>
            <a:endParaRPr lang="el-GR" dirty="0"/>
          </a:p>
        </p:txBody>
      </p:sp>
      <p:sp>
        <p:nvSpPr>
          <p:cNvPr id="12" name="Θέση αριθμού διαφάνειας 8"/>
          <p:cNvSpPr txBox="1">
            <a:spLocks/>
          </p:cNvSpPr>
          <p:nvPr/>
        </p:nvSpPr>
        <p:spPr>
          <a:xfrm>
            <a:off x="11353801" y="116853"/>
            <a:ext cx="646044" cy="911776"/>
          </a:xfrm>
          <a:prstGeom prst="rect">
            <a:avLst/>
          </a:prstGeom>
        </p:spPr>
        <p:txBody>
          <a:bodyPr vert="horz" lIns="91440" tIns="45720" rIns="91440" bIns="45720" rtlCol="0" anchor="ctr"/>
          <a:lstStyle>
            <a:defPPr>
              <a:defRPr lang="el-GR"/>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9AA096-8477-49F2-AEE3-633CA0767DF1}" type="slidenum">
              <a:rPr lang="el-GR" sz="1800" smtClean="0"/>
              <a:pPr/>
              <a:t>‹#›</a:t>
            </a:fld>
            <a:endParaRPr lang="el-GR" sz="1800" dirty="0"/>
          </a:p>
        </p:txBody>
      </p:sp>
      <p:sp>
        <p:nvSpPr>
          <p:cNvPr id="13" name="Θέση ημερομηνίας 6"/>
          <p:cNvSpPr>
            <a:spLocks noGrp="1"/>
          </p:cNvSpPr>
          <p:nvPr>
            <p:ph type="dt" sz="half" idx="10"/>
          </p:nvPr>
        </p:nvSpPr>
        <p:spPr>
          <a:xfrm>
            <a:off x="447262" y="6356351"/>
            <a:ext cx="1212205" cy="365125"/>
          </a:xfrm>
        </p:spPr>
        <p:txBody>
          <a:bodyPr/>
          <a:lstStyle/>
          <a:p>
            <a:r>
              <a:rPr lang="en-US" dirty="0"/>
              <a:t>30/05/2019</a:t>
            </a:r>
          </a:p>
        </p:txBody>
      </p:sp>
      <p:sp>
        <p:nvSpPr>
          <p:cNvPr id="14" name="Θέση υποσέλιδου 7"/>
          <p:cNvSpPr>
            <a:spLocks noGrp="1"/>
          </p:cNvSpPr>
          <p:nvPr>
            <p:ph type="ftr" sz="quarter" idx="11"/>
          </p:nvPr>
        </p:nvSpPr>
        <p:spPr>
          <a:xfrm>
            <a:off x="1659467" y="6356352"/>
            <a:ext cx="9303396" cy="365125"/>
          </a:xfrm>
        </p:spPr>
        <p:txBody>
          <a:bodyPr/>
          <a:lstStyle>
            <a:lvl1pPr algn="r">
              <a:defRPr/>
            </a:lvl1pPr>
          </a:lstStyle>
          <a:p>
            <a:r>
              <a:rPr lang="el-GR" dirty="0"/>
              <a:t>Αποτύπωση των Στρατηγικών των Ελληνικών Ευφυών Πόλεων</a:t>
            </a:r>
            <a:endParaRPr lang="en-US" dirty="0"/>
          </a:p>
        </p:txBody>
      </p:sp>
      <p:pic>
        <p:nvPicPr>
          <p:cNvPr id="15" name="Picture 14"/>
          <p:cNvPicPr>
            <a:picLocks noChangeAspect="1"/>
          </p:cNvPicPr>
          <p:nvPr/>
        </p:nvPicPr>
        <p:blipFill>
          <a:blip r:embed="rId2"/>
          <a:stretch>
            <a:fillRect/>
          </a:stretch>
        </p:blipFill>
        <p:spPr>
          <a:xfrm>
            <a:off x="11344417" y="6268669"/>
            <a:ext cx="768162" cy="490770"/>
          </a:xfrm>
          <a:prstGeom prst="rect">
            <a:avLst/>
          </a:prstGeom>
        </p:spPr>
      </p:pic>
    </p:spTree>
    <p:extLst>
      <p:ext uri="{BB962C8B-B14F-4D97-AF65-F5344CB8AC3E}">
        <p14:creationId xmlns:p14="http://schemas.microsoft.com/office/powerpoint/2010/main" val="1993170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Μόνο τίτλος">
    <p:spTree>
      <p:nvGrpSpPr>
        <p:cNvPr id="1" name=""/>
        <p:cNvGrpSpPr/>
        <p:nvPr/>
      </p:nvGrpSpPr>
      <p:grpSpPr>
        <a:xfrm>
          <a:off x="0" y="0"/>
          <a:ext cx="0" cy="0"/>
          <a:chOff x="0" y="0"/>
          <a:chExt cx="0" cy="0"/>
        </a:xfrm>
      </p:grpSpPr>
      <p:sp>
        <p:nvSpPr>
          <p:cNvPr id="6" name="Ορθογώνιο 5"/>
          <p:cNvSpPr/>
          <p:nvPr/>
        </p:nvSpPr>
        <p:spPr>
          <a:xfrm>
            <a:off x="0" y="1054033"/>
            <a:ext cx="10962861" cy="72749"/>
          </a:xfrm>
          <a:prstGeom prst="rect">
            <a:avLst/>
          </a:prstGeom>
          <a:solidFill>
            <a:srgbClr val="66A2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dirty="0"/>
          </a:p>
        </p:txBody>
      </p:sp>
      <p:sp>
        <p:nvSpPr>
          <p:cNvPr id="7" name="Τίτλος 1"/>
          <p:cNvSpPr>
            <a:spLocks noGrp="1"/>
          </p:cNvSpPr>
          <p:nvPr>
            <p:ph type="title"/>
          </p:nvPr>
        </p:nvSpPr>
        <p:spPr>
          <a:xfrm>
            <a:off x="447261" y="127347"/>
            <a:ext cx="10515600" cy="911777"/>
          </a:xfrm>
        </p:spPr>
        <p:txBody>
          <a:bodyPr/>
          <a:lstStyle/>
          <a:p>
            <a:r>
              <a:rPr lang="en-US"/>
              <a:t>Click to edit Master title style</a:t>
            </a:r>
            <a:endParaRPr lang="el-GR" dirty="0"/>
          </a:p>
        </p:txBody>
      </p:sp>
      <p:sp>
        <p:nvSpPr>
          <p:cNvPr id="8" name="Θέση αριθμού διαφάνειας 8"/>
          <p:cNvSpPr txBox="1">
            <a:spLocks/>
          </p:cNvSpPr>
          <p:nvPr/>
        </p:nvSpPr>
        <p:spPr>
          <a:xfrm>
            <a:off x="11353801" y="116853"/>
            <a:ext cx="646044" cy="911776"/>
          </a:xfrm>
          <a:prstGeom prst="rect">
            <a:avLst/>
          </a:prstGeom>
        </p:spPr>
        <p:txBody>
          <a:bodyPr vert="horz" lIns="91440" tIns="45720" rIns="91440" bIns="45720" rtlCol="0" anchor="ctr"/>
          <a:lstStyle>
            <a:defPPr>
              <a:defRPr lang="el-GR"/>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9AA096-8477-49F2-AEE3-633CA0767DF1}" type="slidenum">
              <a:rPr lang="el-GR" sz="1800" smtClean="0"/>
              <a:pPr/>
              <a:t>‹#›</a:t>
            </a:fld>
            <a:endParaRPr lang="el-GR" sz="1800" dirty="0"/>
          </a:p>
        </p:txBody>
      </p:sp>
      <p:sp>
        <p:nvSpPr>
          <p:cNvPr id="9" name="Θέση ημερομηνίας 6"/>
          <p:cNvSpPr>
            <a:spLocks noGrp="1"/>
          </p:cNvSpPr>
          <p:nvPr>
            <p:ph type="dt" sz="half" idx="10"/>
          </p:nvPr>
        </p:nvSpPr>
        <p:spPr>
          <a:xfrm>
            <a:off x="447262" y="6356351"/>
            <a:ext cx="1539583" cy="365125"/>
          </a:xfrm>
        </p:spPr>
        <p:txBody>
          <a:bodyPr/>
          <a:lstStyle/>
          <a:p>
            <a:r>
              <a:rPr lang="en-US" dirty="0"/>
              <a:t>30/05/2019</a:t>
            </a:r>
          </a:p>
        </p:txBody>
      </p:sp>
      <p:sp>
        <p:nvSpPr>
          <p:cNvPr id="10" name="Θέση υποσέλιδου 7"/>
          <p:cNvSpPr>
            <a:spLocks noGrp="1"/>
          </p:cNvSpPr>
          <p:nvPr>
            <p:ph type="ftr" sz="quarter" idx="11"/>
          </p:nvPr>
        </p:nvSpPr>
        <p:spPr>
          <a:xfrm>
            <a:off x="3001618" y="6356351"/>
            <a:ext cx="7961244" cy="365125"/>
          </a:xfrm>
        </p:spPr>
        <p:txBody>
          <a:bodyPr/>
          <a:lstStyle>
            <a:lvl1pPr algn="r">
              <a:defRPr/>
            </a:lvl1pPr>
          </a:lstStyle>
          <a:p>
            <a:r>
              <a:rPr lang="el-GR" dirty="0"/>
              <a:t>Αποτύπωση των Στρατηγικών των Ελληνικών Ευφυών Πόλεων</a:t>
            </a:r>
            <a:endParaRPr lang="en-US" dirty="0"/>
          </a:p>
        </p:txBody>
      </p:sp>
      <p:pic>
        <p:nvPicPr>
          <p:cNvPr id="11" name="Picture 10"/>
          <p:cNvPicPr>
            <a:picLocks noChangeAspect="1"/>
          </p:cNvPicPr>
          <p:nvPr/>
        </p:nvPicPr>
        <p:blipFill>
          <a:blip r:embed="rId2"/>
          <a:stretch>
            <a:fillRect/>
          </a:stretch>
        </p:blipFill>
        <p:spPr>
          <a:xfrm>
            <a:off x="11344417" y="6268669"/>
            <a:ext cx="768162" cy="490770"/>
          </a:xfrm>
          <a:prstGeom prst="rect">
            <a:avLst/>
          </a:prstGeom>
        </p:spPr>
      </p:pic>
    </p:spTree>
    <p:extLst>
      <p:ext uri="{BB962C8B-B14F-4D97-AF65-F5344CB8AC3E}">
        <p14:creationId xmlns:p14="http://schemas.microsoft.com/office/powerpoint/2010/main" val="37831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Κενή">
    <p:spTree>
      <p:nvGrpSpPr>
        <p:cNvPr id="1" name=""/>
        <p:cNvGrpSpPr/>
        <p:nvPr/>
      </p:nvGrpSpPr>
      <p:grpSpPr>
        <a:xfrm>
          <a:off x="0" y="0"/>
          <a:ext cx="0" cy="0"/>
          <a:chOff x="0" y="0"/>
          <a:chExt cx="0" cy="0"/>
        </a:xfrm>
      </p:grpSpPr>
      <p:sp>
        <p:nvSpPr>
          <p:cNvPr id="7" name="Θέση αριθμού διαφάνειας 8"/>
          <p:cNvSpPr txBox="1">
            <a:spLocks/>
          </p:cNvSpPr>
          <p:nvPr/>
        </p:nvSpPr>
        <p:spPr>
          <a:xfrm>
            <a:off x="11353801" y="142254"/>
            <a:ext cx="646044" cy="911776"/>
          </a:xfrm>
          <a:prstGeom prst="rect">
            <a:avLst/>
          </a:prstGeom>
        </p:spPr>
        <p:txBody>
          <a:bodyPr vert="horz" lIns="91440" tIns="45720" rIns="91440" bIns="45720" rtlCol="0" anchor="ctr"/>
          <a:lstStyle>
            <a:defPPr>
              <a:defRPr lang="el-GR"/>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9AA096-8477-49F2-AEE3-633CA0767DF1}" type="slidenum">
              <a:rPr lang="el-GR" sz="1800" smtClean="0"/>
              <a:pPr/>
              <a:t>‹#›</a:t>
            </a:fld>
            <a:endParaRPr lang="el-GR" sz="1800" dirty="0"/>
          </a:p>
        </p:txBody>
      </p:sp>
      <p:sp>
        <p:nvSpPr>
          <p:cNvPr id="8" name="Θέση ημερομηνίας 6"/>
          <p:cNvSpPr>
            <a:spLocks noGrp="1"/>
          </p:cNvSpPr>
          <p:nvPr>
            <p:ph type="dt" sz="half" idx="10"/>
          </p:nvPr>
        </p:nvSpPr>
        <p:spPr>
          <a:xfrm>
            <a:off x="413395" y="6356350"/>
            <a:ext cx="2406005" cy="365125"/>
          </a:xfrm>
        </p:spPr>
        <p:txBody>
          <a:bodyPr/>
          <a:lstStyle/>
          <a:p>
            <a:r>
              <a:rPr lang="en-US" dirty="0"/>
              <a:t>30/05/2019</a:t>
            </a:r>
          </a:p>
        </p:txBody>
      </p:sp>
      <p:sp>
        <p:nvSpPr>
          <p:cNvPr id="9" name="Θέση υποσέλιδου 7"/>
          <p:cNvSpPr>
            <a:spLocks noGrp="1"/>
          </p:cNvSpPr>
          <p:nvPr>
            <p:ph type="ftr" sz="quarter" idx="11"/>
          </p:nvPr>
        </p:nvSpPr>
        <p:spPr>
          <a:xfrm>
            <a:off x="2819401" y="6356350"/>
            <a:ext cx="7961244" cy="365125"/>
          </a:xfrm>
        </p:spPr>
        <p:txBody>
          <a:bodyPr/>
          <a:lstStyle>
            <a:lvl1pPr algn="r">
              <a:defRPr/>
            </a:lvl1pPr>
          </a:lstStyle>
          <a:p>
            <a:r>
              <a:rPr lang="el-GR" dirty="0"/>
              <a:t>Αποτύπωση των Στρατηγικών των Ελληνικών Ευφυών Πόλεων</a:t>
            </a:r>
            <a:endParaRPr lang="en-US" dirty="0"/>
          </a:p>
        </p:txBody>
      </p:sp>
      <p:pic>
        <p:nvPicPr>
          <p:cNvPr id="5" name="Picture 4"/>
          <p:cNvPicPr>
            <a:picLocks noChangeAspect="1"/>
          </p:cNvPicPr>
          <p:nvPr/>
        </p:nvPicPr>
        <p:blipFill>
          <a:blip r:embed="rId2"/>
          <a:stretch>
            <a:fillRect/>
          </a:stretch>
        </p:blipFill>
        <p:spPr>
          <a:xfrm>
            <a:off x="11344417" y="6268669"/>
            <a:ext cx="768162" cy="490770"/>
          </a:xfrm>
          <a:prstGeom prst="rect">
            <a:avLst/>
          </a:prstGeom>
        </p:spPr>
      </p:pic>
    </p:spTree>
    <p:extLst>
      <p:ext uri="{BB962C8B-B14F-4D97-AF65-F5344CB8AC3E}">
        <p14:creationId xmlns:p14="http://schemas.microsoft.com/office/powerpoint/2010/main" val="1836457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55596"/>
            <a:ext cx="3932237" cy="1600200"/>
          </a:xfrm>
        </p:spPr>
        <p:txBody>
          <a:bodyPr anchor="b"/>
          <a:lstStyle>
            <a:lvl1pPr>
              <a:defRPr sz="2400"/>
            </a:lvl1pPr>
          </a:lstStyle>
          <a:p>
            <a:r>
              <a:rPr lang="en-US"/>
              <a:t>Click to edit Master title style</a:t>
            </a:r>
            <a:endParaRPr lang="el-GR"/>
          </a:p>
        </p:txBody>
      </p:sp>
      <p:sp>
        <p:nvSpPr>
          <p:cNvPr id="3" name="Θέση περιεχομένου 2"/>
          <p:cNvSpPr>
            <a:spLocks noGrp="1"/>
          </p:cNvSpPr>
          <p:nvPr>
            <p:ph idx="1"/>
          </p:nvPr>
        </p:nvSpPr>
        <p:spPr>
          <a:xfrm>
            <a:off x="5000977" y="355597"/>
            <a:ext cx="6354411" cy="550545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3" name="Ορθογώνιο 12"/>
          <p:cNvSpPr/>
          <p:nvPr/>
        </p:nvSpPr>
        <p:spPr>
          <a:xfrm>
            <a:off x="1" y="1966347"/>
            <a:ext cx="4772025" cy="91053"/>
          </a:xfrm>
          <a:prstGeom prst="rect">
            <a:avLst/>
          </a:prstGeom>
          <a:solidFill>
            <a:srgbClr val="66A2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dirty="0"/>
          </a:p>
        </p:txBody>
      </p:sp>
      <p:sp>
        <p:nvSpPr>
          <p:cNvPr id="15" name="Θέση αριθμού διαφάνειας 8"/>
          <p:cNvSpPr txBox="1">
            <a:spLocks/>
          </p:cNvSpPr>
          <p:nvPr/>
        </p:nvSpPr>
        <p:spPr>
          <a:xfrm>
            <a:off x="11443529" y="0"/>
            <a:ext cx="646044" cy="911776"/>
          </a:xfrm>
          <a:prstGeom prst="rect">
            <a:avLst/>
          </a:prstGeom>
        </p:spPr>
        <p:txBody>
          <a:bodyPr vert="horz" lIns="91440" tIns="45720" rIns="91440" bIns="45720" rtlCol="0" anchor="ctr"/>
          <a:lstStyle>
            <a:defPPr>
              <a:defRPr lang="el-GR"/>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9AA096-8477-49F2-AEE3-633CA0767DF1}" type="slidenum">
              <a:rPr lang="el-GR" sz="1800" smtClean="0"/>
              <a:pPr/>
              <a:t>‹#›</a:t>
            </a:fld>
            <a:endParaRPr lang="el-GR" sz="1800" dirty="0"/>
          </a:p>
        </p:txBody>
      </p:sp>
      <p:sp>
        <p:nvSpPr>
          <p:cNvPr id="16" name="Θέση ημερομηνίας 6"/>
          <p:cNvSpPr>
            <a:spLocks noGrp="1"/>
          </p:cNvSpPr>
          <p:nvPr>
            <p:ph type="dt" sz="half" idx="10"/>
          </p:nvPr>
        </p:nvSpPr>
        <p:spPr>
          <a:xfrm>
            <a:off x="447261" y="6356351"/>
            <a:ext cx="2743200" cy="365125"/>
          </a:xfrm>
        </p:spPr>
        <p:txBody>
          <a:bodyPr/>
          <a:lstStyle/>
          <a:p>
            <a:r>
              <a:rPr lang="en-US" dirty="0"/>
              <a:t>30/05/2019</a:t>
            </a:r>
          </a:p>
        </p:txBody>
      </p:sp>
      <p:sp>
        <p:nvSpPr>
          <p:cNvPr id="17" name="Θέση υποσέλιδου 7"/>
          <p:cNvSpPr>
            <a:spLocks noGrp="1"/>
          </p:cNvSpPr>
          <p:nvPr>
            <p:ph type="ftr" sz="quarter" idx="11"/>
          </p:nvPr>
        </p:nvSpPr>
        <p:spPr>
          <a:xfrm>
            <a:off x="4038601" y="6356352"/>
            <a:ext cx="7316788" cy="365125"/>
          </a:xfrm>
        </p:spPr>
        <p:txBody>
          <a:bodyPr/>
          <a:lstStyle>
            <a:lvl1pPr algn="r">
              <a:defRPr/>
            </a:lvl1pPr>
          </a:lstStyle>
          <a:p>
            <a:r>
              <a:rPr lang="el-GR" dirty="0"/>
              <a:t>Αποτύπωση των Στρατηγικών των Ελληνικών Ευφυών Πόλεων</a:t>
            </a:r>
            <a:endParaRPr lang="en-US" dirty="0"/>
          </a:p>
        </p:txBody>
      </p:sp>
      <p:pic>
        <p:nvPicPr>
          <p:cNvPr id="9" name="Picture 8"/>
          <p:cNvPicPr>
            <a:picLocks noChangeAspect="1"/>
          </p:cNvPicPr>
          <p:nvPr/>
        </p:nvPicPr>
        <p:blipFill>
          <a:blip r:embed="rId2"/>
          <a:stretch>
            <a:fillRect/>
          </a:stretch>
        </p:blipFill>
        <p:spPr>
          <a:xfrm>
            <a:off x="11344417" y="6268669"/>
            <a:ext cx="768162" cy="490770"/>
          </a:xfrm>
          <a:prstGeom prst="rect">
            <a:avLst/>
          </a:prstGeom>
        </p:spPr>
      </p:pic>
    </p:spTree>
    <p:extLst>
      <p:ext uri="{BB962C8B-B14F-4D97-AF65-F5344CB8AC3E}">
        <p14:creationId xmlns:p14="http://schemas.microsoft.com/office/powerpoint/2010/main" val="87979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5183188" y="355597"/>
            <a:ext cx="6172200" cy="550545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endParaRPr lang="el-GR" dirty="0"/>
          </a:p>
        </p:txBody>
      </p:sp>
      <p:sp>
        <p:nvSpPr>
          <p:cNvPr id="13" name="Τίτλος 1"/>
          <p:cNvSpPr>
            <a:spLocks noGrp="1"/>
          </p:cNvSpPr>
          <p:nvPr>
            <p:ph type="title"/>
          </p:nvPr>
        </p:nvSpPr>
        <p:spPr>
          <a:xfrm>
            <a:off x="839788" y="355596"/>
            <a:ext cx="3932237" cy="1600200"/>
          </a:xfrm>
        </p:spPr>
        <p:txBody>
          <a:bodyPr anchor="b"/>
          <a:lstStyle>
            <a:lvl1pPr>
              <a:defRPr sz="2400"/>
            </a:lvl1pPr>
          </a:lstStyle>
          <a:p>
            <a:r>
              <a:rPr lang="en-US"/>
              <a:t>Click to edit Master title style</a:t>
            </a:r>
            <a:endParaRPr lang="el-GR"/>
          </a:p>
        </p:txBody>
      </p:sp>
      <p:sp>
        <p:nvSpPr>
          <p:cNvPr id="14" name="Θέση κειμένου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5" name="Ορθογώνιο 14"/>
          <p:cNvSpPr/>
          <p:nvPr/>
        </p:nvSpPr>
        <p:spPr>
          <a:xfrm>
            <a:off x="1" y="1966347"/>
            <a:ext cx="4772025" cy="91053"/>
          </a:xfrm>
          <a:prstGeom prst="rect">
            <a:avLst/>
          </a:prstGeom>
          <a:solidFill>
            <a:srgbClr val="66A2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dirty="0"/>
          </a:p>
        </p:txBody>
      </p:sp>
      <p:sp>
        <p:nvSpPr>
          <p:cNvPr id="16" name="Θέση αριθμού διαφάνειας 8"/>
          <p:cNvSpPr txBox="1">
            <a:spLocks/>
          </p:cNvSpPr>
          <p:nvPr/>
        </p:nvSpPr>
        <p:spPr>
          <a:xfrm>
            <a:off x="11443529" y="0"/>
            <a:ext cx="646044" cy="911776"/>
          </a:xfrm>
          <a:prstGeom prst="rect">
            <a:avLst/>
          </a:prstGeom>
        </p:spPr>
        <p:txBody>
          <a:bodyPr vert="horz" lIns="91440" tIns="45720" rIns="91440" bIns="45720" rtlCol="0" anchor="ctr"/>
          <a:lstStyle>
            <a:defPPr>
              <a:defRPr lang="el-GR"/>
            </a:defPPr>
            <a:lvl1pPr marL="0" algn="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9AA096-8477-49F2-AEE3-633CA0767DF1}" type="slidenum">
              <a:rPr lang="el-GR" sz="1800" smtClean="0"/>
              <a:pPr/>
              <a:t>‹#›</a:t>
            </a:fld>
            <a:endParaRPr lang="el-GR" sz="1800" dirty="0"/>
          </a:p>
        </p:txBody>
      </p:sp>
      <p:sp>
        <p:nvSpPr>
          <p:cNvPr id="17" name="Θέση ημερομηνίας 6"/>
          <p:cNvSpPr>
            <a:spLocks noGrp="1"/>
          </p:cNvSpPr>
          <p:nvPr>
            <p:ph type="dt" sz="half" idx="10"/>
          </p:nvPr>
        </p:nvSpPr>
        <p:spPr>
          <a:xfrm>
            <a:off x="447261" y="6356351"/>
            <a:ext cx="2743200" cy="365125"/>
          </a:xfrm>
        </p:spPr>
        <p:txBody>
          <a:bodyPr/>
          <a:lstStyle/>
          <a:p>
            <a:r>
              <a:rPr lang="en-US" dirty="0"/>
              <a:t>30/05/2019</a:t>
            </a:r>
          </a:p>
        </p:txBody>
      </p:sp>
      <p:sp>
        <p:nvSpPr>
          <p:cNvPr id="18" name="Θέση υποσέλιδου 7"/>
          <p:cNvSpPr>
            <a:spLocks noGrp="1"/>
          </p:cNvSpPr>
          <p:nvPr>
            <p:ph type="ftr" sz="quarter" idx="11"/>
          </p:nvPr>
        </p:nvSpPr>
        <p:spPr>
          <a:xfrm>
            <a:off x="4038601" y="6356352"/>
            <a:ext cx="7316788" cy="365125"/>
          </a:xfrm>
        </p:spPr>
        <p:txBody>
          <a:bodyPr/>
          <a:lstStyle>
            <a:lvl1pPr algn="r">
              <a:defRPr/>
            </a:lvl1pPr>
          </a:lstStyle>
          <a:p>
            <a:r>
              <a:rPr lang="el-GR" dirty="0"/>
              <a:t>Αποτύπωση των Στρατηγικών των Ελληνικών Ευφυών Πόλεων</a:t>
            </a:r>
            <a:endParaRPr lang="en-US" dirty="0"/>
          </a:p>
        </p:txBody>
      </p:sp>
      <p:pic>
        <p:nvPicPr>
          <p:cNvPr id="9" name="Picture 8"/>
          <p:cNvPicPr>
            <a:picLocks noChangeAspect="1"/>
          </p:cNvPicPr>
          <p:nvPr/>
        </p:nvPicPr>
        <p:blipFill>
          <a:blip r:embed="rId2"/>
          <a:stretch>
            <a:fillRect/>
          </a:stretch>
        </p:blipFill>
        <p:spPr>
          <a:xfrm>
            <a:off x="11344417" y="6268669"/>
            <a:ext cx="768162" cy="490770"/>
          </a:xfrm>
          <a:prstGeom prst="rect">
            <a:avLst/>
          </a:prstGeom>
        </p:spPr>
      </p:pic>
    </p:spTree>
    <p:extLst>
      <p:ext uri="{BB962C8B-B14F-4D97-AF65-F5344CB8AC3E}">
        <p14:creationId xmlns:p14="http://schemas.microsoft.com/office/powerpoint/2010/main" val="237800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DnDiag">
          <a:fgClr>
            <a:schemeClr val="bg2"/>
          </a:fgClr>
          <a:bgClr>
            <a:schemeClr val="bg1"/>
          </a:bgClr>
        </a:patt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30/05/2019</a:t>
            </a:r>
          </a:p>
        </p:txBody>
      </p:sp>
      <p:sp>
        <p:nvSpPr>
          <p:cNvPr id="5" name="Θέση υποσέλιδου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l-GR" dirty="0"/>
              <a:t>Αποτύπωση των Στρατηγικών των Ελληνικών Ευφυών Πόλεων</a:t>
            </a:r>
            <a:endParaRPr lang="en-US" dirty="0"/>
          </a:p>
        </p:txBody>
      </p:sp>
      <p:sp>
        <p:nvSpPr>
          <p:cNvPr id="6" name="Θέση αριθμού διαφάνειας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E37EEE-ED41-4247-BB0D-42A028CADEC0}" type="slidenum">
              <a:rPr lang="en-US" smtClean="0"/>
              <a:t>‹#›</a:t>
            </a:fld>
            <a:endParaRPr lang="en-US" dirty="0"/>
          </a:p>
        </p:txBody>
      </p:sp>
    </p:spTree>
    <p:extLst>
      <p:ext uri="{BB962C8B-B14F-4D97-AF65-F5344CB8AC3E}">
        <p14:creationId xmlns:p14="http://schemas.microsoft.com/office/powerpoint/2010/main" val="20353472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image" Target="../media/image18.png"/><Relationship Id="rId1" Type="http://schemas.openxmlformats.org/officeDocument/2006/relationships/slideLayout" Target="../slideLayouts/slideLayout4.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4.png"/><Relationship Id="rId4" Type="http://schemas.openxmlformats.org/officeDocument/2006/relationships/diagramLayout" Target="../diagrams/layout1.xml"/><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7775" y="1122363"/>
            <a:ext cx="7916450" cy="2387600"/>
          </a:xfrm>
        </p:spPr>
        <p:txBody>
          <a:bodyPr>
            <a:noAutofit/>
          </a:bodyPr>
          <a:lstStyle/>
          <a:p>
            <a:r>
              <a:rPr lang="el-GR" sz="4000" dirty="0"/>
              <a:t>Αποτύπωση των Στρατηγικών των Ελληνικών Ευφυών Πόλεων:</a:t>
            </a:r>
            <a:br>
              <a:rPr lang="el-GR" sz="4000" dirty="0"/>
            </a:br>
            <a:r>
              <a:rPr lang="el-GR" sz="4000" dirty="0"/>
              <a:t>Μια Εμπειρική Ανάλυση</a:t>
            </a:r>
          </a:p>
        </p:txBody>
      </p:sp>
      <p:sp>
        <p:nvSpPr>
          <p:cNvPr id="3" name="Subtitle 2"/>
          <p:cNvSpPr>
            <a:spLocks noGrp="1"/>
          </p:cNvSpPr>
          <p:nvPr>
            <p:ph type="subTitle" idx="1"/>
          </p:nvPr>
        </p:nvSpPr>
        <p:spPr>
          <a:xfrm>
            <a:off x="2667000" y="3661305"/>
            <a:ext cx="6858000" cy="2041226"/>
          </a:xfrm>
        </p:spPr>
        <p:txBody>
          <a:bodyPr>
            <a:normAutofit lnSpcReduction="10000"/>
          </a:bodyPr>
          <a:lstStyle/>
          <a:p>
            <a:r>
              <a:rPr lang="el-GR" b="1" dirty="0"/>
              <a:t>Γεώργιος Σιώκας</a:t>
            </a:r>
            <a:r>
              <a:rPr lang="el-GR" dirty="0"/>
              <a:t>, Υποψήφιος Διδάκτωρ ΕΜΠ</a:t>
            </a:r>
            <a:endParaRPr lang="en-US" dirty="0"/>
          </a:p>
          <a:p>
            <a:r>
              <a:rPr lang="el-GR" b="1" dirty="0"/>
              <a:t>Άγγελος Τσακανίκας</a:t>
            </a:r>
            <a:r>
              <a:rPr lang="en-US" dirty="0"/>
              <a:t>, </a:t>
            </a:r>
            <a:r>
              <a:rPr lang="el-GR" dirty="0"/>
              <a:t>Επ. Καθηγητής ΕΜΠ</a:t>
            </a:r>
          </a:p>
          <a:p>
            <a:r>
              <a:rPr lang="el-GR" b="1" dirty="0"/>
              <a:t>Ευάγγελος Σιώκας</a:t>
            </a:r>
            <a:r>
              <a:rPr lang="en-US" dirty="0"/>
              <a:t>, </a:t>
            </a:r>
            <a:r>
              <a:rPr lang="el-GR" dirty="0"/>
              <a:t>Διδάκτωρ ΕΜΠ</a:t>
            </a:r>
          </a:p>
          <a:p>
            <a:endParaRPr lang="el-GR" dirty="0"/>
          </a:p>
          <a:p>
            <a:r>
              <a:rPr lang="el-GR" dirty="0"/>
              <a:t>Εργαστήριο Βιομηχανικής και Ενεργειακής Οικονομίας</a:t>
            </a:r>
          </a:p>
          <a:p>
            <a:r>
              <a:rPr lang="el-GR" dirty="0"/>
              <a:t>Σχολή Χημικών Μηχανικών / Εθνικό Μετσόβιο Πολυτεχνείο</a:t>
            </a:r>
          </a:p>
        </p:txBody>
      </p:sp>
      <p:sp>
        <p:nvSpPr>
          <p:cNvPr id="5" name="Rectangle 4"/>
          <p:cNvSpPr/>
          <p:nvPr/>
        </p:nvSpPr>
        <p:spPr>
          <a:xfrm>
            <a:off x="0" y="6088559"/>
            <a:ext cx="12192000" cy="769441"/>
          </a:xfrm>
          <a:prstGeom prst="rect">
            <a:avLst/>
          </a:prstGeom>
        </p:spPr>
        <p:txBody>
          <a:bodyPr wrap="square">
            <a:spAutoFit/>
          </a:bodyPr>
          <a:lstStyle/>
          <a:p>
            <a:pPr algn="ctr">
              <a:spcBef>
                <a:spcPts val="600"/>
              </a:spcBef>
              <a:spcAft>
                <a:spcPts val="600"/>
              </a:spcAft>
            </a:pPr>
            <a:r>
              <a:rPr lang="el-GR" b="1" i="1" cap="all" dirty="0"/>
              <a:t>12</a:t>
            </a:r>
            <a:r>
              <a:rPr lang="el-GR" b="1" i="1" cap="all" baseline="30000" dirty="0"/>
              <a:t>ο</a:t>
            </a:r>
            <a:r>
              <a:rPr lang="el-GR" b="1" i="1" cap="all" dirty="0"/>
              <a:t> Πανελληνιο ΕΠΙΣΤΗΜΟΝΙΚΟ συνεδριο χημικης μηχανικης – 12</a:t>
            </a:r>
            <a:r>
              <a:rPr lang="el-GR" b="1" i="1" cap="all" baseline="30000" dirty="0"/>
              <a:t>ο</a:t>
            </a:r>
            <a:r>
              <a:rPr lang="el-GR" b="1" i="1" cap="all" dirty="0"/>
              <a:t> πΕσχμ </a:t>
            </a:r>
            <a:endParaRPr lang="en-US" b="1" i="1" dirty="0"/>
          </a:p>
          <a:p>
            <a:pPr algn="ctr">
              <a:spcBef>
                <a:spcPts val="600"/>
              </a:spcBef>
              <a:spcAft>
                <a:spcPts val="600"/>
              </a:spcAft>
            </a:pPr>
            <a:r>
              <a:rPr lang="el-GR" sz="1600" b="1" i="1" dirty="0"/>
              <a:t>ΙΔΡΥΜΑ ΕΥΓΕΝΙΔΟΥ, 29-31 Μαΐου 2019</a:t>
            </a:r>
          </a:p>
        </p:txBody>
      </p:sp>
      <p:pic>
        <p:nvPicPr>
          <p:cNvPr id="1026" name="Picture 2" descr="ÎÏÎ¿ÏÎ­Î»ÎµÏÎ¼Î± ÎµÎ¹ÎºÏÎ½Î±Ï Î³Î¹Î± ÏÎµÏÏÎ¼ 12Î¿">
            <a:extLst>
              <a:ext uri="{FF2B5EF4-FFF2-40B4-BE49-F238E27FC236}">
                <a16:creationId xmlns:a16="http://schemas.microsoft.com/office/drawing/2014/main" id="{590A3CF4-FE7F-4D4F-9EFA-7009BB8CA84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49" y="5935773"/>
            <a:ext cx="889270" cy="889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4825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Θέση περιεχομένου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47261" y="1371600"/>
            <a:ext cx="7227481" cy="4046995"/>
          </a:xfrm>
        </p:spPr>
      </p:pic>
      <p:sp>
        <p:nvSpPr>
          <p:cNvPr id="4" name="Θέση κειμένου 3"/>
          <p:cNvSpPr>
            <a:spLocks noGrp="1"/>
          </p:cNvSpPr>
          <p:nvPr>
            <p:ph sz="half" idx="2"/>
          </p:nvPr>
        </p:nvSpPr>
        <p:spPr>
          <a:xfrm>
            <a:off x="7757160" y="1371600"/>
            <a:ext cx="3931920" cy="4805363"/>
          </a:xfrm>
        </p:spPr>
        <p:txBody>
          <a:bodyPr anchor="ctr">
            <a:normAutofit/>
          </a:bodyPr>
          <a:lstStyle/>
          <a:p>
            <a:pPr marL="285750" indent="-285750">
              <a:lnSpc>
                <a:spcPct val="100000"/>
              </a:lnSpc>
              <a:buFont typeface="Wingdings" panose="05000000000000000000" pitchFamily="2" charset="2"/>
              <a:buChar char="Ø"/>
            </a:pPr>
            <a:r>
              <a:rPr lang="el-GR" sz="2000" dirty="0"/>
              <a:t>Χαμηλή ένταση ανάπτυξη πολυποίκιλων συνεργασιών ανάλογα με τις ανάγκες τους.</a:t>
            </a:r>
          </a:p>
          <a:p>
            <a:pPr marL="285750" indent="-285750">
              <a:lnSpc>
                <a:spcPct val="100000"/>
              </a:lnSpc>
              <a:buFont typeface="Wingdings" panose="05000000000000000000" pitchFamily="2" charset="2"/>
              <a:buChar char="Ø"/>
            </a:pPr>
            <a:r>
              <a:rPr lang="el-GR" sz="2000" dirty="0"/>
              <a:t>Σχηματισμός συνεργασιών παρέμβασης και επεμβαίνουν στην πόλη </a:t>
            </a:r>
          </a:p>
          <a:p>
            <a:pPr marL="628650" lvl="1" indent="-285750">
              <a:lnSpc>
                <a:spcPct val="100000"/>
              </a:lnSpc>
              <a:buFont typeface="Wingdings" panose="05000000000000000000" pitchFamily="2" charset="2"/>
              <a:buChar char="Ø"/>
            </a:pPr>
            <a:r>
              <a:rPr lang="el-GR" sz="2000" dirty="0"/>
              <a:t>Μέσω του αρχιτεκτονικού σχεδιασμού </a:t>
            </a:r>
          </a:p>
          <a:p>
            <a:pPr marL="628650" lvl="1" indent="-285750">
              <a:lnSpc>
                <a:spcPct val="100000"/>
              </a:lnSpc>
              <a:buFont typeface="Wingdings" panose="05000000000000000000" pitchFamily="2" charset="2"/>
              <a:buChar char="Ø"/>
            </a:pPr>
            <a:r>
              <a:rPr lang="el-GR" sz="2000" dirty="0"/>
              <a:t>Μέσω της ενίσχυσης και ανάπτυξη υφιστάμενων υποδομών. </a:t>
            </a:r>
          </a:p>
        </p:txBody>
      </p:sp>
      <p:sp>
        <p:nvSpPr>
          <p:cNvPr id="2" name="Τίτλος 1"/>
          <p:cNvSpPr>
            <a:spLocks noGrp="1"/>
          </p:cNvSpPr>
          <p:nvPr>
            <p:ph type="title"/>
          </p:nvPr>
        </p:nvSpPr>
        <p:spPr/>
        <p:txBody>
          <a:bodyPr>
            <a:noAutofit/>
          </a:bodyPr>
          <a:lstStyle/>
          <a:p>
            <a:pPr>
              <a:lnSpc>
                <a:spcPct val="80000"/>
              </a:lnSpc>
            </a:pPr>
            <a:r>
              <a:rPr lang="el-GR" sz="3000" b="1" dirty="0"/>
              <a:t>Μορφές αξιοποίησης του Δήμου</a:t>
            </a:r>
            <a:br>
              <a:rPr lang="el-GR" sz="3000" b="1" dirty="0"/>
            </a:br>
            <a:r>
              <a:rPr lang="el-GR" sz="2400" dirty="0"/>
              <a:t>Δεν αξιοποιείται, ο δήμος, ως χώρος πειραματισμού ή ανάπτυξης της επιχειρηματικότητας και του υγιούς ανταγωνισμού</a:t>
            </a:r>
            <a:endParaRPr lang="el-GR" sz="3000" dirty="0"/>
          </a:p>
        </p:txBody>
      </p:sp>
      <p:sp>
        <p:nvSpPr>
          <p:cNvPr id="5" name="Θέση ημερομηνίας 4"/>
          <p:cNvSpPr>
            <a:spLocks noGrp="1"/>
          </p:cNvSpPr>
          <p:nvPr>
            <p:ph type="dt" sz="half" idx="10"/>
          </p:nvPr>
        </p:nvSpPr>
        <p:spPr/>
        <p:txBody>
          <a:bodyPr/>
          <a:lstStyle/>
          <a:p>
            <a:r>
              <a:rPr lang="en-US" dirty="0"/>
              <a:t>30/05/2019</a:t>
            </a:r>
          </a:p>
        </p:txBody>
      </p:sp>
      <p:sp>
        <p:nvSpPr>
          <p:cNvPr id="6" name="Θέση υποσέλιδου 5"/>
          <p:cNvSpPr>
            <a:spLocks noGrp="1"/>
          </p:cNvSpPr>
          <p:nvPr>
            <p:ph type="ftr" sz="quarter" idx="11"/>
          </p:nvPr>
        </p:nvSpPr>
        <p:spPr/>
        <p:txBody>
          <a:bodyPr/>
          <a:lstStyle/>
          <a:p>
            <a:r>
              <a:rPr lang="el-GR" dirty="0"/>
              <a:t>Αποτύπωση των Στρατηγικών των Ελληνικών Ευφυών Πόλεων</a:t>
            </a:r>
            <a:endParaRPr lang="en-US" dirty="0"/>
          </a:p>
        </p:txBody>
      </p:sp>
      <p:sp>
        <p:nvSpPr>
          <p:cNvPr id="8" name="Rectangle 7">
            <a:extLst>
              <a:ext uri="{FF2B5EF4-FFF2-40B4-BE49-F238E27FC236}">
                <a16:creationId xmlns:a16="http://schemas.microsoft.com/office/drawing/2014/main" id="{E4BD5095-7062-49D3-A00B-E365AC302970}"/>
              </a:ext>
            </a:extLst>
          </p:cNvPr>
          <p:cNvSpPr/>
          <p:nvPr/>
        </p:nvSpPr>
        <p:spPr>
          <a:xfrm>
            <a:off x="447261" y="5574159"/>
            <a:ext cx="6964098" cy="461665"/>
          </a:xfrm>
          <a:prstGeom prst="rect">
            <a:avLst/>
          </a:prstGeom>
        </p:spPr>
        <p:txBody>
          <a:bodyPr wrap="square">
            <a:spAutoFit/>
          </a:bodyPr>
          <a:lstStyle/>
          <a:p>
            <a:pPr algn="ctr"/>
            <a:r>
              <a:rPr lang="el-GR" sz="1200" dirty="0"/>
              <a:t>Βαθμός που εμπλέκονται οι Δήμοι στις συνεργασίες με τους διαφορετικούς φορείς στα συνεργατικά έργα και τι προσφέρουν στους συνεργάτες τους (Ν=180).</a:t>
            </a:r>
            <a:endParaRPr lang="en-US" sz="1200" dirty="0"/>
          </a:p>
        </p:txBody>
      </p:sp>
      <p:sp>
        <p:nvSpPr>
          <p:cNvPr id="9" name="Rectangle 8">
            <a:extLst>
              <a:ext uri="{FF2B5EF4-FFF2-40B4-BE49-F238E27FC236}">
                <a16:creationId xmlns:a16="http://schemas.microsoft.com/office/drawing/2014/main" id="{D404861D-55F5-416E-A8A0-C2D479910789}"/>
              </a:ext>
            </a:extLst>
          </p:cNvPr>
          <p:cNvSpPr/>
          <p:nvPr/>
        </p:nvSpPr>
        <p:spPr>
          <a:xfrm>
            <a:off x="447261" y="4389120"/>
            <a:ext cx="6964098" cy="10247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7017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Θέση περιεχομένου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47261" y="1371599"/>
            <a:ext cx="5816585" cy="4202559"/>
          </a:xfrm>
        </p:spPr>
      </p:pic>
      <p:graphicFrame>
        <p:nvGraphicFramePr>
          <p:cNvPr id="12" name="Content Placeholder 11">
            <a:extLst>
              <a:ext uri="{FF2B5EF4-FFF2-40B4-BE49-F238E27FC236}">
                <a16:creationId xmlns:a16="http://schemas.microsoft.com/office/drawing/2014/main" id="{2E463D1D-D4B6-4260-A45F-DCD1F4ECE021}"/>
              </a:ext>
            </a:extLst>
          </p:cNvPr>
          <p:cNvGraphicFramePr>
            <a:graphicFrameLocks noGrp="1"/>
          </p:cNvGraphicFramePr>
          <p:nvPr>
            <p:ph sz="half" idx="2"/>
            <p:extLst>
              <p:ext uri="{D42A27DB-BD31-4B8C-83A1-F6EECF244321}">
                <p14:modId xmlns:p14="http://schemas.microsoft.com/office/powerpoint/2010/main" val="3721593026"/>
              </p:ext>
            </p:extLst>
          </p:nvPr>
        </p:nvGraphicFramePr>
        <p:xfrm>
          <a:off x="6430963" y="1371601"/>
          <a:ext cx="4532312" cy="25190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Τίτλος 1"/>
          <p:cNvSpPr>
            <a:spLocks noGrp="1"/>
          </p:cNvSpPr>
          <p:nvPr>
            <p:ph type="title"/>
          </p:nvPr>
        </p:nvSpPr>
        <p:spPr>
          <a:xfrm>
            <a:off x="447260" y="127347"/>
            <a:ext cx="10640791" cy="911777"/>
          </a:xfrm>
        </p:spPr>
        <p:txBody>
          <a:bodyPr>
            <a:noAutofit/>
          </a:bodyPr>
          <a:lstStyle/>
          <a:p>
            <a:pPr>
              <a:lnSpc>
                <a:spcPct val="80000"/>
              </a:lnSpc>
            </a:pPr>
            <a:r>
              <a:rPr lang="el-GR" sz="3000" b="1" dirty="0"/>
              <a:t>Συνεργασίες</a:t>
            </a:r>
            <a:br>
              <a:rPr lang="el-GR" sz="2800" dirty="0"/>
            </a:br>
            <a:r>
              <a:rPr lang="el-GR" sz="2400" dirty="0"/>
              <a:t>Οι συνεργασίες που αναπτύσσονται είναι μεταξύ Δήμων και άλλων Δημόσιων ή τοπικών φορέων.</a:t>
            </a:r>
            <a:endParaRPr lang="el-GR" sz="2800" dirty="0"/>
          </a:p>
        </p:txBody>
      </p:sp>
      <p:sp>
        <p:nvSpPr>
          <p:cNvPr id="5" name="Θέση ημερομηνίας 4"/>
          <p:cNvSpPr>
            <a:spLocks noGrp="1"/>
          </p:cNvSpPr>
          <p:nvPr>
            <p:ph type="dt" sz="half" idx="10"/>
          </p:nvPr>
        </p:nvSpPr>
        <p:spPr/>
        <p:txBody>
          <a:bodyPr/>
          <a:lstStyle/>
          <a:p>
            <a:r>
              <a:rPr lang="en-US" dirty="0"/>
              <a:t>30/05/2019</a:t>
            </a:r>
          </a:p>
        </p:txBody>
      </p:sp>
      <p:sp>
        <p:nvSpPr>
          <p:cNvPr id="6" name="Θέση υποσέλιδου 5"/>
          <p:cNvSpPr>
            <a:spLocks noGrp="1"/>
          </p:cNvSpPr>
          <p:nvPr>
            <p:ph type="ftr" sz="quarter" idx="11"/>
          </p:nvPr>
        </p:nvSpPr>
        <p:spPr>
          <a:xfrm>
            <a:off x="3315651" y="6326874"/>
            <a:ext cx="7772401" cy="365125"/>
          </a:xfrm>
        </p:spPr>
        <p:txBody>
          <a:bodyPr/>
          <a:lstStyle/>
          <a:p>
            <a:r>
              <a:rPr lang="el-GR" dirty="0"/>
              <a:t>Αποτύπωση των Στρατηγικών των Ελληνικών Ευφυών Πόλεων</a:t>
            </a:r>
            <a:endParaRPr lang="en-US" dirty="0"/>
          </a:p>
        </p:txBody>
      </p:sp>
      <p:sp>
        <p:nvSpPr>
          <p:cNvPr id="9" name="Rectangle 8">
            <a:extLst>
              <a:ext uri="{FF2B5EF4-FFF2-40B4-BE49-F238E27FC236}">
                <a16:creationId xmlns:a16="http://schemas.microsoft.com/office/drawing/2014/main" id="{53456A67-8E47-4977-B82C-E5EA8D15CB5D}"/>
              </a:ext>
            </a:extLst>
          </p:cNvPr>
          <p:cNvSpPr/>
          <p:nvPr/>
        </p:nvSpPr>
        <p:spPr>
          <a:xfrm>
            <a:off x="447261" y="5635119"/>
            <a:ext cx="5816585" cy="461665"/>
          </a:xfrm>
          <a:prstGeom prst="rect">
            <a:avLst/>
          </a:prstGeom>
        </p:spPr>
        <p:txBody>
          <a:bodyPr wrap="square">
            <a:spAutoFit/>
          </a:bodyPr>
          <a:lstStyle/>
          <a:p>
            <a:pPr algn="ctr"/>
            <a:r>
              <a:rPr lang="el-GR" sz="1200" dirty="0"/>
              <a:t>Βαθμός που οι Δήμοι συνεργάζονται με τις διάφορες κατηγορίες φορέων για επενδυτικά έργα σχετικά με «Έξυπνες πόλεις». (Ν=1</a:t>
            </a:r>
            <a:r>
              <a:rPr lang="en-US" sz="1200" dirty="0"/>
              <a:t>8</a:t>
            </a:r>
            <a:r>
              <a:rPr lang="el-GR" sz="1200" dirty="0"/>
              <a:t>0)</a:t>
            </a:r>
            <a:endParaRPr lang="en-US" sz="1200" dirty="0"/>
          </a:p>
        </p:txBody>
      </p:sp>
      <p:sp>
        <p:nvSpPr>
          <p:cNvPr id="13" name="Rectangle 12">
            <a:extLst>
              <a:ext uri="{FF2B5EF4-FFF2-40B4-BE49-F238E27FC236}">
                <a16:creationId xmlns:a16="http://schemas.microsoft.com/office/drawing/2014/main" id="{F169987B-A40A-485F-B189-F07A4FE5E98A}"/>
              </a:ext>
            </a:extLst>
          </p:cNvPr>
          <p:cNvSpPr/>
          <p:nvPr/>
        </p:nvSpPr>
        <p:spPr>
          <a:xfrm>
            <a:off x="7837303" y="1703230"/>
            <a:ext cx="1718804" cy="369332"/>
          </a:xfrm>
          <a:prstGeom prst="rect">
            <a:avLst/>
          </a:prstGeom>
        </p:spPr>
        <p:txBody>
          <a:bodyPr wrap="none">
            <a:spAutoFit/>
          </a:bodyPr>
          <a:lstStyle/>
          <a:p>
            <a:pPr lvl="0">
              <a:buNone/>
            </a:pPr>
            <a:r>
              <a:rPr lang="el-GR" dirty="0"/>
              <a:t>Χάσμα ανάμεσα</a:t>
            </a:r>
          </a:p>
        </p:txBody>
      </p:sp>
      <p:graphicFrame>
        <p:nvGraphicFramePr>
          <p:cNvPr id="15" name="Content Placeholder 11">
            <a:extLst>
              <a:ext uri="{FF2B5EF4-FFF2-40B4-BE49-F238E27FC236}">
                <a16:creationId xmlns:a16="http://schemas.microsoft.com/office/drawing/2014/main" id="{9602A830-1487-47CF-9154-C3F1318D0D94}"/>
              </a:ext>
            </a:extLst>
          </p:cNvPr>
          <p:cNvGraphicFramePr>
            <a:graphicFrameLocks/>
          </p:cNvGraphicFramePr>
          <p:nvPr>
            <p:extLst>
              <p:ext uri="{D42A27DB-BD31-4B8C-83A1-F6EECF244321}">
                <p14:modId xmlns:p14="http://schemas.microsoft.com/office/powerpoint/2010/main" val="3751232403"/>
              </p:ext>
            </p:extLst>
          </p:nvPr>
        </p:nvGraphicFramePr>
        <p:xfrm>
          <a:off x="6430549" y="3632383"/>
          <a:ext cx="4532312" cy="251906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6" name="Rectangle 15">
            <a:extLst>
              <a:ext uri="{FF2B5EF4-FFF2-40B4-BE49-F238E27FC236}">
                <a16:creationId xmlns:a16="http://schemas.microsoft.com/office/drawing/2014/main" id="{C4242286-0280-41AB-9597-45B8268359F4}"/>
              </a:ext>
            </a:extLst>
          </p:cNvPr>
          <p:cNvSpPr/>
          <p:nvPr/>
        </p:nvSpPr>
        <p:spPr>
          <a:xfrm>
            <a:off x="7837303" y="3860671"/>
            <a:ext cx="1718804" cy="369332"/>
          </a:xfrm>
          <a:prstGeom prst="rect">
            <a:avLst/>
          </a:prstGeom>
        </p:spPr>
        <p:txBody>
          <a:bodyPr wrap="none">
            <a:spAutoFit/>
          </a:bodyPr>
          <a:lstStyle/>
          <a:p>
            <a:pPr lvl="0">
              <a:buNone/>
            </a:pPr>
            <a:r>
              <a:rPr lang="el-GR" dirty="0"/>
              <a:t>Χάσμα ανάμεσα</a:t>
            </a:r>
          </a:p>
        </p:txBody>
      </p:sp>
    </p:spTree>
    <p:extLst>
      <p:ext uri="{BB962C8B-B14F-4D97-AF65-F5344CB8AC3E}">
        <p14:creationId xmlns:p14="http://schemas.microsoft.com/office/powerpoint/2010/main" val="3638029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Θέση περιεχομένου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47261" y="1371600"/>
            <a:ext cx="6964098" cy="4289028"/>
          </a:xfrm>
        </p:spPr>
      </p:pic>
      <p:sp>
        <p:nvSpPr>
          <p:cNvPr id="4" name="Θέση κειμένου 3"/>
          <p:cNvSpPr>
            <a:spLocks noGrp="1"/>
          </p:cNvSpPr>
          <p:nvPr>
            <p:ph sz="half" idx="2"/>
          </p:nvPr>
        </p:nvSpPr>
        <p:spPr>
          <a:xfrm>
            <a:off x="7411359" y="1371600"/>
            <a:ext cx="4590407" cy="4805363"/>
          </a:xfrm>
        </p:spPr>
        <p:txBody>
          <a:bodyPr>
            <a:noAutofit/>
          </a:bodyPr>
          <a:lstStyle/>
          <a:p>
            <a:pPr marL="285750" indent="-285750" algn="just">
              <a:buFont typeface="Wingdings" panose="05000000000000000000" pitchFamily="2" charset="2"/>
              <a:buChar char="Ø"/>
            </a:pPr>
            <a:r>
              <a:rPr lang="el-GR" sz="2400" dirty="0"/>
              <a:t>Τα σημαντικότερα προβλήματα: </a:t>
            </a:r>
          </a:p>
          <a:p>
            <a:pPr marL="628650" lvl="1" indent="-285750" algn="just">
              <a:buFont typeface="Wingdings" panose="05000000000000000000" pitchFamily="2" charset="2"/>
              <a:buChar char="Ø"/>
            </a:pPr>
            <a:r>
              <a:rPr lang="el-GR" dirty="0"/>
              <a:t>Εκπαίδευσης</a:t>
            </a:r>
          </a:p>
          <a:p>
            <a:pPr marL="628650" lvl="1" indent="-285750" algn="just">
              <a:buFont typeface="Wingdings" panose="05000000000000000000" pitchFamily="2" charset="2"/>
              <a:buChar char="Ø"/>
            </a:pPr>
            <a:r>
              <a:rPr lang="el-GR" dirty="0"/>
              <a:t>Υποστελέχωσης </a:t>
            </a:r>
          </a:p>
          <a:p>
            <a:pPr marL="628650" lvl="1" indent="-285750" algn="just">
              <a:buFont typeface="Wingdings" panose="05000000000000000000" pitchFamily="2" charset="2"/>
              <a:buChar char="Ø"/>
            </a:pPr>
            <a:r>
              <a:rPr lang="el-GR" dirty="0"/>
              <a:t>Απουσίας κατανόησης των σύγχρονων εργαλείων </a:t>
            </a:r>
          </a:p>
          <a:p>
            <a:pPr marL="628650" lvl="1" indent="-285750" algn="just">
              <a:buFont typeface="Wingdings" panose="05000000000000000000" pitchFamily="2" charset="2"/>
              <a:buChar char="Ø"/>
            </a:pPr>
            <a:r>
              <a:rPr lang="el-GR" dirty="0"/>
              <a:t>Δυσκολία αξιοποίησης και εφαρμογή νεών τεχνολογιών. </a:t>
            </a:r>
          </a:p>
          <a:p>
            <a:pPr marL="628650" lvl="1" indent="-285750" algn="just">
              <a:buFont typeface="Wingdings" panose="05000000000000000000" pitchFamily="2" charset="2"/>
              <a:buChar char="Ø"/>
            </a:pPr>
            <a:r>
              <a:rPr lang="el-GR" dirty="0"/>
              <a:t>Απουσία σχετικής εμπειρίας.</a:t>
            </a:r>
          </a:p>
          <a:p>
            <a:pPr marL="0" indent="0" algn="just">
              <a:buNone/>
            </a:pPr>
            <a:endParaRPr lang="el-GR" sz="1800" dirty="0"/>
          </a:p>
          <a:p>
            <a:pPr marL="0" indent="0" algn="just">
              <a:buNone/>
            </a:pPr>
            <a:endParaRPr lang="el-GR" sz="1800" dirty="0"/>
          </a:p>
          <a:p>
            <a:pPr marL="0" indent="0" algn="just">
              <a:buNone/>
            </a:pPr>
            <a:endParaRPr lang="el-GR" sz="1800" dirty="0"/>
          </a:p>
          <a:p>
            <a:pPr marL="0" indent="0" algn="ctr">
              <a:buNone/>
            </a:pPr>
            <a:r>
              <a:rPr lang="el-GR" sz="1800" dirty="0"/>
              <a:t>Καθυστέρηση και μη ομαλή χρήση εναλλακτικών μέσων και τρόπων αξιοποίησης των παρεχόμενων δυνατοτήτων της τεχνολογίας. </a:t>
            </a:r>
          </a:p>
        </p:txBody>
      </p:sp>
      <p:sp>
        <p:nvSpPr>
          <p:cNvPr id="2" name="Τίτλος 1"/>
          <p:cNvSpPr>
            <a:spLocks noGrp="1"/>
          </p:cNvSpPr>
          <p:nvPr>
            <p:ph type="title"/>
          </p:nvPr>
        </p:nvSpPr>
        <p:spPr/>
        <p:txBody>
          <a:bodyPr>
            <a:normAutofit fontScale="90000"/>
          </a:bodyPr>
          <a:lstStyle/>
          <a:p>
            <a:pPr>
              <a:lnSpc>
                <a:spcPct val="80000"/>
              </a:lnSpc>
            </a:pPr>
            <a:r>
              <a:rPr lang="el-GR" b="1" dirty="0"/>
              <a:t>Εμπόδια και δυσκολίες</a:t>
            </a:r>
            <a:br>
              <a:rPr lang="el-GR" dirty="0"/>
            </a:br>
            <a:r>
              <a:rPr lang="el-GR" sz="2700" dirty="0"/>
              <a:t>Οι Δήμοι δυσκολεύονται να αξιοποιήσουν επενδύσεις και να χαράξουν στρατηγικές εφαρμογής ΤΠΕ.</a:t>
            </a:r>
            <a:endParaRPr lang="el-GR" dirty="0"/>
          </a:p>
        </p:txBody>
      </p:sp>
      <p:sp>
        <p:nvSpPr>
          <p:cNvPr id="5" name="Θέση ημερομηνίας 4"/>
          <p:cNvSpPr>
            <a:spLocks noGrp="1"/>
          </p:cNvSpPr>
          <p:nvPr>
            <p:ph type="dt" sz="half" idx="10"/>
          </p:nvPr>
        </p:nvSpPr>
        <p:spPr/>
        <p:txBody>
          <a:bodyPr/>
          <a:lstStyle/>
          <a:p>
            <a:r>
              <a:rPr lang="en-US" dirty="0"/>
              <a:t>30/05/2019</a:t>
            </a:r>
          </a:p>
        </p:txBody>
      </p:sp>
      <p:sp>
        <p:nvSpPr>
          <p:cNvPr id="6" name="Θέση υποσέλιδου 5"/>
          <p:cNvSpPr>
            <a:spLocks noGrp="1"/>
          </p:cNvSpPr>
          <p:nvPr>
            <p:ph type="ftr" sz="quarter" idx="11"/>
          </p:nvPr>
        </p:nvSpPr>
        <p:spPr/>
        <p:txBody>
          <a:bodyPr/>
          <a:lstStyle/>
          <a:p>
            <a:r>
              <a:rPr lang="el-GR" dirty="0"/>
              <a:t>Αποτύπωση των Στρατηγικών των Ελληνικών Ευφυών Πόλεων</a:t>
            </a:r>
            <a:endParaRPr lang="en-US" dirty="0"/>
          </a:p>
        </p:txBody>
      </p:sp>
      <p:sp>
        <p:nvSpPr>
          <p:cNvPr id="8" name="Κάτω βέλος 7"/>
          <p:cNvSpPr/>
          <p:nvPr/>
        </p:nvSpPr>
        <p:spPr>
          <a:xfrm>
            <a:off x="9361302" y="3997206"/>
            <a:ext cx="548640" cy="64008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dirty="0"/>
          </a:p>
        </p:txBody>
      </p:sp>
      <p:sp>
        <p:nvSpPr>
          <p:cNvPr id="3" name="Rectangle 2">
            <a:extLst>
              <a:ext uri="{FF2B5EF4-FFF2-40B4-BE49-F238E27FC236}">
                <a16:creationId xmlns:a16="http://schemas.microsoft.com/office/drawing/2014/main" id="{DDB31961-3DCA-44A6-A233-0A70EE722514}"/>
              </a:ext>
            </a:extLst>
          </p:cNvPr>
          <p:cNvSpPr/>
          <p:nvPr/>
        </p:nvSpPr>
        <p:spPr>
          <a:xfrm>
            <a:off x="447260" y="5736828"/>
            <a:ext cx="6964098" cy="461665"/>
          </a:xfrm>
          <a:prstGeom prst="rect">
            <a:avLst/>
          </a:prstGeom>
        </p:spPr>
        <p:txBody>
          <a:bodyPr wrap="square">
            <a:spAutoFit/>
          </a:bodyPr>
          <a:lstStyle/>
          <a:p>
            <a:pPr algn="ctr"/>
            <a:r>
              <a:rPr lang="el-GR" sz="1200" dirty="0"/>
              <a:t>Ένταση των παραγόντων, δυσκολιών ή εμποδίων, που αντιμετωπίζουν οι σύγχρονοι Δήμοι και δυσχεραίνουν τις επενδύσεις σε δράσεις προς τη μετάβαση τους σε μια «Ευφυή πόλη». (Ν=1</a:t>
            </a:r>
            <a:r>
              <a:rPr lang="en-US" sz="1200" dirty="0"/>
              <a:t>8</a:t>
            </a:r>
            <a:r>
              <a:rPr lang="el-GR" sz="1200" dirty="0"/>
              <a:t>0)</a:t>
            </a:r>
            <a:endParaRPr lang="en-US" sz="1200" dirty="0"/>
          </a:p>
        </p:txBody>
      </p:sp>
      <p:sp>
        <p:nvSpPr>
          <p:cNvPr id="9" name="Rectangle 8">
            <a:extLst>
              <a:ext uri="{FF2B5EF4-FFF2-40B4-BE49-F238E27FC236}">
                <a16:creationId xmlns:a16="http://schemas.microsoft.com/office/drawing/2014/main" id="{C4628A07-C5DE-48CE-B9A5-7C3A6F4310A4}"/>
              </a:ext>
            </a:extLst>
          </p:cNvPr>
          <p:cNvSpPr/>
          <p:nvPr/>
        </p:nvSpPr>
        <p:spPr>
          <a:xfrm>
            <a:off x="447260" y="1371600"/>
            <a:ext cx="6964098" cy="911777"/>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06474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C6E2BBB-23F4-405F-A457-5053B93A4C32}"/>
              </a:ext>
            </a:extLst>
          </p:cNvPr>
          <p:cNvSpPr>
            <a:spLocks noGrp="1"/>
          </p:cNvSpPr>
          <p:nvPr>
            <p:ph type="title"/>
          </p:nvPr>
        </p:nvSpPr>
        <p:spPr/>
        <p:txBody>
          <a:bodyPr>
            <a:noAutofit/>
          </a:bodyPr>
          <a:lstStyle/>
          <a:p>
            <a:r>
              <a:rPr lang="el-GR" sz="2000" dirty="0"/>
              <a:t>1) Θετική σχέση μεταξύ των επιπέδων υλοποίησης και Σημαντικότητας των Έξυπνων Έργων και επενδύσεων</a:t>
            </a:r>
            <a:br>
              <a:rPr lang="el-GR" sz="2000" dirty="0"/>
            </a:br>
            <a:r>
              <a:rPr lang="el-GR" sz="2000" dirty="0"/>
              <a:t>2) Ύπαρξη Ψηφιακής στρατηγικής δε σημαίνει και Υψηλό βαθμό υλοποίησης έργων</a:t>
            </a:r>
            <a:endParaRPr lang="en-US" sz="2000" dirty="0"/>
          </a:p>
        </p:txBody>
      </p:sp>
      <p:sp>
        <p:nvSpPr>
          <p:cNvPr id="5" name="Date Placeholder 4">
            <a:extLst>
              <a:ext uri="{FF2B5EF4-FFF2-40B4-BE49-F238E27FC236}">
                <a16:creationId xmlns:a16="http://schemas.microsoft.com/office/drawing/2014/main" id="{0CF8EC58-9385-4014-A39E-EF8A76F668A2}"/>
              </a:ext>
            </a:extLst>
          </p:cNvPr>
          <p:cNvSpPr>
            <a:spLocks noGrp="1"/>
          </p:cNvSpPr>
          <p:nvPr>
            <p:ph type="dt" sz="half" idx="10"/>
          </p:nvPr>
        </p:nvSpPr>
        <p:spPr/>
        <p:txBody>
          <a:bodyPr/>
          <a:lstStyle/>
          <a:p>
            <a:r>
              <a:rPr lang="en-US" dirty="0"/>
              <a:t>30/05/2019</a:t>
            </a:r>
          </a:p>
        </p:txBody>
      </p:sp>
      <p:sp>
        <p:nvSpPr>
          <p:cNvPr id="6" name="Footer Placeholder 5">
            <a:extLst>
              <a:ext uri="{FF2B5EF4-FFF2-40B4-BE49-F238E27FC236}">
                <a16:creationId xmlns:a16="http://schemas.microsoft.com/office/drawing/2014/main" id="{A766BC0F-D58F-42E7-AE31-901EAE199410}"/>
              </a:ext>
            </a:extLst>
          </p:cNvPr>
          <p:cNvSpPr>
            <a:spLocks noGrp="1"/>
          </p:cNvSpPr>
          <p:nvPr>
            <p:ph type="ftr" sz="quarter" idx="11"/>
          </p:nvPr>
        </p:nvSpPr>
        <p:spPr/>
        <p:txBody>
          <a:bodyPr/>
          <a:lstStyle/>
          <a:p>
            <a:r>
              <a:rPr lang="el-GR" dirty="0"/>
              <a:t>Αποτύπωση των Στρατηγικών των Ελληνικών Ευφυών Πόλεων</a:t>
            </a:r>
            <a:endParaRPr lang="en-US" dirty="0"/>
          </a:p>
        </p:txBody>
      </p:sp>
      <p:sp>
        <p:nvSpPr>
          <p:cNvPr id="2" name="Slide Number Placeholder 1">
            <a:extLst>
              <a:ext uri="{FF2B5EF4-FFF2-40B4-BE49-F238E27FC236}">
                <a16:creationId xmlns:a16="http://schemas.microsoft.com/office/drawing/2014/main" id="{878DF92B-8829-4B0C-9F0C-599DBFC8854B}"/>
              </a:ext>
            </a:extLst>
          </p:cNvPr>
          <p:cNvSpPr>
            <a:spLocks noGrp="1"/>
          </p:cNvSpPr>
          <p:nvPr>
            <p:ph type="sldNum" sz="quarter" idx="12"/>
          </p:nvPr>
        </p:nvSpPr>
        <p:spPr/>
        <p:txBody>
          <a:bodyPr/>
          <a:lstStyle/>
          <a:p>
            <a:fld id="{7DE37EEE-ED41-4247-BB0D-42A028CADEC0}" type="slidenum">
              <a:rPr lang="en-US" smtClean="0"/>
              <a:t>13</a:t>
            </a:fld>
            <a:endParaRPr lang="en-US" dirty="0"/>
          </a:p>
        </p:txBody>
      </p:sp>
      <p:graphicFrame>
        <p:nvGraphicFramePr>
          <p:cNvPr id="10" name="Content Placeholder 9">
            <a:extLst>
              <a:ext uri="{FF2B5EF4-FFF2-40B4-BE49-F238E27FC236}">
                <a16:creationId xmlns:a16="http://schemas.microsoft.com/office/drawing/2014/main" id="{3CD6290C-914C-47CA-ACC9-AF6BBFCE8DA3}"/>
              </a:ext>
            </a:extLst>
          </p:cNvPr>
          <p:cNvGraphicFramePr>
            <a:graphicFrameLocks noGrp="1"/>
          </p:cNvGraphicFramePr>
          <p:nvPr>
            <p:ph idx="1"/>
            <p:extLst>
              <p:ext uri="{D42A27DB-BD31-4B8C-83A1-F6EECF244321}">
                <p14:modId xmlns:p14="http://schemas.microsoft.com/office/powerpoint/2010/main" val="1449226124"/>
              </p:ext>
            </p:extLst>
          </p:nvPr>
        </p:nvGraphicFramePr>
        <p:xfrm>
          <a:off x="447675" y="1381125"/>
          <a:ext cx="10515600" cy="47958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4169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Συμπεράσματα</a:t>
            </a:r>
            <a:br>
              <a:rPr lang="en-US" dirty="0"/>
            </a:br>
            <a:r>
              <a:rPr lang="el-GR" sz="2700" dirty="0"/>
              <a:t>Η γενική εικόνα των αποτελεσμάτων</a:t>
            </a: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940633252"/>
              </p:ext>
            </p:extLst>
          </p:nvPr>
        </p:nvGraphicFramePr>
        <p:xfrm>
          <a:off x="209163" y="1191997"/>
          <a:ext cx="6953637" cy="53469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Θέση ημερομηνίας 4"/>
          <p:cNvSpPr>
            <a:spLocks noGrp="1"/>
          </p:cNvSpPr>
          <p:nvPr>
            <p:ph type="dt" sz="half" idx="10"/>
          </p:nvPr>
        </p:nvSpPr>
        <p:spPr/>
        <p:txBody>
          <a:bodyPr/>
          <a:lstStyle/>
          <a:p>
            <a:r>
              <a:rPr lang="en-US" dirty="0"/>
              <a:t>30/05/2019</a:t>
            </a:r>
            <a:endParaRPr lang="el-GR" dirty="0"/>
          </a:p>
        </p:txBody>
      </p:sp>
      <p:sp>
        <p:nvSpPr>
          <p:cNvPr id="6" name="Θέση υποσέλιδου 5"/>
          <p:cNvSpPr>
            <a:spLocks noGrp="1"/>
          </p:cNvSpPr>
          <p:nvPr>
            <p:ph type="ftr" sz="quarter" idx="11"/>
          </p:nvPr>
        </p:nvSpPr>
        <p:spPr/>
        <p:txBody>
          <a:bodyPr/>
          <a:lstStyle/>
          <a:p>
            <a:r>
              <a:rPr lang="el-GR" dirty="0"/>
              <a:t>Αποτύπωση των Στρατηγικών των Ελληνικών Ευφυών Πόλεων</a:t>
            </a:r>
          </a:p>
        </p:txBody>
      </p:sp>
      <p:sp>
        <p:nvSpPr>
          <p:cNvPr id="7" name="Θέση αριθμού διαφάνειας 6"/>
          <p:cNvSpPr>
            <a:spLocks noGrp="1"/>
          </p:cNvSpPr>
          <p:nvPr>
            <p:ph type="sldNum" sz="quarter" idx="12"/>
          </p:nvPr>
        </p:nvSpPr>
        <p:spPr/>
        <p:txBody>
          <a:bodyPr/>
          <a:lstStyle/>
          <a:p>
            <a:fld id="{03D15424-AFDC-4308-8934-42404E5F150F}" type="slidenum">
              <a:rPr lang="el-GR" smtClean="0"/>
              <a:t>14</a:t>
            </a:fld>
            <a:endParaRPr lang="el-GR" dirty="0"/>
          </a:p>
        </p:txBody>
      </p:sp>
      <p:sp>
        <p:nvSpPr>
          <p:cNvPr id="3" name="Rectangle 2"/>
          <p:cNvSpPr/>
          <p:nvPr/>
        </p:nvSpPr>
        <p:spPr>
          <a:xfrm>
            <a:off x="7500732" y="2988292"/>
            <a:ext cx="4191000" cy="1754326"/>
          </a:xfrm>
          <a:prstGeom prst="rect">
            <a:avLst/>
          </a:prstGeom>
        </p:spPr>
        <p:txBody>
          <a:bodyPr wrap="square">
            <a:spAutoFit/>
          </a:bodyPr>
          <a:lstStyle/>
          <a:p>
            <a:pPr marL="285750" indent="-285750">
              <a:buFont typeface="Wingdings" panose="05000000000000000000" pitchFamily="2" charset="2"/>
              <a:buChar char="ü"/>
            </a:pPr>
            <a:r>
              <a:rPr lang="el-GR" dirty="0"/>
              <a:t>Κάθε Δήμος έχει φυσικά και νοητά όρια που πλαισιώνει ένα σύνολο ποικίλων υπηρεσιών και φορέων</a:t>
            </a:r>
          </a:p>
          <a:p>
            <a:pPr marL="285750" indent="-285750">
              <a:buFont typeface="Wingdings" panose="05000000000000000000" pitchFamily="2" charset="2"/>
              <a:buChar char="ü"/>
            </a:pPr>
            <a:r>
              <a:rPr lang="el-GR" dirty="0"/>
              <a:t>Κάθε Δήμος μπορεί να συμμετέχει σε συνεργασίες διαδραματίζοντας κάθε φορά και έναν διαφορετικό ρόλο</a:t>
            </a:r>
          </a:p>
        </p:txBody>
      </p:sp>
    </p:spTree>
    <p:extLst>
      <p:ext uri="{BB962C8B-B14F-4D97-AF65-F5344CB8AC3E}">
        <p14:creationId xmlns:p14="http://schemas.microsoft.com/office/powerpoint/2010/main" val="3513162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Προτάσεις για τη βελτίωση της υφιστάμενης κατάστασης</a:t>
            </a:r>
          </a:p>
        </p:txBody>
      </p:sp>
      <p:graphicFrame>
        <p:nvGraphicFramePr>
          <p:cNvPr id="9" name="Θέση περιεχομένου 8"/>
          <p:cNvGraphicFramePr>
            <a:graphicFrameLocks noGrp="1"/>
          </p:cNvGraphicFramePr>
          <p:nvPr>
            <p:ph idx="1"/>
            <p:extLst>
              <p:ext uri="{D42A27DB-BD31-4B8C-83A1-F6EECF244321}">
                <p14:modId xmlns:p14="http://schemas.microsoft.com/office/powerpoint/2010/main" val="3603459095"/>
              </p:ext>
            </p:extLst>
          </p:nvPr>
        </p:nvGraphicFramePr>
        <p:xfrm>
          <a:off x="447675" y="1381125"/>
          <a:ext cx="10515600" cy="4795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Θέση ημερομηνίας 3"/>
          <p:cNvSpPr>
            <a:spLocks noGrp="1"/>
          </p:cNvSpPr>
          <p:nvPr>
            <p:ph type="dt" sz="half" idx="10"/>
          </p:nvPr>
        </p:nvSpPr>
        <p:spPr/>
        <p:txBody>
          <a:bodyPr/>
          <a:lstStyle/>
          <a:p>
            <a:r>
              <a:rPr lang="en-US" dirty="0"/>
              <a:t>30/05/2019</a:t>
            </a:r>
          </a:p>
        </p:txBody>
      </p:sp>
      <p:sp>
        <p:nvSpPr>
          <p:cNvPr id="5" name="Θέση υποσέλιδου 4"/>
          <p:cNvSpPr>
            <a:spLocks noGrp="1"/>
          </p:cNvSpPr>
          <p:nvPr>
            <p:ph type="ftr" sz="quarter" idx="11"/>
          </p:nvPr>
        </p:nvSpPr>
        <p:spPr/>
        <p:txBody>
          <a:bodyPr/>
          <a:lstStyle/>
          <a:p>
            <a:r>
              <a:rPr lang="el-GR" dirty="0"/>
              <a:t>Αποτύπωση των Στρατηγικών των Ελληνικών Ευφυών Πόλεων</a:t>
            </a:r>
            <a:endParaRPr lang="en-US" dirty="0"/>
          </a:p>
        </p:txBody>
      </p:sp>
      <p:sp>
        <p:nvSpPr>
          <p:cNvPr id="6" name="Θέση αριθμού διαφάνειας 5"/>
          <p:cNvSpPr>
            <a:spLocks noGrp="1"/>
          </p:cNvSpPr>
          <p:nvPr>
            <p:ph type="sldNum" sz="quarter" idx="12"/>
          </p:nvPr>
        </p:nvSpPr>
        <p:spPr/>
        <p:txBody>
          <a:bodyPr/>
          <a:lstStyle/>
          <a:p>
            <a:fld id="{7DE37EEE-ED41-4247-BB0D-42A028CADEC0}" type="slidenum">
              <a:rPr lang="en-US" smtClean="0"/>
              <a:t>15</a:t>
            </a:fld>
            <a:endParaRPr lang="en-US" dirty="0"/>
          </a:p>
        </p:txBody>
      </p:sp>
    </p:spTree>
    <p:extLst>
      <p:ext uri="{BB962C8B-B14F-4D97-AF65-F5344CB8AC3E}">
        <p14:creationId xmlns:p14="http://schemas.microsoft.com/office/powerpoint/2010/main" val="3364097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ΕΥΧΑΡΙΣΤΩ ΓΙΑ</a:t>
            </a:r>
            <a:br>
              <a:rPr lang="el-GR" dirty="0"/>
            </a:br>
            <a:r>
              <a:rPr lang="el-GR" dirty="0"/>
              <a:t>ΤΗΝ ΠΡΟΣΟΧΗ ΣΑΣ</a:t>
            </a:r>
          </a:p>
        </p:txBody>
      </p:sp>
      <p:sp>
        <p:nvSpPr>
          <p:cNvPr id="3" name="Θέση κειμένου 2"/>
          <p:cNvSpPr>
            <a:spLocks noGrp="1"/>
          </p:cNvSpPr>
          <p:nvPr>
            <p:ph type="body" idx="1"/>
          </p:nvPr>
        </p:nvSpPr>
        <p:spPr/>
        <p:txBody>
          <a:bodyPr>
            <a:normAutofit fontScale="70000" lnSpcReduction="20000"/>
          </a:bodyPr>
          <a:lstStyle/>
          <a:p>
            <a:r>
              <a:rPr lang="el-GR" sz="2100" b="1" dirty="0"/>
              <a:t>Στοιχεία </a:t>
            </a:r>
            <a:r>
              <a:rPr lang="en-US" sz="2100" b="1" dirty="0"/>
              <a:t>E</a:t>
            </a:r>
            <a:r>
              <a:rPr lang="el-GR" sz="2100" b="1" dirty="0"/>
              <a:t>επικοινωνίας:</a:t>
            </a:r>
          </a:p>
          <a:p>
            <a:r>
              <a:rPr lang="el-GR" dirty="0"/>
              <a:t>Γεώργιος Σιώκας</a:t>
            </a:r>
          </a:p>
          <a:p>
            <a:r>
              <a:rPr lang="en-US" dirty="0"/>
              <a:t>Email: george.siokas@gmail.com</a:t>
            </a:r>
          </a:p>
          <a:p>
            <a:r>
              <a:rPr lang="el-GR" dirty="0"/>
              <a:t>Τηλέφωνο: </a:t>
            </a:r>
            <a:r>
              <a:rPr lang="en-US" dirty="0"/>
              <a:t>210-772-320</a:t>
            </a:r>
            <a:r>
              <a:rPr lang="el-GR" dirty="0"/>
              <a:t>0</a:t>
            </a:r>
            <a:endParaRPr lang="en-US" dirty="0"/>
          </a:p>
          <a:p>
            <a:r>
              <a:rPr lang="en-US" dirty="0"/>
              <a:t>LinkedIn</a:t>
            </a:r>
            <a:r>
              <a:rPr lang="el-GR" dirty="0"/>
              <a:t>: </a:t>
            </a:r>
            <a:r>
              <a:rPr lang="en-US" dirty="0"/>
              <a:t>George Siokas</a:t>
            </a:r>
          </a:p>
          <a:p>
            <a:r>
              <a:rPr lang="el-GR" dirty="0"/>
              <a:t>Ιστοσελίδα: </a:t>
            </a:r>
            <a:r>
              <a:rPr lang="en-US" dirty="0"/>
              <a:t>www.liee.ntua.gr</a:t>
            </a:r>
            <a:endParaRPr lang="el-GR" dirty="0"/>
          </a:p>
        </p:txBody>
      </p:sp>
      <p:pic>
        <p:nvPicPr>
          <p:cNvPr id="4" name="Picture 6"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34226" y="4977807"/>
            <a:ext cx="3885202" cy="723501"/>
          </a:xfrm>
          <a:prstGeom prst="rect">
            <a:avLst/>
          </a:prstGeom>
          <a:noFill/>
          <a:extLst>
            <a:ext uri="{909E8E84-426E-40DD-AFC4-6F175D3DCCD1}">
              <a14:hiddenFill xmlns:a14="http://schemas.microsoft.com/office/drawing/2010/main">
                <a:solidFill>
                  <a:srgbClr val="FFFFFF"/>
                </a:solidFill>
              </a14:hiddenFill>
            </a:ext>
          </a:extLst>
        </p:spPr>
      </p:pic>
      <p:sp>
        <p:nvSpPr>
          <p:cNvPr id="5" name="Θέση ημερομηνίας 4"/>
          <p:cNvSpPr>
            <a:spLocks noGrp="1"/>
          </p:cNvSpPr>
          <p:nvPr>
            <p:ph type="dt" sz="half" idx="10"/>
          </p:nvPr>
        </p:nvSpPr>
        <p:spPr/>
        <p:txBody>
          <a:bodyPr/>
          <a:lstStyle/>
          <a:p>
            <a:r>
              <a:rPr lang="en-US" dirty="0"/>
              <a:t>30/05/2019</a:t>
            </a:r>
            <a:endParaRPr lang="el-GR" dirty="0"/>
          </a:p>
        </p:txBody>
      </p:sp>
      <p:sp>
        <p:nvSpPr>
          <p:cNvPr id="6" name="Θέση υποσέλιδου 5"/>
          <p:cNvSpPr>
            <a:spLocks noGrp="1"/>
          </p:cNvSpPr>
          <p:nvPr>
            <p:ph type="ftr" sz="quarter" idx="11"/>
          </p:nvPr>
        </p:nvSpPr>
        <p:spPr/>
        <p:txBody>
          <a:bodyPr/>
          <a:lstStyle/>
          <a:p>
            <a:r>
              <a:rPr lang="el-GR" dirty="0"/>
              <a:t>Αποτύπωση των Στρατηγικών των Ελληνικών Ευφυών Πόλεων</a:t>
            </a:r>
          </a:p>
        </p:txBody>
      </p:sp>
      <p:sp>
        <p:nvSpPr>
          <p:cNvPr id="7" name="Θέση αριθμού διαφάνειας 6"/>
          <p:cNvSpPr>
            <a:spLocks noGrp="1"/>
          </p:cNvSpPr>
          <p:nvPr>
            <p:ph type="sldNum" sz="quarter" idx="12"/>
          </p:nvPr>
        </p:nvSpPr>
        <p:spPr/>
        <p:txBody>
          <a:bodyPr/>
          <a:lstStyle/>
          <a:p>
            <a:fld id="{03D15424-AFDC-4308-8934-42404E5F150F}" type="slidenum">
              <a:rPr lang="el-GR" smtClean="0"/>
              <a:t>16</a:t>
            </a:fld>
            <a:endParaRPr lang="el-GR" dirty="0"/>
          </a:p>
        </p:txBody>
      </p:sp>
    </p:spTree>
    <p:extLst>
      <p:ext uri="{BB962C8B-B14F-4D97-AF65-F5344CB8AC3E}">
        <p14:creationId xmlns:p14="http://schemas.microsoft.com/office/powerpoint/2010/main" val="1723683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400" b="1" dirty="0"/>
              <a:t>Δομικά Συστατικά μιας Ευφυούς Πόλης</a:t>
            </a:r>
            <a:br>
              <a:rPr lang="el-GR" sz="3600" b="1" dirty="0"/>
            </a:br>
            <a:r>
              <a:rPr lang="el-GR" sz="3200" dirty="0"/>
              <a:t>Οι 3 πυλώνες μελέτης και εξέλιξης μιας πόλης</a:t>
            </a:r>
            <a:endParaRPr lang="en-US" sz="3200" dirty="0"/>
          </a:p>
        </p:txBody>
      </p:sp>
      <p:sp>
        <p:nvSpPr>
          <p:cNvPr id="4" name="Date Placeholder 3"/>
          <p:cNvSpPr>
            <a:spLocks noGrp="1"/>
          </p:cNvSpPr>
          <p:nvPr>
            <p:ph type="dt" sz="half" idx="10"/>
          </p:nvPr>
        </p:nvSpPr>
        <p:spPr/>
        <p:txBody>
          <a:bodyPr/>
          <a:lstStyle/>
          <a:p>
            <a:r>
              <a:rPr lang="en-US" dirty="0"/>
              <a:t>30/05/2019</a:t>
            </a:r>
          </a:p>
        </p:txBody>
      </p:sp>
      <p:sp>
        <p:nvSpPr>
          <p:cNvPr id="5" name="Footer Placeholder 4"/>
          <p:cNvSpPr>
            <a:spLocks noGrp="1"/>
          </p:cNvSpPr>
          <p:nvPr>
            <p:ph type="ftr" sz="quarter" idx="11"/>
          </p:nvPr>
        </p:nvSpPr>
        <p:spPr/>
        <p:txBody>
          <a:bodyPr/>
          <a:lstStyle/>
          <a:p>
            <a:r>
              <a:rPr lang="el-GR" dirty="0"/>
              <a:t>Αποτύπωση των Στρατηγικών των Ελληνικών Ευφυών Πόλεων</a:t>
            </a:r>
            <a:endParaRPr lang="en-US" dirty="0"/>
          </a:p>
        </p:txBody>
      </p:sp>
      <p:grpSp>
        <p:nvGrpSpPr>
          <p:cNvPr id="18" name="Ομάδα 17"/>
          <p:cNvGrpSpPr/>
          <p:nvPr/>
        </p:nvGrpSpPr>
        <p:grpSpPr>
          <a:xfrm>
            <a:off x="1967089" y="937685"/>
            <a:ext cx="8128000" cy="5418667"/>
            <a:chOff x="-4546600" y="917135"/>
            <a:chExt cx="8128000" cy="5418667"/>
          </a:xfrm>
        </p:grpSpPr>
        <p:graphicFrame>
          <p:nvGraphicFramePr>
            <p:cNvPr id="25" name="Διάγραμμα 24"/>
            <p:cNvGraphicFramePr/>
            <p:nvPr/>
          </p:nvGraphicFramePr>
          <p:xfrm>
            <a:off x="-4546600" y="917135"/>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 name="Ορθογώνιο 25"/>
            <p:cNvSpPr/>
            <p:nvPr/>
          </p:nvSpPr>
          <p:spPr>
            <a:xfrm>
              <a:off x="-22360" y="4942902"/>
              <a:ext cx="2063475" cy="954107"/>
            </a:xfrm>
            <a:prstGeom prst="rect">
              <a:avLst/>
            </a:prstGeom>
          </p:spPr>
          <p:txBody>
            <a:bodyPr wrap="square">
              <a:spAutoFit/>
            </a:bodyPr>
            <a:lstStyle/>
            <a:p>
              <a:pPr marL="111125" indent="-111125">
                <a:buFont typeface="Arial" panose="020B0604020202020204" pitchFamily="34" charset="0"/>
                <a:buChar char="•"/>
              </a:pPr>
              <a:r>
                <a:rPr lang="el-GR" sz="1400" dirty="0"/>
                <a:t>Κοινωνικ</a:t>
              </a:r>
              <a:r>
                <a:rPr lang="en-US" sz="1400" dirty="0"/>
                <a:t>o-</a:t>
              </a:r>
              <a:r>
                <a:rPr lang="el-GR" sz="1400" dirty="0"/>
                <a:t>οικονομικό Περιβάλλον</a:t>
              </a:r>
            </a:p>
            <a:p>
              <a:pPr marL="111125" indent="-111125">
                <a:buFont typeface="Arial" panose="020B0604020202020204" pitchFamily="34" charset="0"/>
                <a:buChar char="•"/>
              </a:pPr>
              <a:r>
                <a:rPr lang="el-GR" sz="1400" dirty="0"/>
                <a:t>Κοινωνικό Κεφάλαιο</a:t>
              </a:r>
            </a:p>
            <a:p>
              <a:pPr marL="111125" indent="-111125">
                <a:buFont typeface="Arial" panose="020B0604020202020204" pitchFamily="34" charset="0"/>
                <a:buChar char="•"/>
              </a:pPr>
              <a:r>
                <a:rPr lang="el-GR" sz="1400" dirty="0"/>
                <a:t>Ανθρώπινο Δυναμικό</a:t>
              </a:r>
            </a:p>
          </p:txBody>
        </p:sp>
        <p:sp>
          <p:nvSpPr>
            <p:cNvPr id="27" name="TextBox 26"/>
            <p:cNvSpPr txBox="1"/>
            <p:nvPr/>
          </p:nvSpPr>
          <p:spPr>
            <a:xfrm>
              <a:off x="-1026217" y="3950498"/>
              <a:ext cx="1019623" cy="707886"/>
            </a:xfrm>
            <a:prstGeom prst="rect">
              <a:avLst/>
            </a:prstGeom>
            <a:noFill/>
          </p:spPr>
          <p:txBody>
            <a:bodyPr wrap="square" rtlCol="0">
              <a:spAutoFit/>
            </a:bodyPr>
            <a:lstStyle/>
            <a:p>
              <a:pPr algn="ctr"/>
              <a:r>
                <a:rPr lang="el-GR" sz="2000" b="1" dirty="0"/>
                <a:t>Ευφυή Πόλη</a:t>
              </a:r>
            </a:p>
          </p:txBody>
        </p:sp>
        <p:sp>
          <p:nvSpPr>
            <p:cNvPr id="28" name="Ορθογώνιο 27"/>
            <p:cNvSpPr/>
            <p:nvPr/>
          </p:nvSpPr>
          <p:spPr>
            <a:xfrm>
              <a:off x="-2725938" y="4636103"/>
              <a:ext cx="2050829" cy="1384995"/>
            </a:xfrm>
            <a:prstGeom prst="rect">
              <a:avLst/>
            </a:prstGeom>
          </p:spPr>
          <p:txBody>
            <a:bodyPr wrap="square">
              <a:spAutoFit/>
            </a:bodyPr>
            <a:lstStyle/>
            <a:p>
              <a:pPr marL="111125" indent="-111125">
                <a:buFont typeface="Arial" panose="020B0604020202020204" pitchFamily="34" charset="0"/>
                <a:buChar char="•"/>
              </a:pPr>
              <a:r>
                <a:rPr lang="el-GR" sz="1400" dirty="0"/>
                <a:t>Διακυβέρνηση</a:t>
              </a:r>
            </a:p>
            <a:p>
              <a:pPr marL="111125" indent="-111125">
                <a:buFont typeface="Arial" panose="020B0604020202020204" pitchFamily="34" charset="0"/>
                <a:buChar char="•"/>
              </a:pPr>
              <a:r>
                <a:rPr lang="el-GR" sz="1400" dirty="0"/>
                <a:t>Πολιτικές</a:t>
              </a:r>
            </a:p>
            <a:p>
              <a:pPr marL="111125" indent="-111125">
                <a:buFont typeface="Arial" panose="020B0604020202020204" pitchFamily="34" charset="0"/>
                <a:buChar char="•"/>
              </a:pPr>
              <a:r>
                <a:rPr lang="el-GR" sz="1400" dirty="0"/>
                <a:t>Τοπικές Κοινότητες</a:t>
              </a:r>
            </a:p>
            <a:p>
              <a:pPr marL="111125" indent="-111125">
                <a:buFont typeface="Arial" panose="020B0604020202020204" pitchFamily="34" charset="0"/>
                <a:buChar char="•"/>
              </a:pPr>
              <a:r>
                <a:rPr lang="el-GR" sz="1400" dirty="0"/>
                <a:t>Δημόσιες Υπηρεσίες</a:t>
              </a:r>
            </a:p>
            <a:p>
              <a:pPr marL="111125" indent="-111125">
                <a:buFont typeface="Arial" panose="020B0604020202020204" pitchFamily="34" charset="0"/>
                <a:buChar char="•"/>
              </a:pPr>
              <a:r>
                <a:rPr lang="el-GR" sz="1400" dirty="0"/>
                <a:t>Νομοθεσίες - Κανονισμοί – Οδηγίες</a:t>
              </a:r>
            </a:p>
          </p:txBody>
        </p:sp>
        <p:sp>
          <p:nvSpPr>
            <p:cNvPr id="29" name="Ορθογώνιο 28"/>
            <p:cNvSpPr/>
            <p:nvPr/>
          </p:nvSpPr>
          <p:spPr>
            <a:xfrm>
              <a:off x="-3010507" y="4066142"/>
              <a:ext cx="1655301" cy="707886"/>
            </a:xfrm>
            <a:prstGeom prst="rect">
              <a:avLst/>
            </a:prstGeom>
          </p:spPr>
          <p:txBody>
            <a:bodyPr wrap="square">
              <a:spAutoFit/>
            </a:bodyPr>
            <a:lstStyle/>
            <a:p>
              <a:pPr lvl="0"/>
              <a:r>
                <a:rPr lang="el-GR" sz="2000" b="1" dirty="0"/>
                <a:t>Θεσμικός Παράγοντας</a:t>
              </a:r>
            </a:p>
          </p:txBody>
        </p:sp>
        <p:sp>
          <p:nvSpPr>
            <p:cNvPr id="30" name="Ορθογώνιο 29"/>
            <p:cNvSpPr/>
            <p:nvPr/>
          </p:nvSpPr>
          <p:spPr>
            <a:xfrm>
              <a:off x="381262" y="4063808"/>
              <a:ext cx="1784216" cy="1015663"/>
            </a:xfrm>
            <a:prstGeom prst="rect">
              <a:avLst/>
            </a:prstGeom>
          </p:spPr>
          <p:txBody>
            <a:bodyPr wrap="square">
              <a:spAutoFit/>
            </a:bodyPr>
            <a:lstStyle/>
            <a:p>
              <a:pPr lvl="0" algn="r"/>
              <a:r>
                <a:rPr lang="el-GR" sz="2000" b="1" dirty="0"/>
                <a:t>Κοινωνικός &amp; Ανθρώπινος Παράγοντας</a:t>
              </a:r>
            </a:p>
          </p:txBody>
        </p:sp>
        <p:sp>
          <p:nvSpPr>
            <p:cNvPr id="31" name="Ορθογώνιο 30"/>
            <p:cNvSpPr/>
            <p:nvPr/>
          </p:nvSpPr>
          <p:spPr>
            <a:xfrm>
              <a:off x="-1599524" y="1372134"/>
              <a:ext cx="1890477" cy="707886"/>
            </a:xfrm>
            <a:prstGeom prst="rect">
              <a:avLst/>
            </a:prstGeom>
          </p:spPr>
          <p:txBody>
            <a:bodyPr wrap="square">
              <a:spAutoFit/>
            </a:bodyPr>
            <a:lstStyle/>
            <a:p>
              <a:pPr lvl="0" algn="ctr"/>
              <a:r>
                <a:rPr lang="el-GR" sz="2000" b="1" dirty="0"/>
                <a:t>Τεχνολογικός  Παράγοντας</a:t>
              </a:r>
            </a:p>
          </p:txBody>
        </p:sp>
        <p:sp>
          <p:nvSpPr>
            <p:cNvPr id="32" name="TextBox 31"/>
            <p:cNvSpPr txBox="1"/>
            <p:nvPr/>
          </p:nvSpPr>
          <p:spPr>
            <a:xfrm>
              <a:off x="-1585499" y="1969444"/>
              <a:ext cx="2546466" cy="1169551"/>
            </a:xfrm>
            <a:prstGeom prst="rect">
              <a:avLst/>
            </a:prstGeom>
            <a:noFill/>
          </p:spPr>
          <p:txBody>
            <a:bodyPr wrap="none" rtlCol="0">
              <a:spAutoFit/>
            </a:bodyPr>
            <a:lstStyle/>
            <a:p>
              <a:pPr marL="111125" indent="-111125">
                <a:buFont typeface="Arial" panose="020B0604020202020204" pitchFamily="34" charset="0"/>
                <a:buChar char="•"/>
              </a:pPr>
              <a:r>
                <a:rPr lang="el-GR" sz="1400" dirty="0"/>
                <a:t>Φυσικές υποδομές</a:t>
              </a:r>
            </a:p>
            <a:p>
              <a:pPr marL="111125" indent="-111125">
                <a:buFont typeface="Arial" panose="020B0604020202020204" pitchFamily="34" charset="0"/>
                <a:buChar char="•"/>
              </a:pPr>
              <a:r>
                <a:rPr lang="el-GR" sz="1400" dirty="0"/>
                <a:t>Ευφυείς Τεχνολογίες</a:t>
              </a:r>
            </a:p>
            <a:p>
              <a:pPr marL="111125" indent="-111125">
                <a:buFont typeface="Arial" panose="020B0604020202020204" pitchFamily="34" charset="0"/>
                <a:buChar char="•"/>
              </a:pPr>
              <a:r>
                <a:rPr lang="el-GR" sz="1400" dirty="0"/>
                <a:t>Φορητές (Κινητές) Τεχνολογίες</a:t>
              </a:r>
            </a:p>
            <a:p>
              <a:pPr marL="111125" indent="-111125">
                <a:buFont typeface="Arial" panose="020B0604020202020204" pitchFamily="34" charset="0"/>
                <a:buChar char="•"/>
              </a:pPr>
              <a:r>
                <a:rPr lang="el-GR" sz="1400" dirty="0"/>
                <a:t>Εικονικές Τεχνολογίες</a:t>
              </a:r>
            </a:p>
            <a:p>
              <a:pPr marL="111125" indent="-111125">
                <a:buFont typeface="Arial" panose="020B0604020202020204" pitchFamily="34" charset="0"/>
                <a:buChar char="•"/>
              </a:pPr>
              <a:r>
                <a:rPr lang="el-GR" sz="1400" dirty="0"/>
                <a:t>Ψηφιακά Δίκτυα</a:t>
              </a:r>
            </a:p>
          </p:txBody>
        </p:sp>
      </p:grpSp>
      <p:sp>
        <p:nvSpPr>
          <p:cNvPr id="19" name="Δεξιό βέλος 18"/>
          <p:cNvSpPr/>
          <p:nvPr/>
        </p:nvSpPr>
        <p:spPr>
          <a:xfrm>
            <a:off x="8958426" y="4794578"/>
            <a:ext cx="687591" cy="4846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dirty="0"/>
          </a:p>
        </p:txBody>
      </p:sp>
      <p:sp>
        <p:nvSpPr>
          <p:cNvPr id="20" name="Αριστερό βέλος 19"/>
          <p:cNvSpPr/>
          <p:nvPr/>
        </p:nvSpPr>
        <p:spPr>
          <a:xfrm>
            <a:off x="2258461" y="4778086"/>
            <a:ext cx="97840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dirty="0"/>
          </a:p>
        </p:txBody>
      </p:sp>
      <p:sp>
        <p:nvSpPr>
          <p:cNvPr id="21" name="Αριστερό βέλος 20"/>
          <p:cNvSpPr/>
          <p:nvPr/>
        </p:nvSpPr>
        <p:spPr>
          <a:xfrm>
            <a:off x="3131704" y="2039256"/>
            <a:ext cx="97840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dirty="0"/>
          </a:p>
        </p:txBody>
      </p:sp>
      <p:sp>
        <p:nvSpPr>
          <p:cNvPr id="22" name="TextBox 21"/>
          <p:cNvSpPr txBox="1"/>
          <p:nvPr/>
        </p:nvSpPr>
        <p:spPr>
          <a:xfrm>
            <a:off x="60762" y="1508226"/>
            <a:ext cx="3070943" cy="2031325"/>
          </a:xfrm>
          <a:prstGeom prst="rect">
            <a:avLst/>
          </a:prstGeom>
          <a:noFill/>
        </p:spPr>
        <p:txBody>
          <a:bodyPr wrap="square" rtlCol="0">
            <a:spAutoFit/>
          </a:bodyPr>
          <a:lstStyle/>
          <a:p>
            <a:pPr marL="285750" indent="-285750">
              <a:buFont typeface="Wingdings" panose="05000000000000000000" pitchFamily="2" charset="2"/>
              <a:buChar char="Ø"/>
            </a:pPr>
            <a:r>
              <a:rPr lang="el-GR" dirty="0"/>
              <a:t>Ψηφιακή Πόλη</a:t>
            </a:r>
            <a:endParaRPr lang="en-US" dirty="0"/>
          </a:p>
          <a:p>
            <a:pPr marL="285750" indent="-285750">
              <a:buFont typeface="Wingdings" panose="05000000000000000000" pitchFamily="2" charset="2"/>
              <a:buChar char="Ø"/>
            </a:pPr>
            <a:r>
              <a:rPr lang="el-GR" dirty="0"/>
              <a:t>Έξυπνη Πόλη</a:t>
            </a:r>
          </a:p>
          <a:p>
            <a:pPr marL="285750" indent="-285750">
              <a:buFont typeface="Wingdings" panose="05000000000000000000" pitchFamily="2" charset="2"/>
              <a:buChar char="Ø"/>
            </a:pPr>
            <a:r>
              <a:rPr lang="en-US" dirty="0"/>
              <a:t>Ubiquitous City</a:t>
            </a:r>
            <a:endParaRPr lang="el-GR" dirty="0"/>
          </a:p>
          <a:p>
            <a:pPr marL="285750" indent="-285750">
              <a:buFont typeface="Wingdings" panose="05000000000000000000" pitchFamily="2" charset="2"/>
              <a:buChar char="Ø"/>
            </a:pPr>
            <a:r>
              <a:rPr lang="el-GR" dirty="0"/>
              <a:t>«Καλωδιωμένη» Πόλη</a:t>
            </a:r>
          </a:p>
          <a:p>
            <a:pPr marL="285750" indent="-285750">
              <a:buFont typeface="Wingdings" panose="05000000000000000000" pitchFamily="2" charset="2"/>
              <a:buChar char="Ø"/>
            </a:pPr>
            <a:r>
              <a:rPr lang="el-GR" dirty="0"/>
              <a:t>Υβριδική Πόλη</a:t>
            </a:r>
          </a:p>
          <a:p>
            <a:pPr marL="285750" indent="-285750">
              <a:buFont typeface="Wingdings" panose="05000000000000000000" pitchFamily="2" charset="2"/>
              <a:buChar char="Ø"/>
            </a:pPr>
            <a:r>
              <a:rPr lang="el-GR" dirty="0"/>
              <a:t>Πόλη της Πληροφορίας</a:t>
            </a:r>
          </a:p>
          <a:p>
            <a:pPr marL="285750" indent="-285750">
              <a:buFont typeface="Wingdings" panose="05000000000000000000" pitchFamily="2" charset="2"/>
              <a:buChar char="Ø"/>
            </a:pPr>
            <a:r>
              <a:rPr lang="el-GR" dirty="0"/>
              <a:t>Εικονική Πόλη</a:t>
            </a:r>
          </a:p>
        </p:txBody>
      </p:sp>
      <p:sp>
        <p:nvSpPr>
          <p:cNvPr id="23" name="TextBox 22"/>
          <p:cNvSpPr txBox="1"/>
          <p:nvPr/>
        </p:nvSpPr>
        <p:spPr>
          <a:xfrm>
            <a:off x="60762" y="4696889"/>
            <a:ext cx="2208553" cy="923330"/>
          </a:xfrm>
          <a:prstGeom prst="rect">
            <a:avLst/>
          </a:prstGeom>
          <a:noFill/>
        </p:spPr>
        <p:txBody>
          <a:bodyPr wrap="none" rtlCol="0">
            <a:spAutoFit/>
          </a:bodyPr>
          <a:lstStyle/>
          <a:p>
            <a:pPr marL="285750" indent="-285750">
              <a:buFont typeface="Wingdings" panose="05000000000000000000" pitchFamily="2" charset="2"/>
              <a:buChar char="Ø"/>
            </a:pPr>
            <a:r>
              <a:rPr lang="el-GR" dirty="0"/>
              <a:t>Ευφυής Κοινότητα</a:t>
            </a:r>
          </a:p>
          <a:p>
            <a:pPr marL="285750" indent="-285750">
              <a:buFont typeface="Wingdings" panose="05000000000000000000" pitchFamily="2" charset="2"/>
              <a:buChar char="Ø"/>
            </a:pPr>
            <a:r>
              <a:rPr lang="el-GR" dirty="0"/>
              <a:t>Έξυπνη Κοινότητα</a:t>
            </a:r>
          </a:p>
          <a:p>
            <a:pPr marL="285750" indent="-285750">
              <a:buFont typeface="Wingdings" panose="05000000000000000000" pitchFamily="2" charset="2"/>
              <a:buChar char="Ø"/>
            </a:pPr>
            <a:r>
              <a:rPr lang="el-GR" dirty="0"/>
              <a:t>Ευφυής Ανάπτυξη</a:t>
            </a:r>
          </a:p>
        </p:txBody>
      </p:sp>
      <p:sp>
        <p:nvSpPr>
          <p:cNvPr id="24" name="TextBox 23"/>
          <p:cNvSpPr txBox="1"/>
          <p:nvPr/>
        </p:nvSpPr>
        <p:spPr>
          <a:xfrm>
            <a:off x="9735538" y="4592190"/>
            <a:ext cx="2283988" cy="1200329"/>
          </a:xfrm>
          <a:prstGeom prst="rect">
            <a:avLst/>
          </a:prstGeom>
          <a:noFill/>
        </p:spPr>
        <p:txBody>
          <a:bodyPr wrap="square" rtlCol="0">
            <a:spAutoFit/>
          </a:bodyPr>
          <a:lstStyle/>
          <a:p>
            <a:pPr marL="285750" indent="-285750">
              <a:buFont typeface="Wingdings" panose="05000000000000000000" pitchFamily="2" charset="2"/>
              <a:buChar char="Ø"/>
            </a:pPr>
            <a:r>
              <a:rPr lang="el-GR" dirty="0"/>
              <a:t>Δημιουργική Πόλη</a:t>
            </a:r>
            <a:endParaRPr lang="en-US" dirty="0"/>
          </a:p>
          <a:p>
            <a:pPr marL="285750" indent="-285750">
              <a:buFont typeface="Wingdings" panose="05000000000000000000" pitchFamily="2" charset="2"/>
              <a:buChar char="Ø"/>
            </a:pPr>
            <a:r>
              <a:rPr lang="el-GR" dirty="0"/>
              <a:t>Πόλη της Μάθησης</a:t>
            </a:r>
          </a:p>
          <a:p>
            <a:pPr marL="285750" indent="-285750">
              <a:buFont typeface="Wingdings" panose="05000000000000000000" pitchFamily="2" charset="2"/>
              <a:buChar char="Ø"/>
            </a:pPr>
            <a:r>
              <a:rPr lang="el-GR" dirty="0"/>
              <a:t>Ανθρώπινη Πόλη</a:t>
            </a:r>
          </a:p>
          <a:p>
            <a:pPr marL="285750" indent="-285750">
              <a:buFont typeface="Wingdings" panose="05000000000000000000" pitchFamily="2" charset="2"/>
              <a:buChar char="Ø"/>
            </a:pPr>
            <a:r>
              <a:rPr lang="el-GR" dirty="0"/>
              <a:t>Πόλη της Γνώσης</a:t>
            </a:r>
          </a:p>
        </p:txBody>
      </p:sp>
      <p:sp>
        <p:nvSpPr>
          <p:cNvPr id="33" name="TextBox 32"/>
          <p:cNvSpPr txBox="1"/>
          <p:nvPr/>
        </p:nvSpPr>
        <p:spPr>
          <a:xfrm>
            <a:off x="9751718" y="1375316"/>
            <a:ext cx="2267807" cy="2039020"/>
          </a:xfrm>
          <a:prstGeom prst="rect">
            <a:avLst/>
          </a:prstGeom>
          <a:noFill/>
        </p:spPr>
        <p:txBody>
          <a:bodyPr wrap="square" rtlCol="0">
            <a:spAutoFit/>
          </a:bodyPr>
          <a:lstStyle/>
          <a:p>
            <a:r>
              <a:rPr lang="el-GR" sz="1100" b="1" dirty="0"/>
              <a:t>Πηγή:</a:t>
            </a:r>
          </a:p>
          <a:p>
            <a:pPr marL="285750" indent="-285750">
              <a:buFont typeface="Arial" panose="020B0604020202020204" pitchFamily="34" charset="0"/>
              <a:buChar char="•"/>
            </a:pPr>
            <a:r>
              <a:rPr lang="en-US" sz="1050" dirty="0"/>
              <a:t>Nam, T. and Pardo, T. (2011)</a:t>
            </a:r>
            <a:r>
              <a:rPr lang="el-GR" sz="1050" dirty="0"/>
              <a:t>.</a:t>
            </a:r>
            <a:r>
              <a:rPr lang="en-US" sz="1050" dirty="0"/>
              <a:t> Conceptualizing Smart Cities with Dimensions of Technology, People, and Institutions</a:t>
            </a:r>
            <a:r>
              <a:rPr lang="el-GR" sz="1050" dirty="0"/>
              <a:t>. </a:t>
            </a:r>
            <a:r>
              <a:rPr lang="en-US" sz="1050" i="1" dirty="0"/>
              <a:t>12th Annual International Conference on Digital Government Research</a:t>
            </a:r>
            <a:r>
              <a:rPr lang="en-US" sz="1050" dirty="0"/>
              <a:t>, pp. 282-291</a:t>
            </a:r>
          </a:p>
          <a:p>
            <a:pPr marL="285750" indent="-285750">
              <a:buFont typeface="Arial" panose="020B0604020202020204" pitchFamily="34" charset="0"/>
              <a:buChar char="•"/>
            </a:pPr>
            <a:r>
              <a:rPr lang="en-US" sz="1050" dirty="0"/>
              <a:t>Cocchia, A. (2014). Smart and Digital City: A Systematic Literature Review. </a:t>
            </a:r>
            <a:r>
              <a:rPr lang="en-US" sz="1050" i="1" dirty="0"/>
              <a:t>Smart City</a:t>
            </a:r>
            <a:r>
              <a:rPr lang="en-US" sz="1050" dirty="0"/>
              <a:t>, pp. 13-43.</a:t>
            </a:r>
          </a:p>
        </p:txBody>
      </p:sp>
    </p:spTree>
    <p:extLst>
      <p:ext uri="{BB962C8B-B14F-4D97-AF65-F5344CB8AC3E}">
        <p14:creationId xmlns:p14="http://schemas.microsoft.com/office/powerpoint/2010/main" val="2112141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pc="-5" dirty="0">
                <a:cs typeface="Calibri"/>
              </a:rPr>
              <a:t>Μια πρόκληση των σύγχρονων στρατηγικών</a:t>
            </a:r>
            <a:endParaRPr lang="en-US" dirty="0"/>
          </a:p>
        </p:txBody>
      </p:sp>
      <p:sp>
        <p:nvSpPr>
          <p:cNvPr id="3" name="Content Placeholder 2"/>
          <p:cNvSpPr>
            <a:spLocks noGrp="1"/>
          </p:cNvSpPr>
          <p:nvPr>
            <p:ph idx="1"/>
          </p:nvPr>
        </p:nvSpPr>
        <p:spPr>
          <a:xfrm>
            <a:off x="838201" y="4313340"/>
            <a:ext cx="10515600" cy="1772804"/>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a:bodyPr>
          <a:lstStyle/>
          <a:p>
            <a:pPr marL="184785" marR="5080" indent="-172085">
              <a:buFont typeface="Arial"/>
              <a:buChar char="•"/>
              <a:tabLst>
                <a:tab pos="185420" algn="l"/>
              </a:tabLst>
            </a:pPr>
            <a:r>
              <a:rPr lang="el-GR" sz="2000" dirty="0">
                <a:solidFill>
                  <a:schemeClr val="tx1"/>
                </a:solidFill>
                <a:cs typeface="Calibri"/>
              </a:rPr>
              <a:t>Ανάπτυξη διευρυμένου συστήματος καινοτομίας (τοπικό &amp; περιφερειακό επίπεδο) </a:t>
            </a:r>
          </a:p>
          <a:p>
            <a:pPr marL="184785" marR="5080" indent="-172085">
              <a:buFont typeface="Arial"/>
              <a:buChar char="•"/>
              <a:tabLst>
                <a:tab pos="185420" algn="l"/>
              </a:tabLst>
            </a:pPr>
            <a:r>
              <a:rPr lang="el-GR" sz="2000" dirty="0">
                <a:solidFill>
                  <a:schemeClr val="tx1"/>
                </a:solidFill>
                <a:cs typeface="Calibri"/>
              </a:rPr>
              <a:t>Προσαρμογή στις ανάγκες του (οικονομικού, κοινωνικού, θεσμικού και φυσικού) περιβάλλοντος των τοπικών, περιφερειακών και παγκόσμιων αναγκών.</a:t>
            </a:r>
          </a:p>
          <a:p>
            <a:pPr marL="184785" marR="5080" indent="-172085">
              <a:buFont typeface="Arial"/>
              <a:buChar char="•"/>
              <a:tabLst>
                <a:tab pos="185420" algn="l"/>
              </a:tabLst>
            </a:pPr>
            <a:r>
              <a:rPr lang="el-GR" sz="2000" dirty="0">
                <a:solidFill>
                  <a:schemeClr val="tx1"/>
                </a:solidFill>
                <a:cs typeface="Calibri"/>
              </a:rPr>
              <a:t>Συνεργασία και αλληλεπίδραση μεταξύ διαφόρων συμμετόχων (άλλες δημόσιες υπηρεσίες, επιχειρήσεις, ακαδημαϊκά / ερευνητικά ιδρύματα και άλλες)</a:t>
            </a:r>
          </a:p>
        </p:txBody>
      </p:sp>
      <p:sp>
        <p:nvSpPr>
          <p:cNvPr id="4" name="Date Placeholder 3"/>
          <p:cNvSpPr>
            <a:spLocks noGrp="1"/>
          </p:cNvSpPr>
          <p:nvPr>
            <p:ph type="dt" sz="half" idx="10"/>
          </p:nvPr>
        </p:nvSpPr>
        <p:spPr/>
        <p:txBody>
          <a:bodyPr/>
          <a:lstStyle/>
          <a:p>
            <a:r>
              <a:rPr lang="en-US" dirty="0"/>
              <a:t>30/05/2019</a:t>
            </a:r>
          </a:p>
        </p:txBody>
      </p:sp>
      <p:sp>
        <p:nvSpPr>
          <p:cNvPr id="5" name="Footer Placeholder 4"/>
          <p:cNvSpPr>
            <a:spLocks noGrp="1"/>
          </p:cNvSpPr>
          <p:nvPr>
            <p:ph type="ftr" sz="quarter" idx="11"/>
          </p:nvPr>
        </p:nvSpPr>
        <p:spPr/>
        <p:txBody>
          <a:bodyPr/>
          <a:lstStyle/>
          <a:p>
            <a:r>
              <a:rPr lang="el-GR" dirty="0"/>
              <a:t>Αποτύπωση των Στρατηγικών των Ελληνικών Ευφυών Πόλεων</a:t>
            </a:r>
            <a:endParaRPr lang="en-US" dirty="0"/>
          </a:p>
        </p:txBody>
      </p:sp>
      <p:sp>
        <p:nvSpPr>
          <p:cNvPr id="6" name="Slide Number Placeholder 5"/>
          <p:cNvSpPr>
            <a:spLocks noGrp="1"/>
          </p:cNvSpPr>
          <p:nvPr>
            <p:ph type="sldNum" sz="quarter" idx="12"/>
          </p:nvPr>
        </p:nvSpPr>
        <p:spPr/>
        <p:txBody>
          <a:bodyPr/>
          <a:lstStyle/>
          <a:p>
            <a:fld id="{7DE37EEE-ED41-4247-BB0D-42A028CADEC0}" type="slidenum">
              <a:rPr lang="en-US" smtClean="0"/>
              <a:t>18</a:t>
            </a:fld>
            <a:endParaRPr lang="en-US" dirty="0"/>
          </a:p>
        </p:txBody>
      </p:sp>
      <p:sp>
        <p:nvSpPr>
          <p:cNvPr id="9" name="Snip Diagonal Corner Rectangle 8"/>
          <p:cNvSpPr/>
          <p:nvPr/>
        </p:nvSpPr>
        <p:spPr>
          <a:xfrm>
            <a:off x="1465693" y="2524679"/>
            <a:ext cx="3600000" cy="1440000"/>
          </a:xfrm>
          <a:prstGeom prst="snip2Diag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tx1"/>
                </a:solidFill>
              </a:rPr>
              <a:t>Σχεδιασμός και κατασκευή «Έξυπνων Πόλεων» από το «μηδέν» (</a:t>
            </a:r>
            <a:r>
              <a:rPr lang="en-US" dirty="0">
                <a:solidFill>
                  <a:schemeClr val="tx1"/>
                </a:solidFill>
              </a:rPr>
              <a:t>“instant city”</a:t>
            </a:r>
            <a:r>
              <a:rPr lang="el-GR" dirty="0">
                <a:solidFill>
                  <a:schemeClr val="tx1"/>
                </a:solidFill>
              </a:rPr>
              <a:t>)</a:t>
            </a:r>
            <a:endParaRPr lang="en-US" dirty="0">
              <a:solidFill>
                <a:schemeClr val="tx1"/>
              </a:solidFill>
            </a:endParaRPr>
          </a:p>
        </p:txBody>
      </p:sp>
      <p:sp>
        <p:nvSpPr>
          <p:cNvPr id="10" name="Snip Diagonal Corner Rectangle 9"/>
          <p:cNvSpPr/>
          <p:nvPr/>
        </p:nvSpPr>
        <p:spPr>
          <a:xfrm>
            <a:off x="5395776" y="1235870"/>
            <a:ext cx="3600000" cy="1440000"/>
          </a:xfrm>
          <a:prstGeom prst="snip2Diag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tx1"/>
                </a:solidFill>
              </a:rPr>
              <a:t>Σχεδιασμός και εφαρμογή στρατηγικής αξιοποίησης ενός συστήματος που χρησιμοποιεί ΤΠΕ προς όφελος των κατοίκων της</a:t>
            </a:r>
            <a:endParaRPr lang="en-US" dirty="0">
              <a:solidFill>
                <a:schemeClr val="tx1"/>
              </a:solidFill>
            </a:endParaRPr>
          </a:p>
        </p:txBody>
      </p:sp>
      <p:sp>
        <p:nvSpPr>
          <p:cNvPr id="11" name="Rectangle 10"/>
          <p:cNvSpPr/>
          <p:nvPr/>
        </p:nvSpPr>
        <p:spPr>
          <a:xfrm>
            <a:off x="5705061" y="2724315"/>
            <a:ext cx="3224076" cy="584775"/>
          </a:xfrm>
          <a:prstGeom prst="rect">
            <a:avLst/>
          </a:prstGeom>
        </p:spPr>
        <p:txBody>
          <a:bodyPr wrap="square">
            <a:spAutoFit/>
          </a:bodyPr>
          <a:lstStyle/>
          <a:p>
            <a:pPr algn="ctr"/>
            <a:r>
              <a:rPr lang="en-US" sz="1600" spc="-5" dirty="0">
                <a:cs typeface="Calibri"/>
              </a:rPr>
              <a:t>So</a:t>
            </a:r>
            <a:r>
              <a:rPr lang="en-US" sz="1600" spc="5" dirty="0">
                <a:cs typeface="Calibri"/>
              </a:rPr>
              <a:t>n</a:t>
            </a:r>
            <a:r>
              <a:rPr lang="en-US" sz="1600" spc="-20" dirty="0">
                <a:cs typeface="Calibri"/>
              </a:rPr>
              <a:t>g</a:t>
            </a:r>
            <a:r>
              <a:rPr lang="en-US" sz="1600" spc="-5" dirty="0">
                <a:cs typeface="Calibri"/>
              </a:rPr>
              <a:t>d</a:t>
            </a:r>
            <a:r>
              <a:rPr lang="en-US" sz="1600" dirty="0">
                <a:cs typeface="Calibri"/>
              </a:rPr>
              <a:t>o</a:t>
            </a:r>
            <a:r>
              <a:rPr lang="en-US" sz="1600" spc="-30" dirty="0">
                <a:cs typeface="Calibri"/>
              </a:rPr>
              <a:t> </a:t>
            </a:r>
            <a:r>
              <a:rPr lang="el-GR" sz="1600" spc="-30" dirty="0">
                <a:cs typeface="Calibri"/>
              </a:rPr>
              <a:t>(Ν. Κορέα)</a:t>
            </a:r>
            <a:endParaRPr lang="el-GR" sz="1600" spc="-10" dirty="0">
              <a:cs typeface="Calibri"/>
            </a:endParaRPr>
          </a:p>
          <a:p>
            <a:pPr algn="ctr"/>
            <a:r>
              <a:rPr lang="en-US" sz="1600" dirty="0">
                <a:cs typeface="Calibri"/>
              </a:rPr>
              <a:t>Masdar </a:t>
            </a:r>
            <a:r>
              <a:rPr lang="en-US" sz="1600" spc="-5" dirty="0">
                <a:cs typeface="Calibri"/>
              </a:rPr>
              <a:t>Cit</a:t>
            </a:r>
            <a:r>
              <a:rPr lang="en-US" sz="1600" dirty="0">
                <a:cs typeface="Calibri"/>
              </a:rPr>
              <a:t>y</a:t>
            </a:r>
            <a:r>
              <a:rPr lang="en-US" sz="1600" spc="-5" dirty="0">
                <a:cs typeface="Calibri"/>
              </a:rPr>
              <a:t> </a:t>
            </a:r>
            <a:r>
              <a:rPr lang="el-GR" sz="1600" dirty="0">
                <a:cs typeface="Calibri"/>
              </a:rPr>
              <a:t>(</a:t>
            </a:r>
            <a:r>
              <a:rPr lang="en-US" sz="1600" dirty="0">
                <a:cs typeface="Calibri"/>
              </a:rPr>
              <a:t>A</a:t>
            </a:r>
            <a:r>
              <a:rPr lang="en-US" sz="1600" spc="5" dirty="0">
                <a:cs typeface="Calibri"/>
              </a:rPr>
              <a:t>b</a:t>
            </a:r>
            <a:r>
              <a:rPr lang="en-US" sz="1600" dirty="0">
                <a:cs typeface="Calibri"/>
              </a:rPr>
              <a:t>u</a:t>
            </a:r>
            <a:r>
              <a:rPr lang="en-US" sz="1600" spc="-20" dirty="0">
                <a:cs typeface="Calibri"/>
              </a:rPr>
              <a:t> </a:t>
            </a:r>
            <a:r>
              <a:rPr lang="en-US" sz="1600" spc="-5" dirty="0">
                <a:cs typeface="Calibri"/>
              </a:rPr>
              <a:t>D</a:t>
            </a:r>
            <a:r>
              <a:rPr lang="en-US" sz="1600" spc="5" dirty="0">
                <a:cs typeface="Calibri"/>
              </a:rPr>
              <a:t>h</a:t>
            </a:r>
            <a:r>
              <a:rPr lang="en-US" sz="1600" dirty="0">
                <a:cs typeface="Calibri"/>
              </a:rPr>
              <a:t>abi</a:t>
            </a:r>
            <a:r>
              <a:rPr lang="el-GR" sz="1600" dirty="0">
                <a:cs typeface="Calibri"/>
              </a:rPr>
              <a:t>)</a:t>
            </a:r>
            <a:endParaRPr lang="en-US" sz="1600" dirty="0"/>
          </a:p>
        </p:txBody>
      </p:sp>
      <p:sp>
        <p:nvSpPr>
          <p:cNvPr id="12" name="Rectangle 11"/>
          <p:cNvSpPr/>
          <p:nvPr/>
        </p:nvSpPr>
        <p:spPr>
          <a:xfrm>
            <a:off x="6151715" y="3354862"/>
            <a:ext cx="2519921" cy="584775"/>
          </a:xfrm>
          <a:prstGeom prst="rect">
            <a:avLst/>
          </a:prstGeom>
        </p:spPr>
        <p:txBody>
          <a:bodyPr wrap="none">
            <a:spAutoFit/>
          </a:bodyPr>
          <a:lstStyle/>
          <a:p>
            <a:pPr algn="ctr"/>
            <a:r>
              <a:rPr lang="el-GR" sz="1600" spc="-40" dirty="0">
                <a:cs typeface="Calibri"/>
              </a:rPr>
              <a:t>Ενδεικτικό Κόστος επένδυσης</a:t>
            </a:r>
          </a:p>
          <a:p>
            <a:pPr algn="ctr"/>
            <a:r>
              <a:rPr lang="el-GR" sz="1600" dirty="0">
                <a:cs typeface="Calibri"/>
              </a:rPr>
              <a:t>$</a:t>
            </a:r>
            <a:r>
              <a:rPr lang="en-US" sz="1600" dirty="0">
                <a:cs typeface="Calibri"/>
              </a:rPr>
              <a:t>30</a:t>
            </a:r>
            <a:r>
              <a:rPr lang="en-US" sz="1600" spc="-5" dirty="0">
                <a:cs typeface="Calibri"/>
              </a:rPr>
              <a:t>-</a:t>
            </a:r>
            <a:r>
              <a:rPr lang="en-US" sz="1600" dirty="0">
                <a:cs typeface="Calibri"/>
              </a:rPr>
              <a:t>60</a:t>
            </a:r>
            <a:r>
              <a:rPr lang="en-US" sz="1600" spc="-30" dirty="0">
                <a:cs typeface="Calibri"/>
              </a:rPr>
              <a:t> </a:t>
            </a:r>
            <a:r>
              <a:rPr lang="el-GR" sz="1600" spc="-5" dirty="0">
                <a:cs typeface="Calibri"/>
              </a:rPr>
              <a:t>δις Δολάρια</a:t>
            </a:r>
            <a:endParaRPr lang="en-US" sz="1600" dirty="0"/>
          </a:p>
        </p:txBody>
      </p:sp>
      <p:sp>
        <p:nvSpPr>
          <p:cNvPr id="13" name="Isosceles Triangle 12"/>
          <p:cNvSpPr/>
          <p:nvPr/>
        </p:nvSpPr>
        <p:spPr>
          <a:xfrm rot="5400000">
            <a:off x="5075921" y="3160062"/>
            <a:ext cx="288000" cy="28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p:cNvSpPr/>
          <p:nvPr/>
        </p:nvSpPr>
        <p:spPr>
          <a:xfrm rot="5400000" flipH="1" flipV="1">
            <a:off x="5078461" y="1633668"/>
            <a:ext cx="288000" cy="28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465692" y="1311632"/>
            <a:ext cx="3428329" cy="1077218"/>
          </a:xfrm>
          <a:prstGeom prst="rect">
            <a:avLst/>
          </a:prstGeom>
          <a:noFill/>
        </p:spPr>
        <p:txBody>
          <a:bodyPr wrap="square" rtlCol="0">
            <a:spAutoFit/>
          </a:bodyPr>
          <a:lstStyle/>
          <a:p>
            <a:pPr algn="ctr"/>
            <a:r>
              <a:rPr lang="el-GR" sz="1600" dirty="0"/>
              <a:t>Σταδιακή επένδυση (μικρότερα ποσά)</a:t>
            </a:r>
          </a:p>
          <a:p>
            <a:pPr algn="ctr"/>
            <a:r>
              <a:rPr lang="el-GR" sz="1600" dirty="0"/>
              <a:t>Αναγκαίος χρόνος προσαρμογής</a:t>
            </a:r>
          </a:p>
          <a:p>
            <a:pPr algn="ctr"/>
            <a:r>
              <a:rPr lang="el-GR" sz="1600" dirty="0"/>
              <a:t>Ανάπτυξη συστήματος καινοτομίας &amp; αλληλεπίδρασης</a:t>
            </a:r>
            <a:endParaRPr lang="en-US" sz="1600" dirty="0"/>
          </a:p>
        </p:txBody>
      </p:sp>
    </p:spTree>
    <p:extLst>
      <p:ext uri="{BB962C8B-B14F-4D97-AF65-F5344CB8AC3E}">
        <p14:creationId xmlns:p14="http://schemas.microsoft.com/office/powerpoint/2010/main" val="1885024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Βιβλιογραφία</a:t>
            </a:r>
          </a:p>
        </p:txBody>
      </p:sp>
      <p:sp>
        <p:nvSpPr>
          <p:cNvPr id="3" name="Θέση περιεχομένου 2"/>
          <p:cNvSpPr>
            <a:spLocks noGrp="1"/>
          </p:cNvSpPr>
          <p:nvPr>
            <p:ph idx="1"/>
          </p:nvPr>
        </p:nvSpPr>
        <p:spPr/>
        <p:txBody>
          <a:bodyPr>
            <a:normAutofit/>
          </a:bodyPr>
          <a:lstStyle/>
          <a:p>
            <a:pPr lvl="0"/>
            <a:r>
              <a:rPr lang="en-US" dirty="0"/>
              <a:t>Cocchia, A. (2014). Smart and Digital City: A Systematic Literature Review. Smart City, 13-43.</a:t>
            </a:r>
            <a:endParaRPr lang="el-GR" dirty="0"/>
          </a:p>
          <a:p>
            <a:pPr lvl="0"/>
            <a:r>
              <a:rPr lang="en-US" dirty="0"/>
              <a:t>Nam, T. and Pardo, T. (2011) Conceptualizing Smart Cities with Dimensions of Technology, People, and Institutions, 12th Annual International Conference on Digital Government Research, 282-291</a:t>
            </a:r>
            <a:endParaRPr lang="el-GR" dirty="0"/>
          </a:p>
          <a:p>
            <a:pPr lvl="0"/>
            <a:r>
              <a:rPr lang="en-US" dirty="0"/>
              <a:t>Yuan, Y. and Li, Y., 2014. Research on the construction of innovation-driven smart cities. In ICCREM 2014: Smart Construction and Management in the Context of New Technology (pp. 1719-1726).</a:t>
            </a:r>
            <a:endParaRPr lang="el-GR" dirty="0"/>
          </a:p>
          <a:p>
            <a:endParaRPr lang="en-US" dirty="0"/>
          </a:p>
          <a:p>
            <a:endParaRPr lang="en-US" dirty="0"/>
          </a:p>
          <a:p>
            <a:endParaRPr lang="el-GR" dirty="0"/>
          </a:p>
          <a:p>
            <a:endParaRPr lang="el-GR" dirty="0"/>
          </a:p>
        </p:txBody>
      </p:sp>
      <p:sp>
        <p:nvSpPr>
          <p:cNvPr id="4" name="Θέση ημερομηνίας 3"/>
          <p:cNvSpPr>
            <a:spLocks noGrp="1"/>
          </p:cNvSpPr>
          <p:nvPr>
            <p:ph type="dt" sz="half" idx="10"/>
          </p:nvPr>
        </p:nvSpPr>
        <p:spPr/>
        <p:txBody>
          <a:bodyPr/>
          <a:lstStyle/>
          <a:p>
            <a:r>
              <a:rPr lang="en-US" dirty="0"/>
              <a:t>30/05/2019</a:t>
            </a:r>
          </a:p>
        </p:txBody>
      </p:sp>
      <p:sp>
        <p:nvSpPr>
          <p:cNvPr id="5" name="Θέση υποσέλιδου 4"/>
          <p:cNvSpPr>
            <a:spLocks noGrp="1"/>
          </p:cNvSpPr>
          <p:nvPr>
            <p:ph type="ftr" sz="quarter" idx="11"/>
          </p:nvPr>
        </p:nvSpPr>
        <p:spPr/>
        <p:txBody>
          <a:bodyPr/>
          <a:lstStyle/>
          <a:p>
            <a:r>
              <a:rPr lang="el-GR" dirty="0"/>
              <a:t>Αποτύπωση των Στρατηγικών των Ελληνικών Ευφυών Πόλεων</a:t>
            </a:r>
            <a:endParaRPr lang="en-US" dirty="0"/>
          </a:p>
        </p:txBody>
      </p:sp>
      <p:sp>
        <p:nvSpPr>
          <p:cNvPr id="6" name="Θέση αριθμού διαφάνειας 5"/>
          <p:cNvSpPr>
            <a:spLocks noGrp="1"/>
          </p:cNvSpPr>
          <p:nvPr>
            <p:ph type="sldNum" sz="quarter" idx="12"/>
          </p:nvPr>
        </p:nvSpPr>
        <p:spPr/>
        <p:txBody>
          <a:bodyPr/>
          <a:lstStyle/>
          <a:p>
            <a:fld id="{5CA0874C-B2DA-44E7-8A5C-9FB7AA229DA8}" type="slidenum">
              <a:rPr lang="el-GR" smtClean="0"/>
              <a:t>19</a:t>
            </a:fld>
            <a:endParaRPr lang="el-GR" dirty="0"/>
          </a:p>
        </p:txBody>
      </p:sp>
    </p:spTree>
    <p:extLst>
      <p:ext uri="{BB962C8B-B14F-4D97-AF65-F5344CB8AC3E}">
        <p14:creationId xmlns:p14="http://schemas.microsoft.com/office/powerpoint/2010/main" val="1343733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0A47C9-F3EB-4D61-913B-05F18110C77B}"/>
              </a:ext>
            </a:extLst>
          </p:cNvPr>
          <p:cNvSpPr>
            <a:spLocks noGrp="1"/>
          </p:cNvSpPr>
          <p:nvPr>
            <p:ph type="title"/>
          </p:nvPr>
        </p:nvSpPr>
        <p:spPr/>
        <p:txBody>
          <a:bodyPr/>
          <a:lstStyle/>
          <a:p>
            <a:r>
              <a:rPr lang="el-GR" dirty="0"/>
              <a:t>Περιεχόμενα παρουσίασης</a:t>
            </a:r>
            <a:endParaRPr lang="en-US" dirty="0"/>
          </a:p>
        </p:txBody>
      </p:sp>
      <p:sp>
        <p:nvSpPr>
          <p:cNvPr id="6" name="Content Placeholder 5">
            <a:extLst>
              <a:ext uri="{FF2B5EF4-FFF2-40B4-BE49-F238E27FC236}">
                <a16:creationId xmlns:a16="http://schemas.microsoft.com/office/drawing/2014/main" id="{0936CF2F-F209-48F9-8F8C-6E3C2AE10844}"/>
              </a:ext>
            </a:extLst>
          </p:cNvPr>
          <p:cNvSpPr>
            <a:spLocks noGrp="1"/>
          </p:cNvSpPr>
          <p:nvPr>
            <p:ph idx="1"/>
          </p:nvPr>
        </p:nvSpPr>
        <p:spPr/>
        <p:txBody>
          <a:bodyPr>
            <a:normAutofit fontScale="92500" lnSpcReduction="10000"/>
          </a:bodyPr>
          <a:lstStyle/>
          <a:p>
            <a:pPr>
              <a:lnSpc>
                <a:spcPct val="110000"/>
              </a:lnSpc>
            </a:pPr>
            <a:r>
              <a:rPr lang="el-GR" sz="2800" dirty="0"/>
              <a:t>Εισαγωγή / Θεωρία</a:t>
            </a:r>
          </a:p>
          <a:p>
            <a:pPr lvl="1">
              <a:lnSpc>
                <a:spcPct val="110000"/>
              </a:lnSpc>
            </a:pPr>
            <a:r>
              <a:rPr lang="el-GR" sz="2200" dirty="0"/>
              <a:t>Η ανάγκη δημιουργίας «Ευφυών Πόλεων» (</a:t>
            </a:r>
            <a:r>
              <a:rPr lang="en-US" sz="2200" dirty="0"/>
              <a:t>SC)</a:t>
            </a:r>
            <a:endParaRPr lang="el-GR" sz="2200" dirty="0"/>
          </a:p>
          <a:p>
            <a:pPr lvl="1">
              <a:lnSpc>
                <a:spcPct val="110000"/>
              </a:lnSpc>
            </a:pPr>
            <a:r>
              <a:rPr lang="el-GR" sz="2200" dirty="0"/>
              <a:t>Τι είναι </a:t>
            </a:r>
            <a:r>
              <a:rPr lang="en-US" sz="2200" dirty="0"/>
              <a:t>Smart City</a:t>
            </a:r>
            <a:r>
              <a:rPr lang="el-GR" sz="2200" dirty="0"/>
              <a:t>; Ένας απλός όρος με ένα σύνθετο ορισμό</a:t>
            </a:r>
          </a:p>
          <a:p>
            <a:pPr lvl="1">
              <a:lnSpc>
                <a:spcPct val="110000"/>
              </a:lnSpc>
            </a:pPr>
            <a:r>
              <a:rPr lang="el-GR" sz="2200" dirty="0"/>
              <a:t>Μοντέλο Μελέτης των Σύγχρονων Καινοτόμων Πόλεων</a:t>
            </a:r>
          </a:p>
          <a:p>
            <a:pPr lvl="1">
              <a:lnSpc>
                <a:spcPct val="110000"/>
              </a:lnSpc>
            </a:pPr>
            <a:r>
              <a:rPr lang="el-GR" sz="2200" dirty="0"/>
              <a:t>Ο Στρατηγικός Χάρτης της Ευφυούς Πόλης</a:t>
            </a:r>
          </a:p>
          <a:p>
            <a:pPr>
              <a:lnSpc>
                <a:spcPct val="110000"/>
              </a:lnSpc>
            </a:pPr>
            <a:r>
              <a:rPr lang="el-GR" sz="2800" dirty="0"/>
              <a:t>Μεθοδολογία – Βήματα υλοποίηση της έρευνας</a:t>
            </a:r>
          </a:p>
          <a:p>
            <a:pPr>
              <a:lnSpc>
                <a:spcPct val="110000"/>
              </a:lnSpc>
            </a:pPr>
            <a:r>
              <a:rPr lang="el-GR" sz="2800" dirty="0"/>
              <a:t>Εμπειρικό Μέρος</a:t>
            </a:r>
          </a:p>
          <a:p>
            <a:pPr lvl="1">
              <a:lnSpc>
                <a:spcPct val="110000"/>
              </a:lnSpc>
            </a:pPr>
            <a:r>
              <a:rPr lang="el-GR" sz="2200" dirty="0"/>
              <a:t>Η κατάσταση σήμερα</a:t>
            </a:r>
          </a:p>
          <a:p>
            <a:pPr lvl="1">
              <a:lnSpc>
                <a:spcPct val="110000"/>
              </a:lnSpc>
            </a:pPr>
            <a:r>
              <a:rPr lang="el-GR" sz="2200" dirty="0"/>
              <a:t>Η σχέση των Δήμων με τις Τεχνολογίες και τις Ψηφιακές Στρατηγικές</a:t>
            </a:r>
          </a:p>
          <a:p>
            <a:pPr lvl="1">
              <a:lnSpc>
                <a:spcPct val="110000"/>
              </a:lnSpc>
            </a:pPr>
            <a:r>
              <a:rPr lang="el-GR" sz="2200" dirty="0"/>
              <a:t>Εμπόδια και δυσκολίες</a:t>
            </a:r>
          </a:p>
          <a:p>
            <a:pPr>
              <a:lnSpc>
                <a:spcPct val="110000"/>
              </a:lnSpc>
            </a:pPr>
            <a:r>
              <a:rPr lang="el-GR" sz="2800" dirty="0"/>
              <a:t>Αποτελέσματα/Συμπεράσματα</a:t>
            </a:r>
            <a:endParaRPr lang="en-US" sz="2800" dirty="0"/>
          </a:p>
        </p:txBody>
      </p:sp>
      <p:sp>
        <p:nvSpPr>
          <p:cNvPr id="3" name="Date Placeholder 2">
            <a:extLst>
              <a:ext uri="{FF2B5EF4-FFF2-40B4-BE49-F238E27FC236}">
                <a16:creationId xmlns:a16="http://schemas.microsoft.com/office/drawing/2014/main" id="{2E82291B-F24B-4910-8AC1-7448163AD87B}"/>
              </a:ext>
            </a:extLst>
          </p:cNvPr>
          <p:cNvSpPr>
            <a:spLocks noGrp="1"/>
          </p:cNvSpPr>
          <p:nvPr>
            <p:ph type="dt" sz="half" idx="10"/>
          </p:nvPr>
        </p:nvSpPr>
        <p:spPr/>
        <p:txBody>
          <a:bodyPr/>
          <a:lstStyle/>
          <a:p>
            <a:r>
              <a:rPr lang="en-US" dirty="0"/>
              <a:t>30/05/2019</a:t>
            </a:r>
          </a:p>
        </p:txBody>
      </p:sp>
      <p:sp>
        <p:nvSpPr>
          <p:cNvPr id="4" name="Footer Placeholder 3">
            <a:extLst>
              <a:ext uri="{FF2B5EF4-FFF2-40B4-BE49-F238E27FC236}">
                <a16:creationId xmlns:a16="http://schemas.microsoft.com/office/drawing/2014/main" id="{DE1A20C0-AF60-4130-8EE9-DD2BBE06DCC0}"/>
              </a:ext>
            </a:extLst>
          </p:cNvPr>
          <p:cNvSpPr>
            <a:spLocks noGrp="1"/>
          </p:cNvSpPr>
          <p:nvPr>
            <p:ph type="ftr" sz="quarter" idx="11"/>
          </p:nvPr>
        </p:nvSpPr>
        <p:spPr/>
        <p:txBody>
          <a:bodyPr/>
          <a:lstStyle/>
          <a:p>
            <a:r>
              <a:rPr lang="el-GR" dirty="0"/>
              <a:t>Αποτύπωση των Στρατηγικών των Ελληνικών Ευφυών Πόλεων</a:t>
            </a:r>
            <a:endParaRPr lang="en-US" dirty="0"/>
          </a:p>
        </p:txBody>
      </p:sp>
      <p:sp>
        <p:nvSpPr>
          <p:cNvPr id="2" name="Slide Number Placeholder 1">
            <a:extLst>
              <a:ext uri="{FF2B5EF4-FFF2-40B4-BE49-F238E27FC236}">
                <a16:creationId xmlns:a16="http://schemas.microsoft.com/office/drawing/2014/main" id="{A825FEAD-4DA4-4DDA-8F48-9B4294507532}"/>
              </a:ext>
            </a:extLst>
          </p:cNvPr>
          <p:cNvSpPr>
            <a:spLocks noGrp="1"/>
          </p:cNvSpPr>
          <p:nvPr>
            <p:ph type="sldNum" sz="quarter" idx="12"/>
          </p:nvPr>
        </p:nvSpPr>
        <p:spPr/>
        <p:txBody>
          <a:bodyPr/>
          <a:lstStyle/>
          <a:p>
            <a:fld id="{7DE37EEE-ED41-4247-BB0D-42A028CADEC0}" type="slidenum">
              <a:rPr lang="en-US" smtClean="0"/>
              <a:t>2</a:t>
            </a:fld>
            <a:endParaRPr lang="en-US" dirty="0"/>
          </a:p>
        </p:txBody>
      </p:sp>
    </p:spTree>
    <p:extLst>
      <p:ext uri="{BB962C8B-B14F-4D97-AF65-F5344CB8AC3E}">
        <p14:creationId xmlns:p14="http://schemas.microsoft.com/office/powerpoint/2010/main" val="206350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10000"/>
          </a:bodyPr>
          <a:lstStyle/>
          <a:p>
            <a:r>
              <a:rPr lang="el-GR" dirty="0"/>
              <a:t>Αλλαγή του μοντέλου διοίκησης μιας πόλης &amp; του ρόλου του δήμου στην κοινωνία</a:t>
            </a:r>
          </a:p>
          <a:p>
            <a:r>
              <a:rPr lang="el-GR" dirty="0"/>
              <a:t>Ενεργή συμμετοχή των πολιτών και των λοιπών ενδιαφερομένων μελών</a:t>
            </a:r>
          </a:p>
          <a:p>
            <a:r>
              <a:rPr lang="el-GR" dirty="0"/>
              <a:t>Αναζήτηση βέλτιστων πρακτικών (τι έχουν κάνει οι άλλοι;)</a:t>
            </a:r>
          </a:p>
          <a:p>
            <a:r>
              <a:rPr lang="el-GR" dirty="0"/>
              <a:t>Ενθάρρυνση της συνεργασίας μετά των διαφορετικών φορέων μιας πόλης (πανεπιστήμια, μη κερδοσκοπικούς οργανισμούς και τον ιδιωτικό τομέα)</a:t>
            </a:r>
          </a:p>
          <a:p>
            <a:r>
              <a:rPr lang="el-GR" dirty="0"/>
              <a:t>Εστίαση στις τοπικές ανάγκες, προτεραιότητες &amp; πλεονεκτήματα</a:t>
            </a:r>
          </a:p>
          <a:p>
            <a:r>
              <a:rPr lang="el-GR" dirty="0"/>
              <a:t>Συστηματική επένδυση στις ψηφιακές υποδομές και στα </a:t>
            </a:r>
            <a:r>
              <a:rPr lang="en-US" dirty="0"/>
              <a:t>Big Data</a:t>
            </a:r>
          </a:p>
          <a:p>
            <a:r>
              <a:rPr lang="el-GR" dirty="0"/>
              <a:t>Στρατηγική μετάβαση των πιλοτικών εφαρμογών (</a:t>
            </a:r>
            <a:r>
              <a:rPr lang="en-US" dirty="0"/>
              <a:t>Beta Testing) </a:t>
            </a:r>
            <a:r>
              <a:rPr lang="el-GR" dirty="0"/>
              <a:t>σε έργα μεγάλης κλίμακας (</a:t>
            </a:r>
            <a:r>
              <a:rPr lang="en-US" dirty="0"/>
              <a:t>Big Scale Projects</a:t>
            </a:r>
            <a:r>
              <a:rPr lang="el-GR" dirty="0"/>
              <a:t>).</a:t>
            </a:r>
          </a:p>
          <a:p>
            <a:endParaRPr lang="el-GR" dirty="0"/>
          </a:p>
        </p:txBody>
      </p:sp>
      <p:sp>
        <p:nvSpPr>
          <p:cNvPr id="12" name="Content Placeholder 11"/>
          <p:cNvSpPr>
            <a:spLocks noGrp="1"/>
          </p:cNvSpPr>
          <p:nvPr>
            <p:ph sz="half" idx="2"/>
          </p:nvPr>
        </p:nvSpPr>
        <p:spPr/>
        <p:txBody>
          <a:bodyPr>
            <a:normAutofit fontScale="92500" lnSpcReduction="10000"/>
          </a:bodyPr>
          <a:lstStyle/>
          <a:p>
            <a:r>
              <a:rPr lang="el-GR" b="1" dirty="0"/>
              <a:t>Οικονομικός</a:t>
            </a:r>
          </a:p>
          <a:p>
            <a:pPr lvl="1"/>
            <a:r>
              <a:rPr lang="el-GR" dirty="0"/>
              <a:t>Ενίσχυση της αποτελεσματικότητας των αστικών λειτουργιών</a:t>
            </a:r>
          </a:p>
          <a:p>
            <a:pPr lvl="1"/>
            <a:r>
              <a:rPr lang="el-GR" dirty="0"/>
              <a:t>Δημιουργία ευκαιριών για επιχειρηματικότητα εντατικής γνώσης και γενικότερα ενίσχυση της τοπικής οικονομικής ανάπτυξης</a:t>
            </a:r>
          </a:p>
          <a:p>
            <a:r>
              <a:rPr lang="el-GR" b="1" dirty="0"/>
              <a:t>Κοινωνικός</a:t>
            </a:r>
          </a:p>
          <a:p>
            <a:pPr lvl="1"/>
            <a:r>
              <a:rPr lang="el-GR" dirty="0"/>
              <a:t>Παροχή καλύτερων υπηρεσιών (υγεία, μεταφορές,</a:t>
            </a:r>
          </a:p>
          <a:p>
            <a:pPr lvl="1"/>
            <a:r>
              <a:rPr lang="el-GR" dirty="0"/>
              <a:t>Ηλεκτρονική διακυβέρνηση, ασφάλεια κ.λπ.) στους πολίτες</a:t>
            </a:r>
          </a:p>
          <a:p>
            <a:pPr lvl="1"/>
            <a:r>
              <a:rPr lang="el-GR" dirty="0"/>
              <a:t>Αύξηση της συμμετοχής τους στη λήψη αποφάσεων</a:t>
            </a:r>
          </a:p>
          <a:p>
            <a:r>
              <a:rPr lang="el-GR" b="1" dirty="0"/>
              <a:t>Περιβάλλον</a:t>
            </a:r>
          </a:p>
          <a:p>
            <a:pPr lvl="1"/>
            <a:r>
              <a:rPr lang="el-GR" dirty="0"/>
              <a:t>Μείωση της ατμοσφαιρικής ρύπανσης, θορύβου και εκπομπών CO2</a:t>
            </a:r>
          </a:p>
          <a:p>
            <a:pPr lvl="1"/>
            <a:r>
              <a:rPr lang="el-GR" dirty="0"/>
              <a:t>Αποτελεσματικότερη διαχείριση των υδάτινων πόρων</a:t>
            </a:r>
            <a:endParaRPr lang="en-US" dirty="0"/>
          </a:p>
        </p:txBody>
      </p:sp>
      <p:sp>
        <p:nvSpPr>
          <p:cNvPr id="2" name="Title 1"/>
          <p:cNvSpPr>
            <a:spLocks noGrp="1"/>
          </p:cNvSpPr>
          <p:nvPr>
            <p:ph type="title"/>
          </p:nvPr>
        </p:nvSpPr>
        <p:spPr/>
        <p:txBody>
          <a:bodyPr>
            <a:normAutofit fontScale="90000"/>
          </a:bodyPr>
          <a:lstStyle/>
          <a:p>
            <a:r>
              <a:rPr lang="el-GR" b="1" dirty="0"/>
              <a:t>Ενδεικτικά συμπεράσματα για να γίνει μια πόλη «Εξυπνότερη» - Πλεονεκτήματα</a:t>
            </a:r>
            <a:endParaRPr lang="en-US" b="1" dirty="0"/>
          </a:p>
        </p:txBody>
      </p:sp>
      <p:sp>
        <p:nvSpPr>
          <p:cNvPr id="4" name="Date Placeholder 3"/>
          <p:cNvSpPr>
            <a:spLocks noGrp="1"/>
          </p:cNvSpPr>
          <p:nvPr>
            <p:ph type="dt" sz="half" idx="10"/>
          </p:nvPr>
        </p:nvSpPr>
        <p:spPr/>
        <p:txBody>
          <a:bodyPr/>
          <a:lstStyle/>
          <a:p>
            <a:r>
              <a:rPr lang="en-US" dirty="0"/>
              <a:t>30/05/2019</a:t>
            </a:r>
          </a:p>
        </p:txBody>
      </p:sp>
      <p:sp>
        <p:nvSpPr>
          <p:cNvPr id="5" name="Footer Placeholder 4"/>
          <p:cNvSpPr>
            <a:spLocks noGrp="1"/>
          </p:cNvSpPr>
          <p:nvPr>
            <p:ph type="ftr" sz="quarter" idx="11"/>
          </p:nvPr>
        </p:nvSpPr>
        <p:spPr/>
        <p:txBody>
          <a:bodyPr/>
          <a:lstStyle/>
          <a:p>
            <a:r>
              <a:rPr lang="el-GR" dirty="0"/>
              <a:t>Αποτύπωση των Στρατηγικών των Ελληνικών Ευφυών Πόλεων</a:t>
            </a:r>
            <a:endParaRPr lang="en-US" dirty="0"/>
          </a:p>
        </p:txBody>
      </p:sp>
    </p:spTree>
    <p:extLst>
      <p:ext uri="{BB962C8B-B14F-4D97-AF65-F5344CB8AC3E}">
        <p14:creationId xmlns:p14="http://schemas.microsoft.com/office/powerpoint/2010/main" val="2834203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000" b="1" dirty="0"/>
              <a:t>Η ανάγκη δημιουργίας «Ευφυών Πόλεων» (</a:t>
            </a:r>
            <a:r>
              <a:rPr lang="en-US" sz="3000" b="1" dirty="0"/>
              <a:t>SC)</a:t>
            </a:r>
            <a:br>
              <a:rPr lang="el-GR" dirty="0"/>
            </a:br>
            <a:r>
              <a:rPr lang="el-GR" sz="1800" dirty="0"/>
              <a:t>Ο κόσμος αλλάζει το ίδιο και το περιβάλλον που ζει ο σύγχρονος άνθρωπος</a:t>
            </a:r>
          </a:p>
        </p:txBody>
      </p:sp>
      <p:sp>
        <p:nvSpPr>
          <p:cNvPr id="4" name="Date Placeholder 3"/>
          <p:cNvSpPr>
            <a:spLocks noGrp="1"/>
          </p:cNvSpPr>
          <p:nvPr>
            <p:ph type="dt" sz="half" idx="10"/>
          </p:nvPr>
        </p:nvSpPr>
        <p:spPr/>
        <p:txBody>
          <a:bodyPr/>
          <a:lstStyle/>
          <a:p>
            <a:r>
              <a:rPr lang="en-US" dirty="0"/>
              <a:t>30/05/2019</a:t>
            </a:r>
          </a:p>
        </p:txBody>
      </p:sp>
      <p:sp>
        <p:nvSpPr>
          <p:cNvPr id="5" name="Footer Placeholder 4"/>
          <p:cNvSpPr>
            <a:spLocks noGrp="1"/>
          </p:cNvSpPr>
          <p:nvPr>
            <p:ph type="ftr" sz="quarter" idx="11"/>
          </p:nvPr>
        </p:nvSpPr>
        <p:spPr/>
        <p:txBody>
          <a:bodyPr/>
          <a:lstStyle/>
          <a:p>
            <a:r>
              <a:rPr lang="el-GR" dirty="0"/>
              <a:t>Αποτύπωση των Στρατηγικών των Ελληνικών Ευφυών Πόλεων</a:t>
            </a:r>
            <a:endParaRPr lang="en-US" dirty="0"/>
          </a:p>
        </p:txBody>
      </p:sp>
      <p:sp>
        <p:nvSpPr>
          <p:cNvPr id="10" name="TextBox 9"/>
          <p:cNvSpPr txBox="1"/>
          <p:nvPr/>
        </p:nvSpPr>
        <p:spPr>
          <a:xfrm>
            <a:off x="709215" y="1150189"/>
            <a:ext cx="4527437" cy="1077218"/>
          </a:xfrm>
          <a:prstGeom prst="rect">
            <a:avLst/>
          </a:prstGeom>
          <a:noFill/>
        </p:spPr>
        <p:txBody>
          <a:bodyPr wrap="square" rtlCol="0">
            <a:spAutoFit/>
          </a:bodyPr>
          <a:lstStyle/>
          <a:p>
            <a:pPr marL="285750" indent="-285750" algn="ctr">
              <a:buFont typeface="Arial" panose="020B0604020202020204" pitchFamily="34" charset="0"/>
              <a:buChar char="•"/>
            </a:pPr>
            <a:r>
              <a:rPr lang="el-GR" sz="1600" dirty="0"/>
              <a:t>Έντονο το </a:t>
            </a:r>
            <a:r>
              <a:rPr lang="el-GR" sz="1600" b="1" dirty="0"/>
              <a:t>φαινόμενο</a:t>
            </a:r>
            <a:r>
              <a:rPr lang="el-GR" sz="1600" dirty="0"/>
              <a:t> της </a:t>
            </a:r>
            <a:r>
              <a:rPr lang="el-GR" sz="1600" b="1" dirty="0"/>
              <a:t>αστικοποίησης</a:t>
            </a:r>
            <a:r>
              <a:rPr lang="en-US" sz="1600" dirty="0"/>
              <a:t> </a:t>
            </a:r>
            <a:r>
              <a:rPr lang="el-GR" sz="1600" dirty="0"/>
              <a:t>(</a:t>
            </a:r>
            <a:r>
              <a:rPr lang="el-GR" sz="1600" b="1" dirty="0"/>
              <a:t>&gt;75% </a:t>
            </a:r>
            <a:r>
              <a:rPr lang="el-GR" sz="1600" dirty="0"/>
              <a:t>του πληθυσμού το </a:t>
            </a:r>
            <a:r>
              <a:rPr lang="el-GR" sz="1600" b="1" dirty="0"/>
              <a:t>2050</a:t>
            </a:r>
            <a:r>
              <a:rPr lang="el-GR" sz="1600" dirty="0"/>
              <a:t> θα ζει σε πόλεις)</a:t>
            </a:r>
            <a:endParaRPr lang="en-US" sz="1600" dirty="0"/>
          </a:p>
          <a:p>
            <a:pPr marL="285750" indent="-285750" algn="ctr">
              <a:buFont typeface="Arial" panose="020B0604020202020204" pitchFamily="34" charset="0"/>
              <a:buChar char="•"/>
            </a:pPr>
            <a:r>
              <a:rPr lang="el-GR" sz="1600" b="1" dirty="0"/>
              <a:t>Διαφοροποιημένες</a:t>
            </a:r>
            <a:r>
              <a:rPr lang="el-GR" sz="1600" dirty="0"/>
              <a:t> </a:t>
            </a:r>
            <a:r>
              <a:rPr lang="el-GR" sz="1600" b="1" dirty="0"/>
              <a:t>ανάγκες</a:t>
            </a:r>
            <a:r>
              <a:rPr lang="el-GR" sz="1600" dirty="0"/>
              <a:t> της σύγχρονης κοινωνίας από την παραδοσιακή της μορφή</a:t>
            </a:r>
            <a:endParaRPr lang="en-US" sz="1600" dirty="0"/>
          </a:p>
        </p:txBody>
      </p:sp>
      <p:sp>
        <p:nvSpPr>
          <p:cNvPr id="11" name="Down Arrow 10"/>
          <p:cNvSpPr/>
          <p:nvPr/>
        </p:nvSpPr>
        <p:spPr>
          <a:xfrm>
            <a:off x="2870146" y="2216445"/>
            <a:ext cx="363474" cy="299947"/>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endParaRPr lang="en-US" sz="1350" dirty="0"/>
          </a:p>
        </p:txBody>
      </p:sp>
      <p:sp>
        <p:nvSpPr>
          <p:cNvPr id="12" name="Down Arrow 11"/>
          <p:cNvSpPr/>
          <p:nvPr/>
        </p:nvSpPr>
        <p:spPr>
          <a:xfrm rot="2180279">
            <a:off x="2424689" y="4522817"/>
            <a:ext cx="363474" cy="39600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endParaRPr lang="en-US" sz="1350" dirty="0"/>
          </a:p>
        </p:txBody>
      </p:sp>
      <p:sp>
        <p:nvSpPr>
          <p:cNvPr id="13" name="Rectangle 12"/>
          <p:cNvSpPr/>
          <p:nvPr/>
        </p:nvSpPr>
        <p:spPr>
          <a:xfrm>
            <a:off x="648626" y="2557032"/>
            <a:ext cx="4796139" cy="1077218"/>
          </a:xfrm>
          <a:prstGeom prst="rect">
            <a:avLst/>
          </a:prstGeom>
        </p:spPr>
        <p:txBody>
          <a:bodyPr wrap="square">
            <a:spAutoFit/>
          </a:bodyPr>
          <a:lstStyle/>
          <a:p>
            <a:pPr marL="285750" indent="-285750" algn="ctr">
              <a:buFont typeface="Arial" panose="020B0604020202020204" pitchFamily="34" charset="0"/>
              <a:buChar char="•"/>
            </a:pPr>
            <a:r>
              <a:rPr lang="el-GR" sz="1600" b="1" dirty="0"/>
              <a:t>Ανάπτυξη</a:t>
            </a:r>
            <a:r>
              <a:rPr lang="el-GR" sz="1600" dirty="0"/>
              <a:t> τεχνολογιών</a:t>
            </a:r>
            <a:r>
              <a:rPr lang="el-GR" sz="1600" b="1" dirty="0"/>
              <a:t> </a:t>
            </a:r>
            <a:r>
              <a:rPr lang="el-GR" sz="1600" dirty="0"/>
              <a:t>για την κάλυψη βασικών αναγκών των πολιτών</a:t>
            </a:r>
            <a:r>
              <a:rPr lang="el-GR" sz="1600" b="1" dirty="0"/>
              <a:t> </a:t>
            </a:r>
            <a:r>
              <a:rPr lang="el-GR" sz="1600" dirty="0"/>
              <a:t>(κυρίως βασισμένες σε ΤΠΕ)</a:t>
            </a:r>
            <a:endParaRPr lang="en-US" sz="1600" dirty="0"/>
          </a:p>
          <a:p>
            <a:pPr marL="285750" indent="-285750" algn="ctr">
              <a:buFont typeface="Arial" panose="020B0604020202020204" pitchFamily="34" charset="0"/>
              <a:buChar char="•"/>
            </a:pPr>
            <a:r>
              <a:rPr lang="el-GR" sz="1600" dirty="0"/>
              <a:t>Σταδιακή </a:t>
            </a:r>
            <a:r>
              <a:rPr lang="el-GR" sz="1600" b="1" dirty="0"/>
              <a:t>χρήση</a:t>
            </a:r>
            <a:r>
              <a:rPr lang="el-GR" sz="1600" dirty="0"/>
              <a:t> </a:t>
            </a:r>
            <a:r>
              <a:rPr lang="el-GR" sz="1600" b="1" dirty="0"/>
              <a:t>τεχνολογιών</a:t>
            </a:r>
            <a:r>
              <a:rPr lang="el-GR" sz="1600" dirty="0"/>
              <a:t> για </a:t>
            </a:r>
            <a:r>
              <a:rPr lang="el-GR" sz="1600" b="1" dirty="0"/>
              <a:t>υπηρεσίες</a:t>
            </a:r>
            <a:r>
              <a:rPr lang="el-GR" sz="1600" dirty="0"/>
              <a:t> προς τον πολίτη και την παραγωγή κοινών αγαθών </a:t>
            </a:r>
          </a:p>
        </p:txBody>
      </p:sp>
      <p:sp>
        <p:nvSpPr>
          <p:cNvPr id="15" name="Down Arrow 14"/>
          <p:cNvSpPr/>
          <p:nvPr/>
        </p:nvSpPr>
        <p:spPr>
          <a:xfrm>
            <a:off x="2946028" y="3592216"/>
            <a:ext cx="363474" cy="28817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endParaRPr lang="en-US" sz="1350" dirty="0"/>
          </a:p>
        </p:txBody>
      </p:sp>
      <p:sp>
        <p:nvSpPr>
          <p:cNvPr id="17" name="Down Arrow 16"/>
          <p:cNvSpPr/>
          <p:nvPr/>
        </p:nvSpPr>
        <p:spPr>
          <a:xfrm rot="19875107">
            <a:off x="3379666" y="4528998"/>
            <a:ext cx="363474" cy="39600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endParaRPr lang="en-US" sz="1350" dirty="0"/>
          </a:p>
        </p:txBody>
      </p:sp>
      <p:sp>
        <p:nvSpPr>
          <p:cNvPr id="18" name="Rectangle 17"/>
          <p:cNvSpPr/>
          <p:nvPr/>
        </p:nvSpPr>
        <p:spPr>
          <a:xfrm>
            <a:off x="248866" y="3934812"/>
            <a:ext cx="5463549" cy="584775"/>
          </a:xfrm>
          <a:prstGeom prst="rect">
            <a:avLst/>
          </a:prstGeom>
        </p:spPr>
        <p:txBody>
          <a:bodyPr wrap="square">
            <a:spAutoFit/>
          </a:bodyPr>
          <a:lstStyle/>
          <a:p>
            <a:pPr marL="285750" indent="-285750">
              <a:buFont typeface="Arial" panose="020B0604020202020204" pitchFamily="34" charset="0"/>
              <a:buChar char="•"/>
            </a:pPr>
            <a:r>
              <a:rPr lang="el-GR" sz="1600" dirty="0"/>
              <a:t>Ανάδειξη του φαινομένου «</a:t>
            </a:r>
            <a:r>
              <a:rPr lang="en-US" sz="1600" dirty="0"/>
              <a:t>Smart City</a:t>
            </a:r>
            <a:r>
              <a:rPr lang="el-GR" sz="1600" dirty="0"/>
              <a:t>» </a:t>
            </a:r>
            <a:r>
              <a:rPr lang="en-US" sz="1600" dirty="0"/>
              <a:t>&amp; </a:t>
            </a:r>
            <a:r>
              <a:rPr lang="el-GR" sz="1600" dirty="0"/>
              <a:t>προσπάθεια συστηματικής χρήσης ΤΠΕ</a:t>
            </a:r>
          </a:p>
        </p:txBody>
      </p:sp>
      <p:sp>
        <p:nvSpPr>
          <p:cNvPr id="19" name="TextBox 18"/>
          <p:cNvSpPr txBox="1"/>
          <p:nvPr/>
        </p:nvSpPr>
        <p:spPr>
          <a:xfrm>
            <a:off x="7907310" y="3894682"/>
            <a:ext cx="3454792" cy="334835"/>
          </a:xfrm>
          <a:prstGeom prst="rect">
            <a:avLst/>
          </a:prstGeom>
          <a:noFill/>
        </p:spPr>
        <p:txBody>
          <a:bodyPr wrap="none" rtlCol="0">
            <a:spAutoFit/>
          </a:bodyPr>
          <a:lstStyle/>
          <a:p>
            <a:r>
              <a:rPr lang="el-GR" sz="788" dirty="0"/>
              <a:t>Πηγή: </a:t>
            </a:r>
            <a:r>
              <a:rPr lang="en-US" sz="788" dirty="0"/>
              <a:t>Department of Economic and Social Affairs at United Nations (UN/DESA): </a:t>
            </a:r>
          </a:p>
          <a:p>
            <a:r>
              <a:rPr lang="en-US" sz="788" dirty="0"/>
              <a:t>World Urbanization Prospects: The 2014 Urban population Revision [2014] </a:t>
            </a:r>
            <a:endParaRPr lang="en-US" sz="600" dirty="0">
              <a:solidFill>
                <a:srgbClr val="FF0000"/>
              </a:solidFill>
            </a:endParaRPr>
          </a:p>
        </p:txBody>
      </p:sp>
      <p:grpSp>
        <p:nvGrpSpPr>
          <p:cNvPr id="20" name="Group 19"/>
          <p:cNvGrpSpPr/>
          <p:nvPr/>
        </p:nvGrpSpPr>
        <p:grpSpPr>
          <a:xfrm>
            <a:off x="5479635" y="1350004"/>
            <a:ext cx="749877" cy="591028"/>
            <a:chOff x="5295036" y="1354276"/>
            <a:chExt cx="749877" cy="591028"/>
          </a:xfrm>
        </p:grpSpPr>
        <p:pic>
          <p:nvPicPr>
            <p:cNvPr id="1026" name="Picture 2" descr="Î£ÏÎµÏÎ¹ÎºÎ® ÎµÎ¹ÎºÏÎ½Î±"/>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5036" y="1736120"/>
              <a:ext cx="416631" cy="20918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Î£ÏÎµÏÎ¹ÎºÎ® ÎµÎ¹ÎºÏÎ½Î±"/>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63068" y="1354276"/>
              <a:ext cx="381845" cy="381845"/>
            </a:xfrm>
            <a:prstGeom prst="rect">
              <a:avLst/>
            </a:prstGeom>
            <a:noFill/>
            <a:extLst>
              <a:ext uri="{909E8E84-426E-40DD-AFC4-6F175D3DCCD1}">
                <a14:hiddenFill xmlns:a14="http://schemas.microsoft.com/office/drawing/2010/main">
                  <a:solidFill>
                    <a:srgbClr val="FFFFFF"/>
                  </a:solidFill>
                </a14:hiddenFill>
              </a:ext>
            </a:extLst>
          </p:spPr>
        </p:pic>
        <p:sp>
          <p:nvSpPr>
            <p:cNvPr id="7" name="Bent Arrow 6"/>
            <p:cNvSpPr/>
            <p:nvPr/>
          </p:nvSpPr>
          <p:spPr>
            <a:xfrm>
              <a:off x="5503350" y="1600752"/>
              <a:ext cx="117202" cy="110944"/>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solidFill>
                  <a:schemeClr val="tx1"/>
                </a:solidFill>
              </a:endParaRPr>
            </a:p>
          </p:txBody>
        </p:sp>
      </p:grpSp>
      <p:pic>
        <p:nvPicPr>
          <p:cNvPr id="1030" name="Picture 6" descr="ÎÏÎ¿ÏÎ­Î»ÎµÏÎ¼Î± ÎµÎ¹ÎºÏÎ½Î±Ï Î³Î¹Î± pc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050" y="1427478"/>
            <a:ext cx="572681" cy="57268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Î£ÏÎµÏÎ¹ÎºÎ® ÎµÎ¹ÎºÏÎ½Î±"/>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27910" y="2733691"/>
            <a:ext cx="439514" cy="50794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Î£ÏÎµÏÎ¹ÎºÎ® ÎµÎ¹ÎºÏÎ½Î±"/>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7343" y="2676728"/>
            <a:ext cx="621872" cy="62187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8"/>
          <a:stretch>
            <a:fillRect/>
          </a:stretch>
        </p:blipFill>
        <p:spPr>
          <a:xfrm>
            <a:off x="5670298" y="3934812"/>
            <a:ext cx="534971" cy="443522"/>
          </a:xfrm>
          <a:prstGeom prst="rect">
            <a:avLst/>
          </a:prstGeom>
        </p:spPr>
      </p:pic>
      <p:sp>
        <p:nvSpPr>
          <p:cNvPr id="3" name="Oval 2"/>
          <p:cNvSpPr/>
          <p:nvPr/>
        </p:nvSpPr>
        <p:spPr>
          <a:xfrm>
            <a:off x="10760430" y="1864135"/>
            <a:ext cx="81000" cy="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23" name="Group 22"/>
          <p:cNvGrpSpPr/>
          <p:nvPr/>
        </p:nvGrpSpPr>
        <p:grpSpPr>
          <a:xfrm>
            <a:off x="7469492" y="1325034"/>
            <a:ext cx="4247147" cy="2515163"/>
            <a:chOff x="6377891" y="1470962"/>
            <a:chExt cx="4247147" cy="2515163"/>
          </a:xfrm>
        </p:grpSpPr>
        <p:pic>
          <p:nvPicPr>
            <p:cNvPr id="9" name="Picture 8"/>
            <p:cNvPicPr/>
            <p:nvPr/>
          </p:nvPicPr>
          <p:blipFill>
            <a:blip r:embed="rId9"/>
            <a:stretch>
              <a:fillRect/>
            </a:stretch>
          </p:blipFill>
          <p:spPr>
            <a:xfrm>
              <a:off x="6377891" y="1470962"/>
              <a:ext cx="4247147" cy="2515163"/>
            </a:xfrm>
            <a:prstGeom prst="rect">
              <a:avLst/>
            </a:prstGeom>
          </p:spPr>
        </p:pic>
        <p:cxnSp>
          <p:nvCxnSpPr>
            <p:cNvPr id="21" name="Straight Connector 20"/>
            <p:cNvCxnSpPr/>
            <p:nvPr/>
          </p:nvCxnSpPr>
          <p:spPr>
            <a:xfrm flipH="1">
              <a:off x="6815709" y="1870317"/>
              <a:ext cx="3117995" cy="0"/>
            </a:xfrm>
            <a:prstGeom prst="line">
              <a:avLst/>
            </a:prstGeom>
            <a:ln w="28575">
              <a:prstDash val="lg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187799" y="1620837"/>
              <a:ext cx="1745904" cy="300082"/>
            </a:xfrm>
            <a:prstGeom prst="rect">
              <a:avLst/>
            </a:prstGeom>
            <a:noFill/>
          </p:spPr>
          <p:txBody>
            <a:bodyPr wrap="square" rtlCol="0">
              <a:spAutoFit/>
            </a:bodyPr>
            <a:lstStyle/>
            <a:p>
              <a:r>
                <a:rPr lang="el-GR" sz="1350" b="1" dirty="0"/>
                <a:t>~75</a:t>
              </a:r>
              <a:r>
                <a:rPr lang="en-US" sz="1350" b="1" dirty="0"/>
                <a:t>% </a:t>
              </a:r>
              <a:r>
                <a:rPr lang="el-GR" sz="1350" b="1" dirty="0"/>
                <a:t>του πληθυσμού</a:t>
              </a:r>
              <a:endParaRPr lang="en-US" sz="1350" b="1" dirty="0"/>
            </a:p>
          </p:txBody>
        </p:sp>
      </p:grpSp>
      <p:sp>
        <p:nvSpPr>
          <p:cNvPr id="25" name="Rectangle 24"/>
          <p:cNvSpPr/>
          <p:nvPr/>
        </p:nvSpPr>
        <p:spPr>
          <a:xfrm>
            <a:off x="248866" y="5060652"/>
            <a:ext cx="2276433" cy="1224647"/>
          </a:xfrm>
          <a:prstGeom prst="rect">
            <a:avLst/>
          </a:prstGeom>
        </p:spPr>
        <p:txBody>
          <a:bodyPr wrap="square">
            <a:spAutoFit/>
          </a:bodyPr>
          <a:lstStyle/>
          <a:p>
            <a:r>
              <a:rPr lang="el-GR" dirty="0"/>
              <a:t>Τεχνολογίες γενικής χρήσης </a:t>
            </a:r>
            <a:r>
              <a:rPr lang="el-GR" dirty="0">
                <a:sym typeface="Wingdings" panose="05000000000000000000" pitchFamily="2" charset="2"/>
              </a:rPr>
              <a:t> </a:t>
            </a:r>
            <a:r>
              <a:rPr lang="el-GR" dirty="0"/>
              <a:t>Σημαντικό αλλά όχι μοναδικό συστατικό για μια </a:t>
            </a:r>
            <a:r>
              <a:rPr lang="en-US" dirty="0"/>
              <a:t>SC</a:t>
            </a:r>
          </a:p>
        </p:txBody>
      </p:sp>
      <p:sp>
        <p:nvSpPr>
          <p:cNvPr id="26" name="Rectangle 25"/>
          <p:cNvSpPr/>
          <p:nvPr/>
        </p:nvSpPr>
        <p:spPr>
          <a:xfrm>
            <a:off x="6982240" y="4291145"/>
            <a:ext cx="5067446" cy="1754326"/>
          </a:xfrm>
          <a:prstGeom prst="rect">
            <a:avLst/>
          </a:prstGeom>
        </p:spPr>
        <p:txBody>
          <a:bodyPr wrap="square">
            <a:spAutoFit/>
          </a:bodyPr>
          <a:lstStyle/>
          <a:p>
            <a:pPr marL="400050" lvl="0" indent="-400050">
              <a:buFont typeface="+mj-lt"/>
              <a:buAutoNum type="romanUcPeriod"/>
            </a:pPr>
            <a:r>
              <a:rPr lang="el-GR" dirty="0">
                <a:cs typeface="Calibri"/>
              </a:rPr>
              <a:t>Έξυπνη πόλη: Ορισμός ομπρέλα (&gt;2 δεκαετίες)</a:t>
            </a:r>
          </a:p>
          <a:p>
            <a:pPr marL="400050" lvl="0" indent="-400050">
              <a:buFont typeface="+mj-lt"/>
              <a:buAutoNum type="romanUcPeriod"/>
            </a:pPr>
            <a:r>
              <a:rPr lang="el-GR" dirty="0">
                <a:cs typeface="Calibri"/>
              </a:rPr>
              <a:t>Από τις αρχές του 21ου αιώνα </a:t>
            </a:r>
            <a:r>
              <a:rPr lang="el-GR" dirty="0">
                <a:cs typeface="Calibri"/>
                <a:sym typeface="Wingdings" panose="05000000000000000000" pitchFamily="2" charset="2"/>
              </a:rPr>
              <a:t></a:t>
            </a:r>
            <a:r>
              <a:rPr lang="el-GR" dirty="0">
                <a:cs typeface="Calibri"/>
              </a:rPr>
              <a:t> Ανάπτυξη πρωτοβουλιών «έξυπνων πόλεων» παγκοσμίως</a:t>
            </a:r>
          </a:p>
          <a:p>
            <a:pPr marL="400050" lvl="0" indent="-400050">
              <a:buFont typeface="+mj-lt"/>
              <a:buAutoNum type="romanUcPeriod"/>
            </a:pPr>
            <a:r>
              <a:rPr lang="el-GR" dirty="0">
                <a:cs typeface="Calibri"/>
              </a:rPr>
              <a:t>Εμπλοκή και συμβολή ενός μεγάλου αριθμού φορέων στα έξυπνα υποσυστήματα και πρωτοβουλίες του συστήματος μιας πόλης</a:t>
            </a:r>
            <a:endParaRPr lang="en-US" dirty="0">
              <a:cs typeface="Calibri"/>
            </a:endParaRPr>
          </a:p>
        </p:txBody>
      </p:sp>
      <p:sp>
        <p:nvSpPr>
          <p:cNvPr id="28" name="Rectangle 27"/>
          <p:cNvSpPr/>
          <p:nvPr/>
        </p:nvSpPr>
        <p:spPr>
          <a:xfrm>
            <a:off x="2946028" y="5042478"/>
            <a:ext cx="3901435" cy="1200329"/>
          </a:xfrm>
          <a:prstGeom prst="rect">
            <a:avLst/>
          </a:prstGeom>
        </p:spPr>
        <p:txBody>
          <a:bodyPr wrap="square">
            <a:spAutoFit/>
          </a:bodyPr>
          <a:lstStyle/>
          <a:p>
            <a:r>
              <a:rPr lang="el-GR" dirty="0"/>
              <a:t>Έρευνα &amp; ανάπτυξη (αντιμετώπιση):</a:t>
            </a:r>
          </a:p>
          <a:p>
            <a:pPr marL="285750" indent="-285750">
              <a:buFont typeface="Arial" panose="020B0604020202020204" pitchFamily="34" charset="0"/>
              <a:buChar char="•"/>
            </a:pPr>
            <a:r>
              <a:rPr lang="el-GR" dirty="0"/>
              <a:t>διοικητικών</a:t>
            </a:r>
            <a:r>
              <a:rPr lang="en-US" dirty="0"/>
              <a:t>, </a:t>
            </a:r>
            <a:endParaRPr lang="el-GR" dirty="0"/>
          </a:p>
          <a:p>
            <a:pPr marL="285750" indent="-285750">
              <a:buFont typeface="Arial" panose="020B0604020202020204" pitchFamily="34" charset="0"/>
              <a:buChar char="•"/>
            </a:pPr>
            <a:r>
              <a:rPr lang="el-GR" dirty="0"/>
              <a:t>οργανωτικών &amp; κοινωνικοοικονομικών</a:t>
            </a:r>
            <a:r>
              <a:rPr lang="en-US" dirty="0"/>
              <a:t> </a:t>
            </a:r>
            <a:r>
              <a:rPr lang="el-GR" dirty="0"/>
              <a:t>προκλήσεων</a:t>
            </a:r>
            <a:endParaRPr lang="en-US" dirty="0"/>
          </a:p>
        </p:txBody>
      </p:sp>
    </p:spTree>
    <p:extLst>
      <p:ext uri="{BB962C8B-B14F-4D97-AF65-F5344CB8AC3E}">
        <p14:creationId xmlns:p14="http://schemas.microsoft.com/office/powerpoint/2010/main" val="291628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b="1" dirty="0"/>
              <a:t>Τι είναι </a:t>
            </a:r>
            <a:r>
              <a:rPr lang="en-US" sz="3600" b="1" dirty="0"/>
              <a:t>Smart City</a:t>
            </a:r>
            <a:r>
              <a:rPr lang="el-GR" sz="3600" b="1" dirty="0"/>
              <a:t>; Ένας απλός όρος με ένα σύνθετο ορισμό</a:t>
            </a:r>
            <a:br>
              <a:rPr lang="el-GR" sz="3600" b="1" dirty="0"/>
            </a:br>
            <a:r>
              <a:rPr lang="el-GR" sz="2200" dirty="0"/>
              <a:t>Αφορά πολλαπλές πτυχές μιας πόλης</a:t>
            </a:r>
            <a:endParaRPr lang="el-GR" sz="3100" dirty="0"/>
          </a:p>
        </p:txBody>
      </p:sp>
      <p:sp>
        <p:nvSpPr>
          <p:cNvPr id="4" name="Date Placeholder 3"/>
          <p:cNvSpPr>
            <a:spLocks noGrp="1"/>
          </p:cNvSpPr>
          <p:nvPr>
            <p:ph type="dt" sz="half" idx="10"/>
          </p:nvPr>
        </p:nvSpPr>
        <p:spPr/>
        <p:txBody>
          <a:bodyPr/>
          <a:lstStyle/>
          <a:p>
            <a:r>
              <a:rPr lang="en-US" dirty="0"/>
              <a:t>30/05/2019</a:t>
            </a:r>
            <a:endParaRPr lang="el-GR" dirty="0"/>
          </a:p>
        </p:txBody>
      </p:sp>
      <p:sp>
        <p:nvSpPr>
          <p:cNvPr id="6" name="Footer Placeholder 5"/>
          <p:cNvSpPr>
            <a:spLocks noGrp="1"/>
          </p:cNvSpPr>
          <p:nvPr>
            <p:ph type="ftr" sz="quarter" idx="11"/>
          </p:nvPr>
        </p:nvSpPr>
        <p:spPr/>
        <p:txBody>
          <a:bodyPr/>
          <a:lstStyle/>
          <a:p>
            <a:r>
              <a:rPr lang="el-GR" dirty="0"/>
              <a:t>Αποτύπωση των Στρατηγικών των Ελληνικών Ευφυών Πόλεων</a:t>
            </a:r>
          </a:p>
        </p:txBody>
      </p:sp>
      <p:sp>
        <p:nvSpPr>
          <p:cNvPr id="5" name="Slide Number Placeholder 4"/>
          <p:cNvSpPr>
            <a:spLocks noGrp="1"/>
          </p:cNvSpPr>
          <p:nvPr>
            <p:ph type="sldNum" sz="quarter" idx="12"/>
          </p:nvPr>
        </p:nvSpPr>
        <p:spPr/>
        <p:txBody>
          <a:bodyPr/>
          <a:lstStyle/>
          <a:p>
            <a:fld id="{00162291-2BBA-40D8-83AF-D61611B4DE1E}" type="slidenum">
              <a:rPr lang="el-GR" smtClean="0"/>
              <a:pPr/>
              <a:t>4</a:t>
            </a:fld>
            <a:endParaRPr lang="el-GR"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1526489"/>
              </p:ext>
            </p:extLst>
          </p:nvPr>
        </p:nvGraphicFramePr>
        <p:xfrm>
          <a:off x="447261" y="1089556"/>
          <a:ext cx="10515600" cy="40196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2" name="Picture 4" descr="ÎÏÎ¿ÏÎ­Î»ÎµÏÎ¼Î± ÎµÎ¹ÎºÏÎ½Î±Ï Î³Î¹Î± smart city icon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732" y="1385660"/>
            <a:ext cx="898166" cy="88624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4" name="Picture 6" descr="Î£ÏÎµÏÎ¹ÎºÎ® ÎµÎ¹ÎºÏÎ½Î±"/>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68254" y="2765857"/>
            <a:ext cx="666829" cy="666829"/>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ÎÏÎ¿ÏÎ­Î»ÎµÏÎ¼Î± ÎµÎ¹ÎºÏÎ½Î±Ï Î³Î¹Î± smart city icons"/>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06233" y="4028136"/>
            <a:ext cx="635431" cy="53428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23697" y="5017070"/>
            <a:ext cx="3514905" cy="1169551"/>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square">
            <a:spAutoFit/>
          </a:bodyPr>
          <a:lstStyle/>
          <a:p>
            <a:pPr algn="ctr"/>
            <a:r>
              <a:rPr lang="en-US" sz="1400" i="1" dirty="0">
                <a:solidFill>
                  <a:schemeClr val="tx1"/>
                </a:solidFill>
              </a:rPr>
              <a:t>Η </a:t>
            </a:r>
            <a:r>
              <a:rPr lang="el-GR" sz="1400" i="1" dirty="0">
                <a:solidFill>
                  <a:schemeClr val="tx1"/>
                </a:solidFill>
              </a:rPr>
              <a:t>έμφαση στην καινοτομία και στις ΤΠΕ σημαίνει:</a:t>
            </a:r>
          </a:p>
          <a:p>
            <a:pPr algn="ctr"/>
            <a:r>
              <a:rPr lang="el-GR" sz="1400" i="1" dirty="0">
                <a:solidFill>
                  <a:schemeClr val="tx1"/>
                </a:solidFill>
              </a:rPr>
              <a:t>Ότι </a:t>
            </a:r>
            <a:r>
              <a:rPr lang="en-US" sz="1400" i="1" dirty="0">
                <a:solidFill>
                  <a:schemeClr val="tx1"/>
                </a:solidFill>
              </a:rPr>
              <a:t>ο τρόπος με τον οποίο ορίζουμε</a:t>
            </a:r>
            <a:r>
              <a:rPr lang="el-GR" sz="1400" i="1" dirty="0">
                <a:solidFill>
                  <a:schemeClr val="tx1"/>
                </a:solidFill>
              </a:rPr>
              <a:t> (αντιλαμβανόμαστε) τις «έξυπνες πόλεις» θα αλλάζει συνεχώς</a:t>
            </a:r>
            <a:endParaRPr lang="en-US" sz="1400" i="1" dirty="0">
              <a:solidFill>
                <a:schemeClr val="tx1"/>
              </a:solidFill>
            </a:endParaRPr>
          </a:p>
        </p:txBody>
      </p:sp>
      <p:sp>
        <p:nvSpPr>
          <p:cNvPr id="7" name="Rectangle 6"/>
          <p:cNvSpPr/>
          <p:nvPr/>
        </p:nvSpPr>
        <p:spPr>
          <a:xfrm>
            <a:off x="4257590" y="5017069"/>
            <a:ext cx="3950853" cy="1169551"/>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square">
            <a:spAutoFit/>
          </a:bodyPr>
          <a:lstStyle/>
          <a:p>
            <a:pPr algn="ctr"/>
            <a:r>
              <a:rPr lang="el-GR" sz="1400" i="1" dirty="0">
                <a:solidFill>
                  <a:schemeClr val="tx1"/>
                </a:solidFill>
              </a:rPr>
              <a:t>Δεν υπάρχει καθολικά αποδεκτός ορισμός. Σημαίνει διαφορετικά πράγματα σε διαφορετικούς ανθρώπους σε διάφορα μέρη του κόσμου. Για παράδειγμα, στην Ασία υπάρχουν διαφορετικές σημασίες από ό, τι στην Ευρώπη.</a:t>
            </a:r>
          </a:p>
        </p:txBody>
      </p:sp>
      <p:sp>
        <p:nvSpPr>
          <p:cNvPr id="9" name="Rectangle 8"/>
          <p:cNvSpPr/>
          <p:nvPr/>
        </p:nvSpPr>
        <p:spPr>
          <a:xfrm>
            <a:off x="8427432" y="5017070"/>
            <a:ext cx="3249391" cy="1169551"/>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square">
            <a:spAutoFit/>
          </a:bodyPr>
          <a:lstStyle/>
          <a:p>
            <a:pPr algn="ctr"/>
            <a:r>
              <a:rPr lang="el-GR" sz="1400" i="1" dirty="0">
                <a:solidFill>
                  <a:schemeClr val="tx1"/>
                </a:solidFill>
              </a:rPr>
              <a:t>Η μελέτη της δυναμικής και της μετατροπής των πόλεων σε ψηφιακά, ευφυή και βιώσιμα συστήματα γίνεται από μια πολυεπιστημονική ακαδημαϊκή κοινότητα μελετά</a:t>
            </a:r>
          </a:p>
        </p:txBody>
      </p:sp>
    </p:spTree>
    <p:extLst>
      <p:ext uri="{BB962C8B-B14F-4D97-AF65-F5344CB8AC3E}">
        <p14:creationId xmlns:p14="http://schemas.microsoft.com/office/powerpoint/2010/main" val="245369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700" b="1" dirty="0"/>
              <a:t>Μοντέλο Μελέτης των Σύγχρονων Καινοτόμων Πόλεων </a:t>
            </a:r>
            <a:br>
              <a:rPr lang="el-GR" dirty="0"/>
            </a:br>
            <a:r>
              <a:rPr lang="el-GR" sz="2200" dirty="0">
                <a:latin typeface="Calibri" panose="020F0502020204030204" pitchFamily="34" charset="0"/>
                <a:ea typeface="Calibri" panose="020F0502020204030204" pitchFamily="34" charset="0"/>
                <a:cs typeface="Times New Roman" panose="02020603050405020304" pitchFamily="18" charset="0"/>
              </a:rPr>
              <a:t>Οι τρεις βασικοί πυλώνες - </a:t>
            </a:r>
            <a:r>
              <a:rPr lang="en-US" sz="2200" dirty="0">
                <a:latin typeface="Calibri" panose="020F0502020204030204" pitchFamily="34" charset="0"/>
                <a:ea typeface="Calibri" panose="020F0502020204030204" pitchFamily="34" charset="0"/>
                <a:cs typeface="Times New Roman" panose="02020603050405020304" pitchFamily="18" charset="0"/>
              </a:rPr>
              <a:t> </a:t>
            </a:r>
            <a:r>
              <a:rPr lang="el-GR" sz="2200" dirty="0">
                <a:latin typeface="Calibri" panose="020F0502020204030204" pitchFamily="34" charset="0"/>
                <a:ea typeface="Calibri" panose="020F0502020204030204" pitchFamily="34" charset="0"/>
                <a:cs typeface="Times New Roman" panose="02020603050405020304" pitchFamily="18" charset="0"/>
              </a:rPr>
              <a:t>Ένας επιχειρησιακός </a:t>
            </a:r>
            <a:r>
              <a:rPr lang="en-US" sz="2200" dirty="0">
                <a:latin typeface="Calibri" panose="020F0502020204030204" pitchFamily="34" charset="0"/>
                <a:ea typeface="Calibri" panose="020F0502020204030204" pitchFamily="34" charset="0"/>
                <a:cs typeface="Times New Roman" panose="02020603050405020304" pitchFamily="18" charset="0"/>
              </a:rPr>
              <a:t>&amp; </a:t>
            </a:r>
            <a:r>
              <a:rPr lang="el-GR" sz="2200" dirty="0">
                <a:latin typeface="Calibri" panose="020F0502020204030204" pitchFamily="34" charset="0"/>
                <a:ea typeface="Calibri" panose="020F0502020204030204" pitchFamily="34" charset="0"/>
                <a:cs typeface="Times New Roman" panose="02020603050405020304" pitchFamily="18" charset="0"/>
              </a:rPr>
              <a:t>εμπειρικά επαληθεύσιμος ορισμός</a:t>
            </a:r>
            <a:endParaRPr lang="el-GR" sz="2200" dirty="0"/>
          </a:p>
        </p:txBody>
      </p:sp>
      <p:sp>
        <p:nvSpPr>
          <p:cNvPr id="4" name="Θέση ημερομηνίας 3"/>
          <p:cNvSpPr>
            <a:spLocks noGrp="1"/>
          </p:cNvSpPr>
          <p:nvPr>
            <p:ph type="dt" sz="half" idx="10"/>
          </p:nvPr>
        </p:nvSpPr>
        <p:spPr/>
        <p:txBody>
          <a:bodyPr/>
          <a:lstStyle/>
          <a:p>
            <a:r>
              <a:rPr lang="en-US" dirty="0"/>
              <a:t>30/05/2019</a:t>
            </a:r>
            <a:endParaRPr lang="el-GR" dirty="0"/>
          </a:p>
        </p:txBody>
      </p:sp>
      <p:sp>
        <p:nvSpPr>
          <p:cNvPr id="5" name="Θέση υποσέλιδου 4"/>
          <p:cNvSpPr>
            <a:spLocks noGrp="1"/>
          </p:cNvSpPr>
          <p:nvPr>
            <p:ph type="ftr" sz="quarter" idx="11"/>
          </p:nvPr>
        </p:nvSpPr>
        <p:spPr/>
        <p:txBody>
          <a:bodyPr/>
          <a:lstStyle/>
          <a:p>
            <a:r>
              <a:rPr lang="el-GR" dirty="0"/>
              <a:t>Αποτύπωση των Στρατηγικών των Ελληνικών Ευφυών Πόλεων</a:t>
            </a:r>
          </a:p>
        </p:txBody>
      </p:sp>
      <p:graphicFrame>
        <p:nvGraphicFramePr>
          <p:cNvPr id="32" name="Διάγραμμα 24"/>
          <p:cNvGraphicFramePr>
            <a:graphicFrameLocks noGrp="1"/>
          </p:cNvGraphicFramePr>
          <p:nvPr>
            <p:ph sz="half" idx="4294967295"/>
          </p:nvPr>
        </p:nvGraphicFramePr>
        <p:xfrm>
          <a:off x="2645978" y="1308287"/>
          <a:ext cx="5405437" cy="5335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9" name="Ομάδα 19"/>
          <p:cNvGrpSpPr/>
          <p:nvPr/>
        </p:nvGrpSpPr>
        <p:grpSpPr>
          <a:xfrm>
            <a:off x="6187725" y="2273173"/>
            <a:ext cx="4480275" cy="2265081"/>
            <a:chOff x="18599508" y="14701733"/>
            <a:chExt cx="7790375" cy="3384952"/>
          </a:xfrm>
        </p:grpSpPr>
        <p:sp>
          <p:nvSpPr>
            <p:cNvPr id="29" name="Ορθογώνιο 28"/>
            <p:cNvSpPr/>
            <p:nvPr/>
          </p:nvSpPr>
          <p:spPr>
            <a:xfrm>
              <a:off x="18599508" y="17388863"/>
              <a:ext cx="3143566" cy="367954"/>
            </a:xfrm>
            <a:prstGeom prst="rect">
              <a:avLst/>
            </a:prstGeom>
          </p:spPr>
          <p:txBody>
            <a:bodyPr wrap="square">
              <a:spAutoFit/>
            </a:bodyPr>
            <a:lstStyle/>
            <a:p>
              <a:pPr algn="ctr">
                <a:defRPr/>
              </a:pPr>
              <a:endParaRPr lang="el-GR" sz="1000" kern="0" dirty="0">
                <a:solidFill>
                  <a:prstClr val="black"/>
                </a:solidFill>
              </a:endParaRPr>
            </a:p>
          </p:txBody>
        </p:sp>
        <p:sp>
          <p:nvSpPr>
            <p:cNvPr id="30" name="Ορθογώνιο 29"/>
            <p:cNvSpPr/>
            <p:nvPr/>
          </p:nvSpPr>
          <p:spPr>
            <a:xfrm>
              <a:off x="22316663" y="17718731"/>
              <a:ext cx="4073220" cy="367954"/>
            </a:xfrm>
            <a:prstGeom prst="rect">
              <a:avLst/>
            </a:prstGeom>
          </p:spPr>
          <p:txBody>
            <a:bodyPr wrap="square">
              <a:spAutoFit/>
            </a:bodyPr>
            <a:lstStyle/>
            <a:p>
              <a:pPr algn="ctr"/>
              <a:endParaRPr lang="el-GR" sz="1000" b="1" kern="0" dirty="0">
                <a:solidFill>
                  <a:prstClr val="black"/>
                </a:solidFill>
              </a:endParaRPr>
            </a:p>
          </p:txBody>
        </p:sp>
        <p:sp>
          <p:nvSpPr>
            <p:cNvPr id="31" name="Ορθογώνιο 30"/>
            <p:cNvSpPr/>
            <p:nvPr/>
          </p:nvSpPr>
          <p:spPr>
            <a:xfrm>
              <a:off x="20813578" y="14701733"/>
              <a:ext cx="3359497" cy="367954"/>
            </a:xfrm>
            <a:prstGeom prst="rect">
              <a:avLst/>
            </a:prstGeom>
          </p:spPr>
          <p:txBody>
            <a:bodyPr wrap="square">
              <a:spAutoFit/>
            </a:bodyPr>
            <a:lstStyle/>
            <a:p>
              <a:pPr algn="ctr">
                <a:defRPr/>
              </a:pPr>
              <a:endParaRPr lang="el-GR" sz="1000" b="1" kern="0" dirty="0">
                <a:solidFill>
                  <a:prstClr val="black"/>
                </a:solidFill>
              </a:endParaRPr>
            </a:p>
          </p:txBody>
        </p:sp>
      </p:grpSp>
      <p:sp>
        <p:nvSpPr>
          <p:cNvPr id="11" name="Double Brace 10"/>
          <p:cNvSpPr/>
          <p:nvPr/>
        </p:nvSpPr>
        <p:spPr>
          <a:xfrm>
            <a:off x="186845" y="1618457"/>
            <a:ext cx="3452995" cy="1800000"/>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marL="184785" marR="266700" indent="-172085" algn="ctr">
              <a:lnSpc>
                <a:spcPct val="90100"/>
              </a:lnSpc>
              <a:spcBef>
                <a:spcPts val="790"/>
              </a:spcBef>
              <a:buFont typeface="Arial"/>
              <a:buChar char="•"/>
              <a:tabLst>
                <a:tab pos="185420" algn="l"/>
              </a:tabLst>
            </a:pPr>
            <a:r>
              <a:rPr lang="el-GR" sz="1600" dirty="0">
                <a:cs typeface="Calibri"/>
              </a:rPr>
              <a:t>Ένα πεδίο δημιουργικότητας και πειραματισμού</a:t>
            </a:r>
          </a:p>
          <a:p>
            <a:pPr marL="184785" marR="266700" indent="-172085" algn="ctr">
              <a:lnSpc>
                <a:spcPct val="90100"/>
              </a:lnSpc>
              <a:spcBef>
                <a:spcPts val="790"/>
              </a:spcBef>
              <a:buFont typeface="Arial"/>
              <a:buChar char="•"/>
              <a:tabLst>
                <a:tab pos="185420" algn="l"/>
              </a:tabLst>
            </a:pPr>
            <a:r>
              <a:rPr lang="el-GR" sz="1600" dirty="0">
                <a:cs typeface="Calibri"/>
              </a:rPr>
              <a:t>Επαναλειτουργία &amp; επαναχρησιμοποίηση παλαιών κτιρίων &amp; εγκαταλελειμμένων χώρων</a:t>
            </a:r>
          </a:p>
        </p:txBody>
      </p:sp>
      <p:sp>
        <p:nvSpPr>
          <p:cNvPr id="13" name="Double Brace 12"/>
          <p:cNvSpPr/>
          <p:nvPr/>
        </p:nvSpPr>
        <p:spPr>
          <a:xfrm>
            <a:off x="186845" y="4436935"/>
            <a:ext cx="2814773" cy="1800000"/>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marL="184785" marR="266700" indent="-172085">
              <a:lnSpc>
                <a:spcPct val="90100"/>
              </a:lnSpc>
              <a:spcBef>
                <a:spcPts val="790"/>
              </a:spcBef>
              <a:buFont typeface="Arial"/>
              <a:buChar char="•"/>
              <a:tabLst>
                <a:tab pos="185420" algn="l"/>
              </a:tabLst>
            </a:pPr>
            <a:r>
              <a:rPr lang="el-GR" sz="1600" dirty="0">
                <a:cs typeface="Calibri"/>
              </a:rPr>
              <a:t>Βελτίωση των λειτουργιών της φυσικής και ψηφιακής υποδομής και της παροχής υπηρεσιών της πόλης</a:t>
            </a:r>
          </a:p>
        </p:txBody>
      </p:sp>
      <p:sp>
        <p:nvSpPr>
          <p:cNvPr id="20" name="Double Brace 19"/>
          <p:cNvSpPr/>
          <p:nvPr/>
        </p:nvSpPr>
        <p:spPr>
          <a:xfrm>
            <a:off x="8031612" y="3848100"/>
            <a:ext cx="4084188" cy="2305221"/>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marL="184785" marR="266700" indent="-172085">
              <a:lnSpc>
                <a:spcPct val="90100"/>
              </a:lnSpc>
              <a:spcBef>
                <a:spcPts val="790"/>
              </a:spcBef>
              <a:buFont typeface="Arial"/>
              <a:buChar char="•"/>
              <a:tabLst>
                <a:tab pos="185420" algn="l"/>
              </a:tabLst>
            </a:pPr>
            <a:r>
              <a:rPr lang="el-GR" sz="1600" dirty="0">
                <a:cs typeface="Calibri"/>
              </a:rPr>
              <a:t>Ανάπτυξη της καινοτομίας και του επιχειρηματικού πνεύματος </a:t>
            </a:r>
          </a:p>
          <a:p>
            <a:pPr marL="184785" marR="266700" indent="-172085">
              <a:lnSpc>
                <a:spcPct val="90100"/>
              </a:lnSpc>
              <a:spcBef>
                <a:spcPts val="790"/>
              </a:spcBef>
              <a:buFont typeface="Arial"/>
              <a:buChar char="•"/>
              <a:tabLst>
                <a:tab pos="185420" algn="l"/>
              </a:tabLst>
            </a:pPr>
            <a:r>
              <a:rPr lang="el-GR" sz="1600" dirty="0">
                <a:cs typeface="Calibri"/>
              </a:rPr>
              <a:t>Ενίσχυση τοπικής / περιφερειακής ανταγωνιστικότητας. </a:t>
            </a:r>
          </a:p>
          <a:p>
            <a:pPr marL="184785" marR="266700" indent="-172085">
              <a:lnSpc>
                <a:spcPct val="90100"/>
              </a:lnSpc>
              <a:spcBef>
                <a:spcPts val="790"/>
              </a:spcBef>
              <a:buFont typeface="Arial"/>
              <a:buChar char="•"/>
              <a:tabLst>
                <a:tab pos="185420" algn="l"/>
              </a:tabLst>
            </a:pPr>
            <a:r>
              <a:rPr lang="el-GR" sz="1600" dirty="0">
                <a:cs typeface="Calibri"/>
              </a:rPr>
              <a:t>Σύνδεση των πανεπιστημίων, ερευνητικών ιδρυμάτων κλπ.) με τον παραγωγικό, πολιτιστικό και δημιουργικό ιστό της χώρας.</a:t>
            </a:r>
          </a:p>
        </p:txBody>
      </p:sp>
      <p:sp>
        <p:nvSpPr>
          <p:cNvPr id="15" name="Double Wave 14"/>
          <p:cNvSpPr/>
          <p:nvPr/>
        </p:nvSpPr>
        <p:spPr>
          <a:xfrm>
            <a:off x="7519061" y="1620861"/>
            <a:ext cx="4430845" cy="1670739"/>
          </a:xfrm>
          <a:prstGeom prst="doubleWave">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l-GR" dirty="0">
                <a:solidFill>
                  <a:schemeClr val="tx1"/>
                </a:solidFill>
              </a:rPr>
              <a:t>Οι ΤΠΕ (ειδικότερα το Διαδίκτυο) και οι δημιουργικές βιομηχανίες μετασχηματίζουν πολλές αστικές περιοχές οικονομικά, κοινωνικά και τοπογραφικά.</a:t>
            </a:r>
          </a:p>
        </p:txBody>
      </p:sp>
    </p:spTree>
    <p:extLst>
      <p:ext uri="{BB962C8B-B14F-4D97-AF65-F5344CB8AC3E}">
        <p14:creationId xmlns:p14="http://schemas.microsoft.com/office/powerpoint/2010/main" val="945764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025983" y="509336"/>
            <a:ext cx="9982200" cy="5868000"/>
            <a:chOff x="1126066" y="795867"/>
            <a:chExt cx="9982200" cy="5621867"/>
          </a:xfrm>
        </p:grpSpPr>
        <p:sp>
          <p:nvSpPr>
            <p:cNvPr id="5" name="Rectangle 4"/>
            <p:cNvSpPr/>
            <p:nvPr/>
          </p:nvSpPr>
          <p:spPr>
            <a:xfrm>
              <a:off x="1126066" y="795867"/>
              <a:ext cx="3327400" cy="562186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453466" y="795867"/>
              <a:ext cx="3327400" cy="562186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7780866" y="795867"/>
              <a:ext cx="3327400" cy="562186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hord 7"/>
            <p:cNvSpPr/>
            <p:nvPr/>
          </p:nvSpPr>
          <p:spPr>
            <a:xfrm rot="12145555">
              <a:off x="4174066" y="1447800"/>
              <a:ext cx="914400" cy="914400"/>
            </a:xfrm>
            <a:prstGeom prst="chord">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hord 8"/>
            <p:cNvSpPr/>
            <p:nvPr/>
          </p:nvSpPr>
          <p:spPr>
            <a:xfrm rot="1350835">
              <a:off x="7142096" y="5168901"/>
              <a:ext cx="914400" cy="914400"/>
            </a:xfrm>
            <a:prstGeom prst="chord">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a:stCxn id="8" idx="0"/>
              <a:endCxn id="8" idx="1"/>
            </p:cNvCxnSpPr>
            <p:nvPr/>
          </p:nvCxnSpPr>
          <p:spPr>
            <a:xfrm>
              <a:off x="4455757" y="1482829"/>
              <a:ext cx="1092" cy="844795"/>
            </a:xfrm>
            <a:prstGeom prst="line">
              <a:avLst/>
            </a:prstGeom>
            <a:solidFill>
              <a:schemeClr val="bg1">
                <a:lumMod val="95000"/>
              </a:schemeClr>
            </a:solid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a:off x="7770249" y="5203703"/>
              <a:ext cx="1092" cy="828000"/>
            </a:xfrm>
            <a:prstGeom prst="line">
              <a:avLst/>
            </a:prstGeom>
            <a:solidFill>
              <a:schemeClr val="bg1">
                <a:lumMod val="95000"/>
              </a:schemeClr>
            </a:solid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5" name="TextBox 14"/>
          <p:cNvSpPr txBox="1"/>
          <p:nvPr/>
        </p:nvSpPr>
        <p:spPr>
          <a:xfrm>
            <a:off x="1037166" y="14935"/>
            <a:ext cx="9982200" cy="523220"/>
          </a:xfrm>
          <a:prstGeom prst="rect">
            <a:avLst/>
          </a:prstGeom>
          <a:noFill/>
        </p:spPr>
        <p:txBody>
          <a:bodyPr wrap="square" rtlCol="0">
            <a:spAutoFit/>
          </a:bodyPr>
          <a:lstStyle/>
          <a:p>
            <a:pPr algn="ctr"/>
            <a:r>
              <a:rPr lang="el-GR" sz="2800" b="1" i="1" dirty="0">
                <a:effectLst>
                  <a:outerShdw blurRad="38100" dist="38100" dir="2700000" algn="tl">
                    <a:srgbClr val="000000">
                      <a:alpha val="43137"/>
                    </a:srgbClr>
                  </a:outerShdw>
                </a:effectLst>
              </a:rPr>
              <a:t>Ο Στρατηγικός Χάρτης της Ευφυούς Πόλης</a:t>
            </a:r>
            <a:endParaRPr lang="en-US" sz="2800" b="1" i="1" dirty="0">
              <a:effectLst>
                <a:outerShdw blurRad="38100" dist="38100" dir="2700000" algn="tl">
                  <a:srgbClr val="000000">
                    <a:alpha val="43137"/>
                  </a:srgbClr>
                </a:outerShdw>
              </a:effectLst>
            </a:endParaRPr>
          </a:p>
        </p:txBody>
      </p:sp>
      <p:sp>
        <p:nvSpPr>
          <p:cNvPr id="16" name="TextBox 15"/>
          <p:cNvSpPr txBox="1"/>
          <p:nvPr/>
        </p:nvSpPr>
        <p:spPr>
          <a:xfrm>
            <a:off x="1037166" y="525738"/>
            <a:ext cx="3343416" cy="646331"/>
          </a:xfrm>
          <a:prstGeom prst="rect">
            <a:avLst/>
          </a:prstGeom>
          <a:noFill/>
        </p:spPr>
        <p:txBody>
          <a:bodyPr wrap="square" rtlCol="0">
            <a:spAutoFit/>
          </a:bodyPr>
          <a:lstStyle/>
          <a:p>
            <a:pPr lvl="0" algn="ctr"/>
            <a:r>
              <a:rPr lang="el-GR" b="1" dirty="0"/>
              <a:t>Κοινωνικός &amp; Ανθρώπινος Παράγοντας</a:t>
            </a:r>
          </a:p>
        </p:txBody>
      </p:sp>
      <p:sp>
        <p:nvSpPr>
          <p:cNvPr id="17" name="TextBox 16"/>
          <p:cNvSpPr txBox="1"/>
          <p:nvPr/>
        </p:nvSpPr>
        <p:spPr>
          <a:xfrm>
            <a:off x="4377199" y="525738"/>
            <a:ext cx="3324017" cy="369332"/>
          </a:xfrm>
          <a:prstGeom prst="rect">
            <a:avLst/>
          </a:prstGeom>
          <a:noFill/>
        </p:spPr>
        <p:txBody>
          <a:bodyPr wrap="square" rtlCol="0">
            <a:spAutoFit/>
          </a:bodyPr>
          <a:lstStyle/>
          <a:p>
            <a:pPr lvl="0" algn="ctr"/>
            <a:r>
              <a:rPr lang="el-GR" b="1" dirty="0"/>
              <a:t>Θεσμικός Παράγοντας</a:t>
            </a:r>
          </a:p>
        </p:txBody>
      </p:sp>
      <p:sp>
        <p:nvSpPr>
          <p:cNvPr id="18" name="TextBox 17"/>
          <p:cNvSpPr txBox="1"/>
          <p:nvPr/>
        </p:nvSpPr>
        <p:spPr>
          <a:xfrm>
            <a:off x="7701217" y="525738"/>
            <a:ext cx="3327673" cy="369332"/>
          </a:xfrm>
          <a:prstGeom prst="rect">
            <a:avLst/>
          </a:prstGeom>
          <a:noFill/>
        </p:spPr>
        <p:txBody>
          <a:bodyPr wrap="square" rtlCol="0">
            <a:spAutoFit/>
          </a:bodyPr>
          <a:lstStyle/>
          <a:p>
            <a:pPr lvl="0" algn="ctr"/>
            <a:r>
              <a:rPr lang="el-GR" b="1" dirty="0"/>
              <a:t>Τεχνολογικός  Παράγοντας</a:t>
            </a:r>
          </a:p>
        </p:txBody>
      </p:sp>
      <p:sp>
        <p:nvSpPr>
          <p:cNvPr id="19" name="Ορθογώνιο 25"/>
          <p:cNvSpPr/>
          <p:nvPr/>
        </p:nvSpPr>
        <p:spPr>
          <a:xfrm>
            <a:off x="1766933" y="1172069"/>
            <a:ext cx="2063475" cy="954107"/>
          </a:xfrm>
          <a:prstGeom prst="rect">
            <a:avLst/>
          </a:prstGeom>
        </p:spPr>
        <p:txBody>
          <a:bodyPr wrap="square">
            <a:spAutoFit/>
          </a:bodyPr>
          <a:lstStyle/>
          <a:p>
            <a:pPr marL="111125" indent="-111125">
              <a:buFont typeface="Arial" panose="020B0604020202020204" pitchFamily="34" charset="0"/>
              <a:buChar char="•"/>
            </a:pPr>
            <a:r>
              <a:rPr lang="el-GR" sz="1400" dirty="0"/>
              <a:t>Κοινωνικ</a:t>
            </a:r>
            <a:r>
              <a:rPr lang="en-US" sz="1400" dirty="0"/>
              <a:t>o-</a:t>
            </a:r>
            <a:r>
              <a:rPr lang="el-GR" sz="1400" dirty="0"/>
              <a:t>οικονομικό Περιβάλλον</a:t>
            </a:r>
          </a:p>
          <a:p>
            <a:pPr marL="111125" indent="-111125">
              <a:buFont typeface="Arial" panose="020B0604020202020204" pitchFamily="34" charset="0"/>
              <a:buChar char="•"/>
            </a:pPr>
            <a:r>
              <a:rPr lang="el-GR" sz="1400" dirty="0"/>
              <a:t>Κοινωνικό Κεφάλαιο</a:t>
            </a:r>
          </a:p>
          <a:p>
            <a:pPr marL="111125" indent="-111125">
              <a:buFont typeface="Arial" panose="020B0604020202020204" pitchFamily="34" charset="0"/>
              <a:buChar char="•"/>
            </a:pPr>
            <a:r>
              <a:rPr lang="el-GR" sz="1400" dirty="0"/>
              <a:t>Ανθρώπινο Δυναμικό</a:t>
            </a:r>
          </a:p>
        </p:txBody>
      </p:sp>
      <p:sp>
        <p:nvSpPr>
          <p:cNvPr id="20" name="Ορθογώνιο 27"/>
          <p:cNvSpPr/>
          <p:nvPr/>
        </p:nvSpPr>
        <p:spPr>
          <a:xfrm>
            <a:off x="5237912" y="936935"/>
            <a:ext cx="2050829" cy="1384995"/>
          </a:xfrm>
          <a:prstGeom prst="rect">
            <a:avLst/>
          </a:prstGeom>
        </p:spPr>
        <p:txBody>
          <a:bodyPr wrap="square">
            <a:spAutoFit/>
          </a:bodyPr>
          <a:lstStyle/>
          <a:p>
            <a:pPr marL="111125" indent="-111125">
              <a:buFont typeface="Arial" panose="020B0604020202020204" pitchFamily="34" charset="0"/>
              <a:buChar char="•"/>
            </a:pPr>
            <a:r>
              <a:rPr lang="el-GR" sz="1400" dirty="0"/>
              <a:t>Διακυβέρνηση</a:t>
            </a:r>
          </a:p>
          <a:p>
            <a:pPr marL="111125" indent="-111125">
              <a:buFont typeface="Arial" panose="020B0604020202020204" pitchFamily="34" charset="0"/>
              <a:buChar char="•"/>
            </a:pPr>
            <a:r>
              <a:rPr lang="el-GR" sz="1400" dirty="0"/>
              <a:t>Πολιτικές</a:t>
            </a:r>
          </a:p>
          <a:p>
            <a:pPr marL="111125" indent="-111125">
              <a:buFont typeface="Arial" panose="020B0604020202020204" pitchFamily="34" charset="0"/>
              <a:buChar char="•"/>
            </a:pPr>
            <a:r>
              <a:rPr lang="el-GR" sz="1400" dirty="0"/>
              <a:t>Τοπικές Κοινότητες</a:t>
            </a:r>
          </a:p>
          <a:p>
            <a:pPr marL="111125" indent="-111125">
              <a:buFont typeface="Arial" panose="020B0604020202020204" pitchFamily="34" charset="0"/>
              <a:buChar char="•"/>
            </a:pPr>
            <a:r>
              <a:rPr lang="el-GR" sz="1400" dirty="0"/>
              <a:t>Δημόσιες Υπηρεσίες</a:t>
            </a:r>
          </a:p>
          <a:p>
            <a:pPr marL="111125" indent="-111125">
              <a:buFont typeface="Arial" panose="020B0604020202020204" pitchFamily="34" charset="0"/>
              <a:buChar char="•"/>
            </a:pPr>
            <a:r>
              <a:rPr lang="el-GR" sz="1400" dirty="0"/>
              <a:t>Νομοθεσίες - Κανονισμοί – Οδηγίες</a:t>
            </a:r>
          </a:p>
        </p:txBody>
      </p:sp>
      <p:sp>
        <p:nvSpPr>
          <p:cNvPr id="21" name="TextBox 20"/>
          <p:cNvSpPr txBox="1"/>
          <p:nvPr/>
        </p:nvSpPr>
        <p:spPr>
          <a:xfrm>
            <a:off x="8151026" y="953847"/>
            <a:ext cx="2546466" cy="1384995"/>
          </a:xfrm>
          <a:prstGeom prst="rect">
            <a:avLst/>
          </a:prstGeom>
          <a:noFill/>
        </p:spPr>
        <p:txBody>
          <a:bodyPr wrap="none" rtlCol="0">
            <a:spAutoFit/>
          </a:bodyPr>
          <a:lstStyle/>
          <a:p>
            <a:pPr marL="111125" indent="-111125">
              <a:buFont typeface="Arial" panose="020B0604020202020204" pitchFamily="34" charset="0"/>
              <a:buChar char="•"/>
            </a:pPr>
            <a:r>
              <a:rPr lang="el-GR" sz="1400" dirty="0"/>
              <a:t>Φυσικές υποδομές</a:t>
            </a:r>
          </a:p>
          <a:p>
            <a:pPr marL="111125" indent="-111125">
              <a:buFont typeface="Arial" panose="020B0604020202020204" pitchFamily="34" charset="0"/>
              <a:buChar char="•"/>
            </a:pPr>
            <a:r>
              <a:rPr lang="el-GR" sz="1400" dirty="0"/>
              <a:t>Ευφυείς Τεχνολογίες</a:t>
            </a:r>
          </a:p>
          <a:p>
            <a:pPr marL="111125" indent="-111125">
              <a:buFont typeface="Arial" panose="020B0604020202020204" pitchFamily="34" charset="0"/>
              <a:buChar char="•"/>
            </a:pPr>
            <a:r>
              <a:rPr lang="el-GR" sz="1400" dirty="0"/>
              <a:t>Φορητές (Κινητές) Τεχνολογίες</a:t>
            </a:r>
          </a:p>
          <a:p>
            <a:pPr marL="111125" indent="-111125">
              <a:buFont typeface="Arial" panose="020B0604020202020204" pitchFamily="34" charset="0"/>
              <a:buChar char="•"/>
            </a:pPr>
            <a:r>
              <a:rPr lang="el-GR" sz="1400" dirty="0"/>
              <a:t>Εικονικές Τεχνολογίες</a:t>
            </a:r>
          </a:p>
          <a:p>
            <a:pPr marL="111125" indent="-111125">
              <a:buFont typeface="Arial" panose="020B0604020202020204" pitchFamily="34" charset="0"/>
              <a:buChar char="•"/>
            </a:pPr>
            <a:r>
              <a:rPr lang="el-GR" sz="1400" dirty="0"/>
              <a:t>Ψηφιακά Δίκτυα</a:t>
            </a:r>
          </a:p>
          <a:p>
            <a:pPr marL="111125" indent="-111125">
              <a:buFont typeface="Arial" panose="020B0604020202020204" pitchFamily="34" charset="0"/>
              <a:buChar char="•"/>
            </a:pPr>
            <a:r>
              <a:rPr lang="el-GR" sz="1400" dirty="0"/>
              <a:t>5</a:t>
            </a:r>
            <a:r>
              <a:rPr lang="en-US" sz="1400" dirty="0"/>
              <a:t>G (</a:t>
            </a:r>
            <a:r>
              <a:rPr lang="el-GR" sz="1400" dirty="0"/>
              <a:t>Παρόμοιες τεχνολογίες)</a:t>
            </a:r>
          </a:p>
        </p:txBody>
      </p:sp>
      <p:cxnSp>
        <p:nvCxnSpPr>
          <p:cNvPr id="23" name="Straight Connector 22"/>
          <p:cNvCxnSpPr/>
          <p:nvPr/>
        </p:nvCxnSpPr>
        <p:spPr>
          <a:xfrm flipV="1">
            <a:off x="1037166" y="2473325"/>
            <a:ext cx="9991724"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814827" y="3091892"/>
            <a:ext cx="1566000" cy="2308324"/>
          </a:xfrm>
          <a:prstGeom prst="rect">
            <a:avLst/>
          </a:prstGeom>
          <a:noFill/>
        </p:spPr>
        <p:txBody>
          <a:bodyPr wrap="square" rtlCol="0">
            <a:spAutoFit/>
          </a:bodyPr>
          <a:lstStyle/>
          <a:p>
            <a:pPr marL="285750" indent="-285750">
              <a:buFont typeface="+mj-lt"/>
              <a:buAutoNum type="arabicPeriod"/>
            </a:pPr>
            <a:r>
              <a:rPr lang="el-GR" sz="1200" b="1" dirty="0"/>
              <a:t>Κλιματική αλλαγή  </a:t>
            </a:r>
            <a:r>
              <a:rPr lang="el-GR" sz="1200" dirty="0"/>
              <a:t>(3 μεταβλητές)</a:t>
            </a:r>
          </a:p>
          <a:p>
            <a:pPr marL="285750" indent="-285750">
              <a:buFont typeface="+mj-lt"/>
              <a:buAutoNum type="arabicPeriod"/>
            </a:pPr>
            <a:r>
              <a:rPr lang="el-GR" sz="1200" b="1" dirty="0"/>
              <a:t>Περιβάλλον </a:t>
            </a:r>
            <a:r>
              <a:rPr lang="el-GR" sz="1200" dirty="0"/>
              <a:t>(3 μεταβλητές)</a:t>
            </a:r>
          </a:p>
          <a:p>
            <a:pPr marL="285750" indent="-285750">
              <a:buFont typeface="+mj-lt"/>
              <a:buAutoNum type="arabicPeriod"/>
            </a:pPr>
            <a:r>
              <a:rPr lang="el-GR" sz="1200" b="1" dirty="0"/>
              <a:t>ΑΠΕ </a:t>
            </a:r>
            <a:r>
              <a:rPr lang="el-GR" sz="1200" dirty="0"/>
              <a:t>(3 μεταβλητές)</a:t>
            </a:r>
          </a:p>
          <a:p>
            <a:pPr marL="285750" indent="-285750">
              <a:buFont typeface="+mj-lt"/>
              <a:buAutoNum type="arabicPeriod"/>
            </a:pPr>
            <a:r>
              <a:rPr lang="el-GR" sz="1200" b="1" dirty="0"/>
              <a:t>Ενέργεια </a:t>
            </a:r>
            <a:r>
              <a:rPr lang="el-GR" sz="1200" dirty="0"/>
              <a:t>(3 μεταβλητές)</a:t>
            </a:r>
          </a:p>
          <a:p>
            <a:pPr marL="285750" indent="-285750">
              <a:buFont typeface="+mj-lt"/>
              <a:buAutoNum type="arabicPeriod"/>
            </a:pPr>
            <a:r>
              <a:rPr lang="el-GR" sz="1200" b="1" dirty="0"/>
              <a:t>Ανακύκλωση </a:t>
            </a:r>
            <a:r>
              <a:rPr lang="el-GR" sz="1200" dirty="0"/>
              <a:t>(3 μεταβλητές)</a:t>
            </a:r>
          </a:p>
          <a:p>
            <a:pPr marL="285750" indent="-285750">
              <a:buFont typeface="+mj-lt"/>
              <a:buAutoNum type="arabicPeriod"/>
            </a:pPr>
            <a:endParaRPr lang="en-US" sz="1200" dirty="0"/>
          </a:p>
        </p:txBody>
      </p:sp>
      <p:sp>
        <p:nvSpPr>
          <p:cNvPr id="28" name="Right Brace 27"/>
          <p:cNvSpPr/>
          <p:nvPr/>
        </p:nvSpPr>
        <p:spPr>
          <a:xfrm>
            <a:off x="10981125" y="116535"/>
            <a:ext cx="360952" cy="6589065"/>
          </a:xfrm>
          <a:prstGeom prst="rightBrace">
            <a:avLst>
              <a:gd name="adj1" fmla="val 8333"/>
              <a:gd name="adj2" fmla="val 48651"/>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p:cNvSpPr txBox="1"/>
          <p:nvPr/>
        </p:nvSpPr>
        <p:spPr>
          <a:xfrm rot="16200000">
            <a:off x="10046389" y="2208759"/>
            <a:ext cx="3418693" cy="830997"/>
          </a:xfrm>
          <a:prstGeom prst="rect">
            <a:avLst/>
          </a:prstGeom>
          <a:noFill/>
        </p:spPr>
        <p:txBody>
          <a:bodyPr wrap="none" rtlCol="0">
            <a:spAutoFit/>
          </a:bodyPr>
          <a:lstStyle/>
          <a:p>
            <a:pPr marL="342900" indent="-342900">
              <a:buFont typeface="+mj-lt"/>
              <a:buAutoNum type="arabicPeriod"/>
            </a:pPr>
            <a:r>
              <a:rPr lang="el-GR" sz="1600" dirty="0"/>
              <a:t>Οδικός Χάρτης Στρατηγικής</a:t>
            </a:r>
          </a:p>
          <a:p>
            <a:pPr marL="342900" indent="-342900">
              <a:buFont typeface="+mj-lt"/>
              <a:buAutoNum type="arabicPeriod"/>
            </a:pPr>
            <a:r>
              <a:rPr lang="el-GR" sz="1600" dirty="0"/>
              <a:t>Μοντέλο Διάχυσης &amp; Συνεργασίας</a:t>
            </a:r>
          </a:p>
          <a:p>
            <a:pPr marL="342900" indent="-342900">
              <a:buFont typeface="+mj-lt"/>
              <a:buAutoNum type="arabicPeriod"/>
            </a:pPr>
            <a:r>
              <a:rPr lang="en-US" sz="1600" dirty="0"/>
              <a:t>Ecosystem Map</a:t>
            </a:r>
          </a:p>
        </p:txBody>
      </p:sp>
      <p:sp>
        <p:nvSpPr>
          <p:cNvPr id="31" name="Rectangle 30"/>
          <p:cNvSpPr/>
          <p:nvPr/>
        </p:nvSpPr>
        <p:spPr>
          <a:xfrm>
            <a:off x="7729319" y="3084317"/>
            <a:ext cx="1566000" cy="2569934"/>
          </a:xfrm>
          <a:prstGeom prst="rect">
            <a:avLst/>
          </a:prstGeom>
        </p:spPr>
        <p:txBody>
          <a:bodyPr wrap="square">
            <a:spAutoFit/>
          </a:bodyPr>
          <a:lstStyle/>
          <a:p>
            <a:pPr marL="228600" indent="-228600">
              <a:buFont typeface="+mj-lt"/>
              <a:buAutoNum type="arabicPeriod"/>
            </a:pPr>
            <a:r>
              <a:rPr lang="el-GR" sz="1100" b="1" dirty="0">
                <a:latin typeface="Helvetica Neue"/>
              </a:rPr>
              <a:t>Υποδομές </a:t>
            </a:r>
            <a:r>
              <a:rPr lang="en-US" sz="1100" dirty="0">
                <a:latin typeface="Helvetica Neue"/>
              </a:rPr>
              <a:t>(4 </a:t>
            </a:r>
            <a:r>
              <a:rPr lang="el-GR" sz="1100" dirty="0">
                <a:latin typeface="Helvetica Neue"/>
              </a:rPr>
              <a:t>μεταβλητές</a:t>
            </a:r>
            <a:r>
              <a:rPr lang="en-US" sz="1100" dirty="0">
                <a:latin typeface="Helvetica Neue"/>
              </a:rPr>
              <a:t>)</a:t>
            </a:r>
          </a:p>
          <a:p>
            <a:pPr marL="228600" indent="-228600">
              <a:buFont typeface="+mj-lt"/>
              <a:buAutoNum type="arabicPeriod"/>
            </a:pPr>
            <a:r>
              <a:rPr lang="el-GR" sz="1100" b="1" dirty="0">
                <a:latin typeface="Helvetica Neue"/>
              </a:rPr>
              <a:t>Προσιτότητα</a:t>
            </a:r>
            <a:r>
              <a:rPr lang="en-US" sz="1100" dirty="0">
                <a:latin typeface="Helvetica Neue"/>
              </a:rPr>
              <a:t> (3 </a:t>
            </a:r>
            <a:r>
              <a:rPr lang="el-GR" sz="1100" dirty="0">
                <a:latin typeface="Helvetica Neue"/>
              </a:rPr>
              <a:t>μεταβλητές</a:t>
            </a:r>
            <a:r>
              <a:rPr lang="en-US" sz="1100" dirty="0">
                <a:latin typeface="Helvetica Neue"/>
              </a:rPr>
              <a:t>)</a:t>
            </a:r>
          </a:p>
          <a:p>
            <a:pPr marL="228600" indent="-228600">
              <a:buFont typeface="+mj-lt"/>
              <a:buAutoNum type="arabicPeriod"/>
            </a:pPr>
            <a:r>
              <a:rPr lang="el-GR" sz="1100" b="1" dirty="0">
                <a:latin typeface="Helvetica Neue"/>
              </a:rPr>
              <a:t>Δεξιότητες</a:t>
            </a:r>
            <a:r>
              <a:rPr lang="en-US" sz="1100" dirty="0">
                <a:latin typeface="Helvetica Neue"/>
              </a:rPr>
              <a:t> (4 </a:t>
            </a:r>
            <a:r>
              <a:rPr lang="el-GR" sz="1100" dirty="0">
                <a:latin typeface="Helvetica Neue"/>
              </a:rPr>
              <a:t>μεταβλητές</a:t>
            </a:r>
            <a:r>
              <a:rPr lang="en-US" sz="1100" dirty="0">
                <a:latin typeface="Helvetica Neue"/>
              </a:rPr>
              <a:t>)</a:t>
            </a:r>
            <a:endParaRPr lang="el-GR" sz="1100" dirty="0">
              <a:latin typeface="Helvetica Neue"/>
            </a:endParaRPr>
          </a:p>
          <a:p>
            <a:pPr marL="228600" indent="-228600">
              <a:buFont typeface="+mj-lt"/>
              <a:buAutoNum type="arabicPeriod"/>
            </a:pPr>
            <a:r>
              <a:rPr lang="en-US" sz="1200" b="1" dirty="0"/>
              <a:t>Level of Development</a:t>
            </a:r>
            <a:r>
              <a:rPr lang="en-US" sz="1200" dirty="0">
                <a:latin typeface="Helvetica Neue"/>
              </a:rPr>
              <a:t> (3 </a:t>
            </a:r>
            <a:r>
              <a:rPr lang="el-GR" sz="1200" dirty="0">
                <a:latin typeface="Helvetica Neue"/>
              </a:rPr>
              <a:t>μεταβλητές</a:t>
            </a:r>
            <a:r>
              <a:rPr lang="en-US" sz="1200" dirty="0">
                <a:latin typeface="Helvetica Neue"/>
              </a:rPr>
              <a:t>)</a:t>
            </a:r>
            <a:endParaRPr lang="el-GR" sz="1200" dirty="0"/>
          </a:p>
          <a:p>
            <a:pPr marL="228600" indent="-228600">
              <a:buFont typeface="+mj-lt"/>
              <a:buAutoNum type="arabicPeriod"/>
            </a:pPr>
            <a:r>
              <a:rPr lang="en-US" sz="1200" b="1" dirty="0"/>
              <a:t>Level of Implementation</a:t>
            </a:r>
            <a:r>
              <a:rPr lang="en-US" sz="1200" dirty="0">
                <a:latin typeface="Helvetica Neue"/>
              </a:rPr>
              <a:t> (3 </a:t>
            </a:r>
            <a:r>
              <a:rPr lang="el-GR" sz="1200" dirty="0">
                <a:latin typeface="Helvetica Neue"/>
              </a:rPr>
              <a:t>μεταβλητές</a:t>
            </a:r>
            <a:r>
              <a:rPr lang="en-US" sz="1200" dirty="0">
                <a:latin typeface="Helvetica Neue"/>
              </a:rPr>
              <a:t>)</a:t>
            </a:r>
            <a:endParaRPr lang="el-GR" sz="1200" dirty="0"/>
          </a:p>
          <a:p>
            <a:pPr marL="228600" indent="-228600">
              <a:buFont typeface="+mj-lt"/>
              <a:buAutoNum type="arabicPeriod"/>
            </a:pPr>
            <a:r>
              <a:rPr lang="en-US" sz="1200" b="1" dirty="0"/>
              <a:t>Network</a:t>
            </a:r>
            <a:r>
              <a:rPr lang="en-US" sz="1200" b="1" dirty="0">
                <a:latin typeface="Helvetica Neue"/>
              </a:rPr>
              <a:t> </a:t>
            </a:r>
            <a:r>
              <a:rPr lang="en-US" sz="1200" dirty="0">
                <a:latin typeface="Helvetica Neue"/>
              </a:rPr>
              <a:t>(3 </a:t>
            </a:r>
            <a:r>
              <a:rPr lang="el-GR" sz="1200" dirty="0">
                <a:latin typeface="Helvetica Neue"/>
              </a:rPr>
              <a:t>μεταβλητές</a:t>
            </a:r>
            <a:r>
              <a:rPr lang="en-US" sz="1200" dirty="0">
                <a:latin typeface="Helvetica Neue"/>
              </a:rPr>
              <a:t>)</a:t>
            </a:r>
            <a:endParaRPr lang="en-US" sz="1200" dirty="0"/>
          </a:p>
        </p:txBody>
      </p:sp>
      <p:sp>
        <p:nvSpPr>
          <p:cNvPr id="33" name="TextBox 32"/>
          <p:cNvSpPr txBox="1"/>
          <p:nvPr/>
        </p:nvSpPr>
        <p:spPr>
          <a:xfrm rot="16200000">
            <a:off x="-405233" y="1238162"/>
            <a:ext cx="1835240" cy="646331"/>
          </a:xfrm>
          <a:prstGeom prst="rect">
            <a:avLst/>
          </a:prstGeom>
          <a:noFill/>
          <a:ln>
            <a:solidFill>
              <a:schemeClr val="tx1"/>
            </a:solidFill>
          </a:ln>
        </p:spPr>
        <p:txBody>
          <a:bodyPr wrap="square" rtlCol="0">
            <a:spAutoFit/>
          </a:bodyPr>
          <a:lstStyle/>
          <a:p>
            <a:pPr algn="ctr"/>
            <a:r>
              <a:rPr lang="el-GR" dirty="0"/>
              <a:t>Βασικοί Πυλώνες μιας πόλης</a:t>
            </a:r>
            <a:endParaRPr lang="en-US" dirty="0"/>
          </a:p>
        </p:txBody>
      </p:sp>
      <p:sp>
        <p:nvSpPr>
          <p:cNvPr id="34" name="Rectangle 33"/>
          <p:cNvSpPr/>
          <p:nvPr/>
        </p:nvSpPr>
        <p:spPr>
          <a:xfrm rot="16200000">
            <a:off x="10919417" y="4937644"/>
            <a:ext cx="1672637" cy="369332"/>
          </a:xfrm>
          <a:prstGeom prst="rect">
            <a:avLst/>
          </a:prstGeom>
        </p:spPr>
        <p:txBody>
          <a:bodyPr wrap="none">
            <a:spAutoFit/>
          </a:bodyPr>
          <a:lstStyle/>
          <a:p>
            <a:r>
              <a:rPr lang="el-GR" b="1" dirty="0"/>
              <a:t>Αποτελέσματα:</a:t>
            </a:r>
          </a:p>
        </p:txBody>
      </p:sp>
      <p:sp>
        <p:nvSpPr>
          <p:cNvPr id="36" name="TextBox 35"/>
          <p:cNvSpPr txBox="1"/>
          <p:nvPr/>
        </p:nvSpPr>
        <p:spPr>
          <a:xfrm rot="16200000">
            <a:off x="-874432" y="4272921"/>
            <a:ext cx="2492119" cy="369332"/>
          </a:xfrm>
          <a:prstGeom prst="rect">
            <a:avLst/>
          </a:prstGeom>
          <a:noFill/>
          <a:ln>
            <a:solidFill>
              <a:schemeClr val="tx1"/>
            </a:solidFill>
          </a:ln>
        </p:spPr>
        <p:txBody>
          <a:bodyPr wrap="square" rtlCol="0">
            <a:spAutoFit/>
          </a:bodyPr>
          <a:lstStyle/>
          <a:p>
            <a:pPr algn="ctr"/>
            <a:r>
              <a:rPr lang="el-GR" dirty="0"/>
              <a:t>Επίπεδο | Δείκτης</a:t>
            </a:r>
            <a:endParaRPr lang="en-US" dirty="0"/>
          </a:p>
        </p:txBody>
      </p:sp>
      <p:sp>
        <p:nvSpPr>
          <p:cNvPr id="37" name="TextBox 36"/>
          <p:cNvSpPr txBox="1"/>
          <p:nvPr/>
        </p:nvSpPr>
        <p:spPr>
          <a:xfrm>
            <a:off x="617534" y="2654820"/>
            <a:ext cx="385042" cy="369332"/>
          </a:xfrm>
          <a:prstGeom prst="rect">
            <a:avLst/>
          </a:prstGeom>
          <a:noFill/>
        </p:spPr>
        <p:txBody>
          <a:bodyPr wrap="none" rtlCol="0">
            <a:spAutoFit/>
          </a:bodyPr>
          <a:lstStyle/>
          <a:p>
            <a:r>
              <a:rPr lang="el-GR" dirty="0"/>
              <a:t>1</a:t>
            </a:r>
            <a:r>
              <a:rPr lang="el-GR" baseline="30000" dirty="0"/>
              <a:t>η</a:t>
            </a:r>
            <a:endParaRPr lang="en-US" dirty="0"/>
          </a:p>
        </p:txBody>
      </p:sp>
      <p:sp>
        <p:nvSpPr>
          <p:cNvPr id="38" name="TextBox 37"/>
          <p:cNvSpPr txBox="1"/>
          <p:nvPr/>
        </p:nvSpPr>
        <p:spPr>
          <a:xfrm>
            <a:off x="629648" y="3290664"/>
            <a:ext cx="385042" cy="369332"/>
          </a:xfrm>
          <a:prstGeom prst="rect">
            <a:avLst/>
          </a:prstGeom>
          <a:noFill/>
        </p:spPr>
        <p:txBody>
          <a:bodyPr wrap="square" rtlCol="0">
            <a:spAutoFit/>
          </a:bodyPr>
          <a:lstStyle/>
          <a:p>
            <a:r>
              <a:rPr lang="el-GR" dirty="0"/>
              <a:t>2</a:t>
            </a:r>
            <a:r>
              <a:rPr lang="el-GR" baseline="30000" dirty="0"/>
              <a:t>ο</a:t>
            </a:r>
            <a:endParaRPr lang="en-US" dirty="0"/>
          </a:p>
        </p:txBody>
      </p:sp>
      <p:sp>
        <p:nvSpPr>
          <p:cNvPr id="39" name="TextBox 38"/>
          <p:cNvSpPr txBox="1"/>
          <p:nvPr/>
        </p:nvSpPr>
        <p:spPr>
          <a:xfrm>
            <a:off x="632699" y="6307972"/>
            <a:ext cx="385042" cy="369332"/>
          </a:xfrm>
          <a:prstGeom prst="rect">
            <a:avLst/>
          </a:prstGeom>
          <a:noFill/>
        </p:spPr>
        <p:txBody>
          <a:bodyPr wrap="square" rtlCol="0">
            <a:spAutoFit/>
          </a:bodyPr>
          <a:lstStyle/>
          <a:p>
            <a:r>
              <a:rPr lang="el-GR" dirty="0"/>
              <a:t>3</a:t>
            </a:r>
            <a:r>
              <a:rPr lang="el-GR" baseline="30000" dirty="0"/>
              <a:t>ο</a:t>
            </a:r>
            <a:endParaRPr lang="en-US" dirty="0"/>
          </a:p>
        </p:txBody>
      </p:sp>
      <p:sp>
        <p:nvSpPr>
          <p:cNvPr id="40" name="Rectangle 39"/>
          <p:cNvSpPr/>
          <p:nvPr/>
        </p:nvSpPr>
        <p:spPr>
          <a:xfrm>
            <a:off x="4452991" y="3087463"/>
            <a:ext cx="1566000" cy="2772000"/>
          </a:xfrm>
          <a:prstGeom prst="rect">
            <a:avLst/>
          </a:prstGeom>
        </p:spPr>
        <p:txBody>
          <a:bodyPr wrap="square">
            <a:spAutoFit/>
          </a:bodyPr>
          <a:lstStyle/>
          <a:p>
            <a:pPr marL="228600" indent="-228600">
              <a:buFont typeface="+mj-lt"/>
              <a:buAutoNum type="arabicPeriod"/>
            </a:pPr>
            <a:r>
              <a:rPr lang="el-GR" sz="1100" b="1" dirty="0">
                <a:solidFill>
                  <a:srgbClr val="333333"/>
                </a:solidFill>
                <a:latin typeface="Helvetica Neue"/>
              </a:rPr>
              <a:t>Επιχειρηματικότητα</a:t>
            </a:r>
            <a:r>
              <a:rPr lang="el-GR" sz="1100" dirty="0">
                <a:solidFill>
                  <a:srgbClr val="333333"/>
                </a:solidFill>
                <a:latin typeface="Helvetica Neue"/>
              </a:rPr>
              <a:t> (3 μεταβλητές)</a:t>
            </a:r>
          </a:p>
          <a:p>
            <a:pPr marL="228600" indent="-228600">
              <a:buFont typeface="+mj-lt"/>
              <a:buAutoNum type="arabicPeriod"/>
            </a:pPr>
            <a:r>
              <a:rPr lang="el-GR" sz="1100" b="1" dirty="0">
                <a:solidFill>
                  <a:srgbClr val="333333"/>
                </a:solidFill>
                <a:latin typeface="Helvetica Neue"/>
              </a:rPr>
              <a:t>Ε&amp;Α | Καινοτομία </a:t>
            </a:r>
            <a:r>
              <a:rPr lang="el-GR" sz="1100" dirty="0">
                <a:solidFill>
                  <a:srgbClr val="333333"/>
                </a:solidFill>
                <a:latin typeface="Helvetica Neue"/>
              </a:rPr>
              <a:t>(3 μεταβλητές)</a:t>
            </a:r>
          </a:p>
          <a:p>
            <a:pPr marL="228600" indent="-228600">
              <a:buFont typeface="+mj-lt"/>
              <a:buAutoNum type="arabicPeriod"/>
            </a:pPr>
            <a:r>
              <a:rPr lang="el-GR" sz="1100" b="1" i="0" dirty="0">
                <a:solidFill>
                  <a:srgbClr val="333333"/>
                </a:solidFill>
                <a:effectLst/>
                <a:latin typeface="Helvetica Neue"/>
              </a:rPr>
              <a:t>Επιχειρηματικό και Καινοτόμο Περιβάλλον </a:t>
            </a:r>
            <a:r>
              <a:rPr lang="en-US" sz="1100" i="0" dirty="0">
                <a:solidFill>
                  <a:srgbClr val="333333"/>
                </a:solidFill>
                <a:effectLst/>
                <a:latin typeface="Helvetica Neue"/>
              </a:rPr>
              <a:t>(9 </a:t>
            </a:r>
            <a:r>
              <a:rPr lang="el-GR" sz="1100" i="0" dirty="0">
                <a:solidFill>
                  <a:srgbClr val="333333"/>
                </a:solidFill>
                <a:effectLst/>
                <a:latin typeface="Helvetica Neue"/>
              </a:rPr>
              <a:t>μεταβλητές</a:t>
            </a:r>
            <a:r>
              <a:rPr lang="en-US" sz="1100" i="0" dirty="0">
                <a:solidFill>
                  <a:srgbClr val="333333"/>
                </a:solidFill>
                <a:effectLst/>
                <a:latin typeface="Helvetica Neue"/>
              </a:rPr>
              <a:t>)</a:t>
            </a:r>
            <a:endParaRPr lang="el-GR" sz="1100" i="0" dirty="0">
              <a:solidFill>
                <a:srgbClr val="333333"/>
              </a:solidFill>
              <a:effectLst/>
              <a:latin typeface="Helvetica Neue"/>
            </a:endParaRPr>
          </a:p>
          <a:p>
            <a:pPr marL="228600" indent="-228600">
              <a:buFont typeface="+mj-lt"/>
              <a:buAutoNum type="arabicPeriod"/>
            </a:pPr>
            <a:r>
              <a:rPr lang="el-GR" sz="1100" b="1" baseline="0" dirty="0">
                <a:latin typeface="Helvetica Neue"/>
              </a:rPr>
              <a:t>Έξυπνη Βιωσιμότητα </a:t>
            </a:r>
            <a:r>
              <a:rPr lang="el-GR" sz="1100" b="0" baseline="0" dirty="0">
                <a:latin typeface="Helvetica Neue"/>
              </a:rPr>
              <a:t>(3 μεταβλητές)</a:t>
            </a:r>
            <a:endParaRPr lang="en-US" sz="1100" b="0" baseline="0" dirty="0">
              <a:latin typeface="Helvetica Neue"/>
            </a:endParaRPr>
          </a:p>
          <a:p>
            <a:pPr marL="228600" indent="-228600">
              <a:buFont typeface="+mj-lt"/>
              <a:buAutoNum type="arabicPeriod"/>
            </a:pPr>
            <a:r>
              <a:rPr lang="el-GR" sz="1100" b="1" dirty="0">
                <a:solidFill>
                  <a:srgbClr val="333333"/>
                </a:solidFill>
                <a:latin typeface="Helvetica Neue"/>
              </a:rPr>
              <a:t>Οικονομική Επίδραση </a:t>
            </a:r>
            <a:r>
              <a:rPr lang="el-GR" sz="1100" dirty="0">
                <a:solidFill>
                  <a:srgbClr val="333333"/>
                </a:solidFill>
                <a:latin typeface="Helvetica Neue"/>
              </a:rPr>
              <a:t>(4 μεταβλητές)</a:t>
            </a:r>
            <a:endParaRPr lang="en-US" sz="1100" i="0" dirty="0">
              <a:solidFill>
                <a:srgbClr val="333333"/>
              </a:solidFill>
              <a:effectLst/>
              <a:latin typeface="Helvetica Neue"/>
            </a:endParaRPr>
          </a:p>
        </p:txBody>
      </p:sp>
      <p:sp>
        <p:nvSpPr>
          <p:cNvPr id="41" name="Rectangle 40"/>
          <p:cNvSpPr/>
          <p:nvPr/>
        </p:nvSpPr>
        <p:spPr>
          <a:xfrm>
            <a:off x="1176663" y="3087464"/>
            <a:ext cx="1566000" cy="3308598"/>
          </a:xfrm>
          <a:prstGeom prst="rect">
            <a:avLst/>
          </a:prstGeom>
        </p:spPr>
        <p:txBody>
          <a:bodyPr wrap="square">
            <a:spAutoFit/>
          </a:bodyPr>
          <a:lstStyle/>
          <a:p>
            <a:pPr marL="228600" indent="-228600">
              <a:buFont typeface="+mj-lt"/>
              <a:buAutoNum type="arabicPeriod"/>
            </a:pPr>
            <a:r>
              <a:rPr lang="el-GR" sz="1100" b="1" dirty="0">
                <a:latin typeface="Helvetica Neue"/>
              </a:rPr>
              <a:t>Εκπαίδευση</a:t>
            </a:r>
            <a:r>
              <a:rPr lang="el-GR" sz="1100" dirty="0">
                <a:latin typeface="Helvetica Neue"/>
              </a:rPr>
              <a:t> (3 μεταβλητές)</a:t>
            </a:r>
          </a:p>
          <a:p>
            <a:pPr marL="228600" indent="-228600">
              <a:buFont typeface="+mj-lt"/>
              <a:buAutoNum type="arabicPeriod"/>
            </a:pPr>
            <a:r>
              <a:rPr lang="el-GR" sz="1100" b="1" dirty="0">
                <a:latin typeface="Helvetica Neue"/>
              </a:rPr>
              <a:t>Κοινωνική Επίδραση </a:t>
            </a:r>
            <a:r>
              <a:rPr lang="el-GR" sz="1100" dirty="0">
                <a:latin typeface="Helvetica Neue"/>
              </a:rPr>
              <a:t>(</a:t>
            </a:r>
            <a:r>
              <a:rPr lang="en-US" sz="1100" dirty="0">
                <a:latin typeface="Helvetica Neue"/>
              </a:rPr>
              <a:t>4 </a:t>
            </a:r>
            <a:r>
              <a:rPr lang="el-GR" sz="1100" dirty="0">
                <a:latin typeface="Helvetica Neue"/>
              </a:rPr>
              <a:t>μεταβλητές</a:t>
            </a:r>
            <a:r>
              <a:rPr lang="en-US" sz="1100" dirty="0">
                <a:latin typeface="Helvetica Neue"/>
              </a:rPr>
              <a:t>)</a:t>
            </a:r>
            <a:endParaRPr lang="el-GR" sz="1100" dirty="0">
              <a:latin typeface="Helvetica Neue"/>
            </a:endParaRPr>
          </a:p>
          <a:p>
            <a:pPr marL="228600" indent="-228600">
              <a:buFont typeface="+mj-lt"/>
              <a:buAutoNum type="arabicPeriod"/>
            </a:pPr>
            <a:r>
              <a:rPr lang="el-GR" sz="1100" b="1" baseline="0" dirty="0">
                <a:latin typeface="Helvetica Neue"/>
              </a:rPr>
              <a:t>Έξυπνη Κινητικότητα</a:t>
            </a:r>
            <a:r>
              <a:rPr lang="el-GR" sz="1100" b="0" baseline="0" dirty="0">
                <a:latin typeface="Helvetica Neue"/>
              </a:rPr>
              <a:t> (</a:t>
            </a:r>
            <a:r>
              <a:rPr lang="el-GR" sz="1100" dirty="0">
                <a:latin typeface="Helvetica Neue"/>
              </a:rPr>
              <a:t>3 μεταβλητές</a:t>
            </a:r>
            <a:r>
              <a:rPr lang="el-GR" sz="1100" b="0" baseline="0" dirty="0">
                <a:latin typeface="Helvetica Neue"/>
              </a:rPr>
              <a:t>)</a:t>
            </a:r>
            <a:endParaRPr lang="en-US" sz="1100" b="0" baseline="0" dirty="0">
              <a:latin typeface="Helvetica Neue"/>
            </a:endParaRPr>
          </a:p>
          <a:p>
            <a:pPr marL="228600" indent="-228600">
              <a:buFont typeface="+mj-lt"/>
              <a:buAutoNum type="arabicPeriod"/>
            </a:pPr>
            <a:r>
              <a:rPr lang="el-GR" sz="1100" b="1" dirty="0">
                <a:latin typeface="Helvetica Neue"/>
              </a:rPr>
              <a:t>Απασχόληση</a:t>
            </a:r>
            <a:r>
              <a:rPr lang="el-GR" sz="1100" b="0" dirty="0">
                <a:latin typeface="Helvetica Neue"/>
              </a:rPr>
              <a:t> (</a:t>
            </a:r>
            <a:r>
              <a:rPr lang="el-GR" sz="1100" dirty="0">
                <a:latin typeface="Helvetica Neue"/>
              </a:rPr>
              <a:t>3 μεταβλητές</a:t>
            </a:r>
            <a:r>
              <a:rPr lang="el-GR" sz="1100" b="0" dirty="0">
                <a:latin typeface="Helvetica Neue"/>
              </a:rPr>
              <a:t>)</a:t>
            </a:r>
          </a:p>
          <a:p>
            <a:pPr marL="228600" indent="-228600">
              <a:buFont typeface="+mj-lt"/>
              <a:buAutoNum type="arabicPeriod"/>
            </a:pPr>
            <a:r>
              <a:rPr lang="el-GR" sz="1100" b="1" dirty="0">
                <a:latin typeface="Helvetica Neue"/>
              </a:rPr>
              <a:t>Εκπαίδευση </a:t>
            </a:r>
            <a:r>
              <a:rPr lang="el-GR" sz="1100" dirty="0">
                <a:latin typeface="Helvetica Neue"/>
              </a:rPr>
              <a:t>(3 μεταβλητές)</a:t>
            </a:r>
          </a:p>
          <a:p>
            <a:pPr marL="228600" indent="-228600">
              <a:buFont typeface="+mj-lt"/>
              <a:buAutoNum type="arabicPeriod"/>
            </a:pPr>
            <a:r>
              <a:rPr lang="el-GR" sz="1100" b="1" dirty="0">
                <a:latin typeface="Helvetica Neue"/>
              </a:rPr>
              <a:t>Αγορά εργασίας </a:t>
            </a:r>
            <a:r>
              <a:rPr lang="el-GR" sz="1100" dirty="0">
                <a:latin typeface="Helvetica Neue"/>
              </a:rPr>
              <a:t>(3 μεταβλητές)</a:t>
            </a:r>
          </a:p>
          <a:p>
            <a:pPr marL="228600" indent="-228600">
              <a:buFont typeface="+mj-lt"/>
              <a:buAutoNum type="arabicPeriod"/>
            </a:pPr>
            <a:r>
              <a:rPr lang="el-GR" sz="1100" b="1" dirty="0">
                <a:latin typeface="Helvetica Neue"/>
              </a:rPr>
              <a:t>Δράσεις </a:t>
            </a:r>
            <a:r>
              <a:rPr lang="el-GR" sz="1100" dirty="0">
                <a:latin typeface="Helvetica Neue"/>
              </a:rPr>
              <a:t>(3 μεταβλητές)</a:t>
            </a:r>
            <a:endParaRPr lang="el-GR" sz="1100" dirty="0">
              <a:solidFill>
                <a:srgbClr val="333333"/>
              </a:solidFill>
              <a:latin typeface="Helvetica Neue"/>
            </a:endParaRPr>
          </a:p>
          <a:p>
            <a:pPr marL="228600" indent="-228600">
              <a:buFont typeface="+mj-lt"/>
              <a:buAutoNum type="arabicPeriod"/>
            </a:pPr>
            <a:r>
              <a:rPr lang="en-US" sz="1100" b="1" dirty="0">
                <a:latin typeface="Helvetica Neue"/>
              </a:rPr>
              <a:t>Capacity Building</a:t>
            </a:r>
            <a:r>
              <a:rPr lang="el-GR" sz="1100" b="1" dirty="0">
                <a:latin typeface="Helvetica Neue"/>
              </a:rPr>
              <a:t> </a:t>
            </a:r>
            <a:r>
              <a:rPr lang="el-GR" sz="1100" dirty="0">
                <a:latin typeface="Helvetica Neue"/>
              </a:rPr>
              <a:t>(3 μεταβλητές)</a:t>
            </a:r>
            <a:endParaRPr lang="en-US" sz="1100" dirty="0">
              <a:latin typeface="Helvetica Neue"/>
            </a:endParaRPr>
          </a:p>
        </p:txBody>
      </p:sp>
      <p:sp>
        <p:nvSpPr>
          <p:cNvPr id="42" name="Rectangle 41"/>
          <p:cNvSpPr/>
          <p:nvPr/>
        </p:nvSpPr>
        <p:spPr>
          <a:xfrm>
            <a:off x="6042868" y="2518909"/>
            <a:ext cx="1422578" cy="523220"/>
          </a:xfrm>
          <a:prstGeom prst="rect">
            <a:avLst/>
          </a:prstGeom>
        </p:spPr>
        <p:txBody>
          <a:bodyPr wrap="square">
            <a:spAutoFit/>
          </a:bodyPr>
          <a:lstStyle/>
          <a:p>
            <a:pPr algn="ctr"/>
            <a:r>
              <a:rPr lang="el-GR" sz="1400" b="1" dirty="0">
                <a:solidFill>
                  <a:srgbClr val="333333"/>
                </a:solidFill>
                <a:latin typeface="Helvetica Neue"/>
              </a:rPr>
              <a:t>Δημόσια Διακυβέρνηση</a:t>
            </a:r>
            <a:endParaRPr lang="en-US" sz="1400" b="1" i="0" dirty="0">
              <a:solidFill>
                <a:srgbClr val="333333"/>
              </a:solidFill>
              <a:effectLst/>
              <a:latin typeface="Helvetica Neue"/>
            </a:endParaRPr>
          </a:p>
        </p:txBody>
      </p:sp>
      <p:sp>
        <p:nvSpPr>
          <p:cNvPr id="44" name="Rectangle 43"/>
          <p:cNvSpPr/>
          <p:nvPr/>
        </p:nvSpPr>
        <p:spPr>
          <a:xfrm>
            <a:off x="4628556" y="2518909"/>
            <a:ext cx="1184363" cy="523220"/>
          </a:xfrm>
          <a:prstGeom prst="rect">
            <a:avLst/>
          </a:prstGeom>
        </p:spPr>
        <p:txBody>
          <a:bodyPr wrap="none">
            <a:spAutoFit/>
          </a:bodyPr>
          <a:lstStyle/>
          <a:p>
            <a:pPr algn="ctr"/>
            <a:r>
              <a:rPr lang="el-GR" sz="1400" b="1" dirty="0">
                <a:solidFill>
                  <a:srgbClr val="333333"/>
                </a:solidFill>
                <a:latin typeface="Helvetica Neue"/>
              </a:rPr>
              <a:t>Οικονομικό</a:t>
            </a:r>
          </a:p>
          <a:p>
            <a:pPr algn="ctr"/>
            <a:r>
              <a:rPr lang="el-GR" sz="1400" b="1" dirty="0">
                <a:solidFill>
                  <a:srgbClr val="333333"/>
                </a:solidFill>
                <a:latin typeface="Helvetica Neue"/>
              </a:rPr>
              <a:t>Περιβάλλον</a:t>
            </a:r>
            <a:endParaRPr lang="en-US" sz="1400" b="1" i="0" dirty="0">
              <a:solidFill>
                <a:srgbClr val="333333"/>
              </a:solidFill>
              <a:effectLst/>
              <a:latin typeface="Helvetica Neue"/>
            </a:endParaRPr>
          </a:p>
        </p:txBody>
      </p:sp>
      <p:sp>
        <p:nvSpPr>
          <p:cNvPr id="45" name="Rectangle 44"/>
          <p:cNvSpPr/>
          <p:nvPr/>
        </p:nvSpPr>
        <p:spPr>
          <a:xfrm>
            <a:off x="1215995" y="2521561"/>
            <a:ext cx="1208537" cy="523220"/>
          </a:xfrm>
          <a:prstGeom prst="rect">
            <a:avLst/>
          </a:prstGeom>
        </p:spPr>
        <p:txBody>
          <a:bodyPr wrap="none">
            <a:spAutoFit/>
          </a:bodyPr>
          <a:lstStyle/>
          <a:p>
            <a:pPr algn="ctr"/>
            <a:r>
              <a:rPr lang="el-GR" sz="1400" b="1" dirty="0">
                <a:solidFill>
                  <a:srgbClr val="333333"/>
                </a:solidFill>
                <a:latin typeface="Helvetica Neue"/>
              </a:rPr>
              <a:t>Ανθρώπινοι</a:t>
            </a:r>
            <a:endParaRPr lang="en-US" sz="1400" b="1" dirty="0">
              <a:solidFill>
                <a:srgbClr val="333333"/>
              </a:solidFill>
              <a:latin typeface="Helvetica Neue"/>
            </a:endParaRPr>
          </a:p>
          <a:p>
            <a:pPr algn="ctr"/>
            <a:r>
              <a:rPr lang="el-GR" sz="1400" b="1" dirty="0">
                <a:solidFill>
                  <a:srgbClr val="333333"/>
                </a:solidFill>
                <a:latin typeface="Helvetica Neue"/>
              </a:rPr>
              <a:t>Πόροι</a:t>
            </a:r>
            <a:endParaRPr lang="en-US" sz="1400" b="1" i="0" dirty="0">
              <a:solidFill>
                <a:srgbClr val="333333"/>
              </a:solidFill>
              <a:effectLst/>
              <a:latin typeface="Helvetica Neue"/>
            </a:endParaRPr>
          </a:p>
        </p:txBody>
      </p:sp>
      <p:sp>
        <p:nvSpPr>
          <p:cNvPr id="46" name="Rectangle 45"/>
          <p:cNvSpPr/>
          <p:nvPr/>
        </p:nvSpPr>
        <p:spPr>
          <a:xfrm>
            <a:off x="7873195" y="2519261"/>
            <a:ext cx="1149482" cy="523220"/>
          </a:xfrm>
          <a:prstGeom prst="rect">
            <a:avLst/>
          </a:prstGeom>
        </p:spPr>
        <p:txBody>
          <a:bodyPr wrap="none">
            <a:spAutoFit/>
          </a:bodyPr>
          <a:lstStyle/>
          <a:p>
            <a:pPr algn="ctr"/>
            <a:r>
              <a:rPr lang="el-GR" sz="1400" b="1" dirty="0">
                <a:solidFill>
                  <a:srgbClr val="333333"/>
                </a:solidFill>
                <a:latin typeface="Helvetica Neue"/>
              </a:rPr>
              <a:t>Υποδομές </a:t>
            </a:r>
            <a:r>
              <a:rPr lang="en-US" sz="1400" b="1" dirty="0">
                <a:solidFill>
                  <a:srgbClr val="333333"/>
                </a:solidFill>
                <a:latin typeface="Helvetica Neue"/>
              </a:rPr>
              <a:t>/</a:t>
            </a:r>
          </a:p>
          <a:p>
            <a:pPr algn="ctr"/>
            <a:r>
              <a:rPr lang="el-GR" sz="1400" b="1" dirty="0">
                <a:solidFill>
                  <a:srgbClr val="333333"/>
                </a:solidFill>
                <a:latin typeface="Helvetica Neue"/>
              </a:rPr>
              <a:t>Τεχνολογία</a:t>
            </a:r>
            <a:endParaRPr lang="en-US" sz="1400" b="1" i="0" dirty="0">
              <a:solidFill>
                <a:srgbClr val="333333"/>
              </a:solidFill>
              <a:effectLst/>
              <a:latin typeface="Helvetica Neue"/>
            </a:endParaRPr>
          </a:p>
        </p:txBody>
      </p:sp>
      <p:sp>
        <p:nvSpPr>
          <p:cNvPr id="47" name="Rectangle 46"/>
          <p:cNvSpPr/>
          <p:nvPr/>
        </p:nvSpPr>
        <p:spPr>
          <a:xfrm>
            <a:off x="6002255" y="3087464"/>
            <a:ext cx="1566000" cy="2631490"/>
          </a:xfrm>
          <a:prstGeom prst="rect">
            <a:avLst/>
          </a:prstGeom>
        </p:spPr>
        <p:txBody>
          <a:bodyPr wrap="square">
            <a:spAutoFit/>
          </a:bodyPr>
          <a:lstStyle/>
          <a:p>
            <a:pPr marL="228600" indent="-228600">
              <a:buFont typeface="+mj-lt"/>
              <a:buAutoNum type="arabicPeriod"/>
            </a:pPr>
            <a:r>
              <a:rPr lang="el-GR" sz="1100" b="1" i="0" dirty="0">
                <a:solidFill>
                  <a:srgbClr val="333333"/>
                </a:solidFill>
                <a:effectLst/>
                <a:latin typeface="Helvetica Neue"/>
              </a:rPr>
              <a:t>Πολιτικό και Νομικό Πλαίσιο / Περιβάλλον</a:t>
            </a:r>
            <a:r>
              <a:rPr lang="el-GR" sz="1100" i="0" dirty="0">
                <a:solidFill>
                  <a:srgbClr val="333333"/>
                </a:solidFill>
                <a:effectLst/>
                <a:latin typeface="Helvetica Neue"/>
              </a:rPr>
              <a:t> </a:t>
            </a:r>
            <a:r>
              <a:rPr lang="en-US" sz="1100" i="0" dirty="0">
                <a:solidFill>
                  <a:srgbClr val="333333"/>
                </a:solidFill>
                <a:effectLst/>
                <a:latin typeface="Helvetica Neue"/>
              </a:rPr>
              <a:t>(9 </a:t>
            </a:r>
            <a:r>
              <a:rPr lang="el-GR" sz="1100" i="0" dirty="0">
                <a:solidFill>
                  <a:srgbClr val="333333"/>
                </a:solidFill>
                <a:effectLst/>
                <a:latin typeface="Helvetica Neue"/>
              </a:rPr>
              <a:t>μεταβλητές</a:t>
            </a:r>
            <a:r>
              <a:rPr lang="en-US" sz="1100" i="0" dirty="0">
                <a:solidFill>
                  <a:srgbClr val="333333"/>
                </a:solidFill>
                <a:effectLst/>
                <a:latin typeface="Helvetica Neue"/>
              </a:rPr>
              <a:t>)</a:t>
            </a:r>
            <a:endParaRPr lang="el-GR" sz="1100" i="0" dirty="0">
              <a:solidFill>
                <a:srgbClr val="333333"/>
              </a:solidFill>
              <a:effectLst/>
              <a:latin typeface="Helvetica Neue"/>
            </a:endParaRPr>
          </a:p>
          <a:p>
            <a:pPr marL="228600" indent="-228600">
              <a:buFont typeface="+mj-lt"/>
              <a:buAutoNum type="arabicPeriod"/>
            </a:pPr>
            <a:r>
              <a:rPr lang="el-GR" sz="1100" b="1" baseline="0" dirty="0">
                <a:latin typeface="Helvetica Neue"/>
              </a:rPr>
              <a:t>Κοινωνία και Πολιτισμός</a:t>
            </a:r>
            <a:r>
              <a:rPr lang="el-GR" sz="1100" b="0" dirty="0">
                <a:latin typeface="Helvetica Neue"/>
              </a:rPr>
              <a:t> (3 μεταβλητές)</a:t>
            </a:r>
            <a:endParaRPr lang="el-GR" sz="1100" i="0" dirty="0">
              <a:solidFill>
                <a:srgbClr val="333333"/>
              </a:solidFill>
              <a:effectLst/>
              <a:latin typeface="Helvetica Neue"/>
            </a:endParaRPr>
          </a:p>
          <a:p>
            <a:pPr marL="228600" indent="-228600">
              <a:buFont typeface="+mj-lt"/>
              <a:buAutoNum type="arabicPeriod"/>
            </a:pPr>
            <a:r>
              <a:rPr lang="el-GR" sz="1100" b="1" dirty="0">
                <a:solidFill>
                  <a:srgbClr val="333333"/>
                </a:solidFill>
                <a:latin typeface="Helvetica Neue"/>
              </a:rPr>
              <a:t>Τοπική Αυτοδιοίκηση </a:t>
            </a:r>
            <a:r>
              <a:rPr lang="el-GR" sz="1100" dirty="0">
                <a:latin typeface="Helvetica Neue"/>
              </a:rPr>
              <a:t>(3 μεταβλητές)</a:t>
            </a:r>
            <a:endParaRPr lang="el-GR" sz="1100" dirty="0">
              <a:solidFill>
                <a:srgbClr val="333333"/>
              </a:solidFill>
              <a:latin typeface="Helvetica Neue"/>
            </a:endParaRPr>
          </a:p>
          <a:p>
            <a:pPr marL="228600" indent="-228600">
              <a:buFont typeface="+mj-lt"/>
              <a:buAutoNum type="arabicPeriod"/>
            </a:pPr>
            <a:r>
              <a:rPr lang="el-GR" sz="1100" b="1" dirty="0">
                <a:solidFill>
                  <a:srgbClr val="333333"/>
                </a:solidFill>
                <a:latin typeface="Helvetica Neue"/>
              </a:rPr>
              <a:t>Εθνικό Επίπεδο </a:t>
            </a:r>
            <a:r>
              <a:rPr lang="el-GR" sz="1100" dirty="0">
                <a:latin typeface="Helvetica Neue"/>
              </a:rPr>
              <a:t>(3 μεταβλητές)</a:t>
            </a:r>
            <a:endParaRPr lang="el-GR" sz="1100" dirty="0">
              <a:solidFill>
                <a:srgbClr val="333333"/>
              </a:solidFill>
              <a:latin typeface="Helvetica Neue"/>
            </a:endParaRPr>
          </a:p>
          <a:p>
            <a:pPr marL="228600" indent="-228600">
              <a:buFont typeface="+mj-lt"/>
              <a:buAutoNum type="arabicPeriod"/>
            </a:pPr>
            <a:r>
              <a:rPr lang="el-GR" sz="1100" b="1" dirty="0">
                <a:solidFill>
                  <a:srgbClr val="333333"/>
                </a:solidFill>
                <a:latin typeface="Helvetica Neue"/>
              </a:rPr>
              <a:t>Ανάγκες τις πόλης </a:t>
            </a:r>
            <a:r>
              <a:rPr lang="el-GR" sz="1100" dirty="0">
                <a:latin typeface="Helvetica Neue"/>
              </a:rPr>
              <a:t>(3 μεταβλητές)</a:t>
            </a:r>
            <a:endParaRPr lang="el-GR" sz="1100" dirty="0">
              <a:solidFill>
                <a:srgbClr val="333333"/>
              </a:solidFill>
              <a:latin typeface="Helvetica Neue"/>
            </a:endParaRPr>
          </a:p>
        </p:txBody>
      </p:sp>
      <p:sp>
        <p:nvSpPr>
          <p:cNvPr id="49" name="Rectangle 48"/>
          <p:cNvSpPr/>
          <p:nvPr/>
        </p:nvSpPr>
        <p:spPr>
          <a:xfrm>
            <a:off x="2743381" y="2521561"/>
            <a:ext cx="1566326" cy="523220"/>
          </a:xfrm>
          <a:prstGeom prst="rect">
            <a:avLst/>
          </a:prstGeom>
        </p:spPr>
        <p:txBody>
          <a:bodyPr wrap="none">
            <a:spAutoFit/>
          </a:bodyPr>
          <a:lstStyle/>
          <a:p>
            <a:pPr algn="ctr"/>
            <a:r>
              <a:rPr lang="el-GR" sz="1400" b="1" dirty="0">
                <a:solidFill>
                  <a:srgbClr val="333333"/>
                </a:solidFill>
                <a:latin typeface="Helvetica Neue"/>
              </a:rPr>
              <a:t>Περιβαλλοντικοί</a:t>
            </a:r>
          </a:p>
          <a:p>
            <a:pPr algn="ctr"/>
            <a:r>
              <a:rPr lang="el-GR" sz="1400" b="1" dirty="0">
                <a:solidFill>
                  <a:srgbClr val="333333"/>
                </a:solidFill>
                <a:latin typeface="Helvetica Neue"/>
              </a:rPr>
              <a:t>Πόροι</a:t>
            </a:r>
            <a:endParaRPr lang="en-US" sz="1400" b="1" i="0" dirty="0">
              <a:solidFill>
                <a:srgbClr val="333333"/>
              </a:solidFill>
              <a:effectLst/>
              <a:latin typeface="Helvetica Neue"/>
            </a:endParaRPr>
          </a:p>
        </p:txBody>
      </p:sp>
      <p:sp>
        <p:nvSpPr>
          <p:cNvPr id="50" name="Rectangle 49"/>
          <p:cNvSpPr/>
          <p:nvPr/>
        </p:nvSpPr>
        <p:spPr>
          <a:xfrm>
            <a:off x="9341525" y="2518909"/>
            <a:ext cx="1283235" cy="523220"/>
          </a:xfrm>
          <a:prstGeom prst="rect">
            <a:avLst/>
          </a:prstGeom>
        </p:spPr>
        <p:txBody>
          <a:bodyPr wrap="none">
            <a:spAutoFit/>
          </a:bodyPr>
          <a:lstStyle/>
          <a:p>
            <a:pPr algn="ctr"/>
            <a:r>
              <a:rPr lang="el-GR" sz="1400" b="1" dirty="0">
                <a:solidFill>
                  <a:srgbClr val="333333"/>
                </a:solidFill>
                <a:latin typeface="Helvetica Neue"/>
              </a:rPr>
              <a:t>Χρήση</a:t>
            </a:r>
          </a:p>
          <a:p>
            <a:pPr algn="ctr"/>
            <a:r>
              <a:rPr lang="el-GR" sz="1400" b="1" dirty="0">
                <a:solidFill>
                  <a:srgbClr val="333333"/>
                </a:solidFill>
                <a:latin typeface="Helvetica Neue"/>
              </a:rPr>
              <a:t>Τεχνολογιών</a:t>
            </a:r>
            <a:endParaRPr lang="en-US" sz="1400" b="1" dirty="0">
              <a:solidFill>
                <a:srgbClr val="333333"/>
              </a:solidFill>
              <a:latin typeface="Helvetica Neue"/>
            </a:endParaRPr>
          </a:p>
        </p:txBody>
      </p:sp>
      <p:sp>
        <p:nvSpPr>
          <p:cNvPr id="51" name="TextBox 50"/>
          <p:cNvSpPr txBox="1"/>
          <p:nvPr/>
        </p:nvSpPr>
        <p:spPr>
          <a:xfrm>
            <a:off x="1027640" y="6349646"/>
            <a:ext cx="9982800" cy="307777"/>
          </a:xfrm>
          <a:prstGeom prst="rect">
            <a:avLst/>
          </a:prstGeom>
          <a:solidFill>
            <a:schemeClr val="bg1">
              <a:lumMod val="95000"/>
            </a:schemeClr>
          </a:solidFill>
          <a:ln>
            <a:solidFill>
              <a:schemeClr val="tx1"/>
            </a:solidFill>
            <a:prstDash val="sysDash"/>
          </a:ln>
        </p:spPr>
        <p:txBody>
          <a:bodyPr wrap="square" rtlCol="0">
            <a:spAutoFit/>
          </a:bodyPr>
          <a:lstStyle/>
          <a:p>
            <a:pPr algn="ctr"/>
            <a:r>
              <a:rPr lang="el-GR" sz="1400" b="1" dirty="0"/>
              <a:t>Μεταβλητές - Ερωτήσεις</a:t>
            </a:r>
            <a:endParaRPr lang="en-US" sz="1400" b="1" dirty="0"/>
          </a:p>
        </p:txBody>
      </p:sp>
      <p:sp>
        <p:nvSpPr>
          <p:cNvPr id="52" name="Rectangle 51"/>
          <p:cNvSpPr/>
          <p:nvPr/>
        </p:nvSpPr>
        <p:spPr>
          <a:xfrm>
            <a:off x="9367485" y="3091892"/>
            <a:ext cx="1566000" cy="2292935"/>
          </a:xfrm>
          <a:prstGeom prst="rect">
            <a:avLst/>
          </a:prstGeom>
        </p:spPr>
        <p:txBody>
          <a:bodyPr wrap="square">
            <a:spAutoFit/>
          </a:bodyPr>
          <a:lstStyle/>
          <a:p>
            <a:pPr marL="228600" indent="-228600">
              <a:buFont typeface="+mj-lt"/>
              <a:buAutoNum type="arabicPeriod"/>
            </a:pPr>
            <a:r>
              <a:rPr lang="el-GR" sz="1100" b="1" i="0" dirty="0">
                <a:solidFill>
                  <a:srgbClr val="333333"/>
                </a:solidFill>
                <a:effectLst/>
                <a:latin typeface="Helvetica Neue"/>
              </a:rPr>
              <a:t>Προσωπική Χρήση </a:t>
            </a:r>
            <a:r>
              <a:rPr lang="en-US" sz="1100" b="0" i="0" dirty="0">
                <a:solidFill>
                  <a:srgbClr val="333333"/>
                </a:solidFill>
                <a:effectLst/>
                <a:latin typeface="Helvetica Neue"/>
              </a:rPr>
              <a:t>(7 </a:t>
            </a:r>
            <a:r>
              <a:rPr lang="el-GR" sz="1100" b="0" i="0" dirty="0">
                <a:solidFill>
                  <a:srgbClr val="333333"/>
                </a:solidFill>
                <a:effectLst/>
                <a:latin typeface="Helvetica Neue"/>
              </a:rPr>
              <a:t>μεταβλητές</a:t>
            </a:r>
            <a:r>
              <a:rPr lang="en-US" sz="1100" b="0" i="0" dirty="0">
                <a:solidFill>
                  <a:srgbClr val="333333"/>
                </a:solidFill>
                <a:effectLst/>
                <a:latin typeface="Helvetica Neue"/>
              </a:rPr>
              <a:t>)</a:t>
            </a:r>
          </a:p>
          <a:p>
            <a:pPr marL="228600" indent="-228600">
              <a:buFont typeface="+mj-lt"/>
              <a:buAutoNum type="arabicPeriod"/>
            </a:pPr>
            <a:r>
              <a:rPr lang="el-GR" sz="1100" b="1" i="0" dirty="0">
                <a:solidFill>
                  <a:srgbClr val="333333"/>
                </a:solidFill>
                <a:effectLst/>
                <a:latin typeface="Helvetica Neue"/>
              </a:rPr>
              <a:t>Επαγγελματική Χρήση</a:t>
            </a:r>
            <a:r>
              <a:rPr lang="en-US" sz="1100" b="1" i="0" dirty="0">
                <a:solidFill>
                  <a:srgbClr val="333333"/>
                </a:solidFill>
                <a:effectLst/>
                <a:latin typeface="Helvetica Neue"/>
              </a:rPr>
              <a:t> </a:t>
            </a:r>
            <a:r>
              <a:rPr lang="en-US" sz="1100" b="0" i="0" dirty="0">
                <a:solidFill>
                  <a:srgbClr val="333333"/>
                </a:solidFill>
                <a:effectLst/>
                <a:latin typeface="Helvetica Neue"/>
              </a:rPr>
              <a:t>(6 </a:t>
            </a:r>
            <a:r>
              <a:rPr lang="el-GR" sz="1100" b="0" i="0" dirty="0">
                <a:solidFill>
                  <a:srgbClr val="333333"/>
                </a:solidFill>
                <a:effectLst/>
                <a:latin typeface="Helvetica Neue"/>
              </a:rPr>
              <a:t>μεταβλητές</a:t>
            </a:r>
            <a:r>
              <a:rPr lang="en-US" sz="1100" b="0" i="0" dirty="0">
                <a:solidFill>
                  <a:srgbClr val="333333"/>
                </a:solidFill>
                <a:effectLst/>
                <a:latin typeface="Helvetica Neue"/>
              </a:rPr>
              <a:t>)</a:t>
            </a:r>
          </a:p>
          <a:p>
            <a:pPr marL="228600" indent="-228600">
              <a:buFont typeface="+mj-lt"/>
              <a:buAutoNum type="arabicPeriod"/>
            </a:pPr>
            <a:r>
              <a:rPr lang="el-GR" sz="1100" b="1" i="0" dirty="0">
                <a:solidFill>
                  <a:srgbClr val="333333"/>
                </a:solidFill>
                <a:effectLst/>
                <a:latin typeface="Helvetica Neue"/>
              </a:rPr>
              <a:t>Δημόσια Χρήση </a:t>
            </a:r>
            <a:r>
              <a:rPr lang="en-US" sz="1100" b="0" i="0" dirty="0">
                <a:solidFill>
                  <a:srgbClr val="333333"/>
                </a:solidFill>
                <a:effectLst/>
                <a:latin typeface="Helvetica Neue"/>
              </a:rPr>
              <a:t>(3 </a:t>
            </a:r>
            <a:r>
              <a:rPr lang="el-GR" sz="1100" b="0" i="0" dirty="0">
                <a:solidFill>
                  <a:srgbClr val="333333"/>
                </a:solidFill>
                <a:effectLst/>
                <a:latin typeface="Helvetica Neue"/>
              </a:rPr>
              <a:t>μεταβλητές</a:t>
            </a:r>
            <a:r>
              <a:rPr lang="en-US" sz="1100" b="0" i="0" dirty="0">
                <a:solidFill>
                  <a:srgbClr val="333333"/>
                </a:solidFill>
                <a:effectLst/>
                <a:latin typeface="Helvetica Neue"/>
              </a:rPr>
              <a:t>)</a:t>
            </a:r>
            <a:endParaRPr lang="el-GR" sz="1100" b="0" i="0" dirty="0">
              <a:solidFill>
                <a:srgbClr val="333333"/>
              </a:solidFill>
              <a:effectLst/>
              <a:latin typeface="Helvetica Neue"/>
            </a:endParaRPr>
          </a:p>
          <a:p>
            <a:pPr marL="228600" indent="-228600">
              <a:buFont typeface="+mj-lt"/>
              <a:buAutoNum type="arabicPeriod"/>
            </a:pPr>
            <a:r>
              <a:rPr lang="en-US" sz="1100" b="1" dirty="0">
                <a:solidFill>
                  <a:srgbClr val="333333"/>
                </a:solidFill>
                <a:latin typeface="Helvetica Neue"/>
              </a:rPr>
              <a:t>Communication and dissemination</a:t>
            </a:r>
            <a:r>
              <a:rPr lang="el-GR" sz="1100" dirty="0"/>
              <a:t> </a:t>
            </a:r>
            <a:r>
              <a:rPr lang="en-US" sz="1100" dirty="0">
                <a:latin typeface="Helvetica Neue"/>
              </a:rPr>
              <a:t>(3 </a:t>
            </a:r>
            <a:r>
              <a:rPr lang="el-GR" sz="1100" dirty="0">
                <a:latin typeface="Helvetica Neue"/>
              </a:rPr>
              <a:t>μεταβλητές</a:t>
            </a:r>
            <a:r>
              <a:rPr lang="en-US" sz="1100" dirty="0">
                <a:latin typeface="Helvetica Neue"/>
              </a:rPr>
              <a:t>)</a:t>
            </a:r>
            <a:endParaRPr lang="en-US" sz="1100" dirty="0"/>
          </a:p>
          <a:p>
            <a:pPr marL="228600" indent="-228600">
              <a:buFont typeface="+mj-lt"/>
              <a:buAutoNum type="arabicPeriod"/>
            </a:pPr>
            <a:endParaRPr lang="en-US" sz="1100" b="0" i="0" dirty="0">
              <a:solidFill>
                <a:srgbClr val="333333"/>
              </a:solidFill>
              <a:effectLst/>
              <a:latin typeface="Helvetica Neue"/>
            </a:endParaRPr>
          </a:p>
        </p:txBody>
      </p:sp>
      <p:sp>
        <p:nvSpPr>
          <p:cNvPr id="2" name="Rectangle 1"/>
          <p:cNvSpPr/>
          <p:nvPr/>
        </p:nvSpPr>
        <p:spPr>
          <a:xfrm>
            <a:off x="1176663" y="2518909"/>
            <a:ext cx="1464937" cy="383073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p:cNvSpPr/>
          <p:nvPr/>
        </p:nvSpPr>
        <p:spPr>
          <a:xfrm>
            <a:off x="4478710" y="2519261"/>
            <a:ext cx="1464937" cy="34551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a:off x="6028931" y="2532518"/>
            <a:ext cx="1464937" cy="34551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p:cNvSpPr/>
          <p:nvPr/>
        </p:nvSpPr>
        <p:spPr>
          <a:xfrm>
            <a:off x="7743000" y="2546440"/>
            <a:ext cx="1464937" cy="34551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63083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2562110886"/>
              </p:ext>
            </p:extLst>
          </p:nvPr>
        </p:nvGraphicFramePr>
        <p:xfrm>
          <a:off x="30811" y="1302809"/>
          <a:ext cx="11348499" cy="50535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a:bodyPr>
          <a:lstStyle/>
          <a:p>
            <a:r>
              <a:rPr lang="el-GR" dirty="0"/>
              <a:t>Μεθοδολογία – Βήματα υλοποίησης της έρευνας</a:t>
            </a:r>
            <a:endParaRPr lang="el-GR" b="0" dirty="0"/>
          </a:p>
        </p:txBody>
      </p:sp>
      <p:sp>
        <p:nvSpPr>
          <p:cNvPr id="4" name="Date Placeholder 3"/>
          <p:cNvSpPr>
            <a:spLocks noGrp="1"/>
          </p:cNvSpPr>
          <p:nvPr>
            <p:ph type="dt" sz="half" idx="10"/>
          </p:nvPr>
        </p:nvSpPr>
        <p:spPr/>
        <p:txBody>
          <a:bodyPr/>
          <a:lstStyle/>
          <a:p>
            <a:r>
              <a:rPr lang="en-US" dirty="0"/>
              <a:t>30/05/2019</a:t>
            </a:r>
          </a:p>
        </p:txBody>
      </p:sp>
      <p:sp>
        <p:nvSpPr>
          <p:cNvPr id="5" name="Footer Placeholder 4"/>
          <p:cNvSpPr>
            <a:spLocks noGrp="1"/>
          </p:cNvSpPr>
          <p:nvPr>
            <p:ph type="ftr" sz="quarter" idx="11"/>
          </p:nvPr>
        </p:nvSpPr>
        <p:spPr/>
        <p:txBody>
          <a:bodyPr/>
          <a:lstStyle/>
          <a:p>
            <a:r>
              <a:rPr lang="el-GR" dirty="0"/>
              <a:t>Αποτύπωση των Στρατηγικών των Ελληνικών Ευφυών Πόλεων</a:t>
            </a:r>
            <a:endParaRPr lang="en-US" dirty="0"/>
          </a:p>
        </p:txBody>
      </p:sp>
    </p:spTree>
    <p:extLst>
      <p:ext uri="{BB962C8B-B14F-4D97-AF65-F5344CB8AC3E}">
        <p14:creationId xmlns:p14="http://schemas.microsoft.com/office/powerpoint/2010/main" val="3644506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0833E9-F25B-457A-B9BE-19B8BD6F675F}"/>
              </a:ext>
            </a:extLst>
          </p:cNvPr>
          <p:cNvSpPr>
            <a:spLocks noGrp="1"/>
          </p:cNvSpPr>
          <p:nvPr>
            <p:ph type="title"/>
          </p:nvPr>
        </p:nvSpPr>
        <p:spPr/>
        <p:txBody>
          <a:bodyPr>
            <a:normAutofit fontScale="90000"/>
          </a:bodyPr>
          <a:lstStyle/>
          <a:p>
            <a:r>
              <a:rPr lang="el-GR" b="1" dirty="0"/>
              <a:t>Η κατάσταση σήμερα </a:t>
            </a:r>
            <a:br>
              <a:rPr lang="el-GR" dirty="0"/>
            </a:br>
            <a:r>
              <a:rPr lang="el-GR" sz="2700" dirty="0"/>
              <a:t>1 στους 3 Δήμους έχει Ψηφιακή Στρατηγική που ακολουθεί</a:t>
            </a:r>
            <a:endParaRPr lang="en-US" dirty="0"/>
          </a:p>
        </p:txBody>
      </p:sp>
      <p:sp>
        <p:nvSpPr>
          <p:cNvPr id="5" name="Date Placeholder 4">
            <a:extLst>
              <a:ext uri="{FF2B5EF4-FFF2-40B4-BE49-F238E27FC236}">
                <a16:creationId xmlns:a16="http://schemas.microsoft.com/office/drawing/2014/main" id="{B7C54038-7B8B-45B2-BD2D-1A5167EEFADA}"/>
              </a:ext>
            </a:extLst>
          </p:cNvPr>
          <p:cNvSpPr>
            <a:spLocks noGrp="1"/>
          </p:cNvSpPr>
          <p:nvPr>
            <p:ph type="dt" sz="half" idx="10"/>
          </p:nvPr>
        </p:nvSpPr>
        <p:spPr/>
        <p:txBody>
          <a:bodyPr/>
          <a:lstStyle/>
          <a:p>
            <a:r>
              <a:rPr lang="en-US" dirty="0"/>
              <a:t>30/05/2019</a:t>
            </a:r>
          </a:p>
        </p:txBody>
      </p:sp>
      <p:sp>
        <p:nvSpPr>
          <p:cNvPr id="6" name="Footer Placeholder 5">
            <a:extLst>
              <a:ext uri="{FF2B5EF4-FFF2-40B4-BE49-F238E27FC236}">
                <a16:creationId xmlns:a16="http://schemas.microsoft.com/office/drawing/2014/main" id="{E656B757-B4C1-4E62-B733-720A83F50405}"/>
              </a:ext>
            </a:extLst>
          </p:cNvPr>
          <p:cNvSpPr>
            <a:spLocks noGrp="1"/>
          </p:cNvSpPr>
          <p:nvPr>
            <p:ph type="ftr" sz="quarter" idx="11"/>
          </p:nvPr>
        </p:nvSpPr>
        <p:spPr/>
        <p:txBody>
          <a:bodyPr/>
          <a:lstStyle/>
          <a:p>
            <a:r>
              <a:rPr lang="el-GR" dirty="0"/>
              <a:t>Αποτύπωση των Στρατηγικών των Ελληνικών Ευφυών Πόλεων</a:t>
            </a:r>
            <a:endParaRPr lang="en-US" dirty="0"/>
          </a:p>
        </p:txBody>
      </p:sp>
      <p:pic>
        <p:nvPicPr>
          <p:cNvPr id="1026" name="Picture 2" descr="ÎÏÎ¿ÏÎ­Î»ÎµÏÎ¼Î± ÎµÎ¹ÎºÏÎ½Î±Ï Î³Î¹Î± ÏÎ¬ÏÏÎ·Ï ÎµÎ»Î»Î¬Î´Î±Ï">
            <a:extLst>
              <a:ext uri="{FF2B5EF4-FFF2-40B4-BE49-F238E27FC236}">
                <a16:creationId xmlns:a16="http://schemas.microsoft.com/office/drawing/2014/main" id="{AA5ACE46-CF03-42BF-A488-7E577858DE1F}"/>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10179" y="1131411"/>
            <a:ext cx="4486275" cy="448627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graphicFrame>
        <p:nvGraphicFramePr>
          <p:cNvPr id="8" name="Content Placeholder 7">
            <a:extLst>
              <a:ext uri="{FF2B5EF4-FFF2-40B4-BE49-F238E27FC236}">
                <a16:creationId xmlns:a16="http://schemas.microsoft.com/office/drawing/2014/main" id="{558060E6-D2E0-49A2-84F3-2919D92BC546}"/>
              </a:ext>
            </a:extLst>
          </p:cNvPr>
          <p:cNvGraphicFramePr>
            <a:graphicFrameLocks noGrp="1"/>
          </p:cNvGraphicFramePr>
          <p:nvPr>
            <p:ph sz="half" idx="2"/>
            <p:extLst>
              <p:ext uri="{D42A27DB-BD31-4B8C-83A1-F6EECF244321}">
                <p14:modId xmlns:p14="http://schemas.microsoft.com/office/powerpoint/2010/main" val="3703643643"/>
              </p:ext>
            </p:extLst>
          </p:nvPr>
        </p:nvGraphicFramePr>
        <p:xfrm>
          <a:off x="5835650" y="1371600"/>
          <a:ext cx="5127625" cy="480536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F9A6F53-D925-4C60-8DD4-CEA849E96301}"/>
              </a:ext>
            </a:extLst>
          </p:cNvPr>
          <p:cNvSpPr txBox="1"/>
          <p:nvPr/>
        </p:nvSpPr>
        <p:spPr>
          <a:xfrm>
            <a:off x="1228725" y="5802353"/>
            <a:ext cx="3720314" cy="369332"/>
          </a:xfrm>
          <a:prstGeom prst="rect">
            <a:avLst/>
          </a:prstGeom>
          <a:noFill/>
        </p:spPr>
        <p:txBody>
          <a:bodyPr wrap="none" rtlCol="0">
            <a:spAutoFit/>
          </a:bodyPr>
          <a:lstStyle/>
          <a:p>
            <a:r>
              <a:rPr lang="el-GR" dirty="0"/>
              <a:t>Ν=180 Δήμοι από όλη την Επικράτεια</a:t>
            </a:r>
            <a:endParaRPr lang="en-US" dirty="0"/>
          </a:p>
        </p:txBody>
      </p:sp>
    </p:spTree>
    <p:extLst>
      <p:ext uri="{BB962C8B-B14F-4D97-AF65-F5344CB8AC3E}">
        <p14:creationId xmlns:p14="http://schemas.microsoft.com/office/powerpoint/2010/main" val="4181040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100" b="1" dirty="0"/>
              <a:t>Η σχέση των Δήμων με τις Τεχνολογίες και τις Ψηφιακές Στρατηγικές</a:t>
            </a:r>
            <a:br>
              <a:rPr lang="el-GR" sz="3100" b="1" dirty="0"/>
            </a:br>
            <a:r>
              <a:rPr lang="el-GR" sz="2200" dirty="0"/>
              <a:t>Οι Δήμοι είναι οργανισμοί με υψηλό βαθμό αδράνειας ως προς τις τεχνολογικές μεταβολές στις καθημερινές λειτουργίες</a:t>
            </a:r>
            <a:endParaRPr lang="el-GR" sz="2000" dirty="0"/>
          </a:p>
        </p:txBody>
      </p:sp>
      <p:pic>
        <p:nvPicPr>
          <p:cNvPr id="13" name="Content Placeholder 9">
            <a:extLst>
              <a:ext uri="{FF2B5EF4-FFF2-40B4-BE49-F238E27FC236}">
                <a16:creationId xmlns:a16="http://schemas.microsoft.com/office/drawing/2014/main" id="{B9595720-E17A-4393-A19A-4234F2D70457}"/>
              </a:ext>
            </a:extLst>
          </p:cNvPr>
          <p:cNvPicPr>
            <a:picLocks noGrp="1" noChangeAspect="1"/>
          </p:cNvPicPr>
          <p:nvPr>
            <p:ph idx="1"/>
          </p:nvPr>
        </p:nvPicPr>
        <p:blipFill>
          <a:blip r:embed="rId3"/>
          <a:stretch>
            <a:fillRect/>
          </a:stretch>
        </p:blipFill>
        <p:spPr>
          <a:xfrm>
            <a:off x="447259" y="1231490"/>
            <a:ext cx="8239539" cy="4924028"/>
          </a:xfrm>
          <a:prstGeom prst="rect">
            <a:avLst/>
          </a:prstGeom>
        </p:spPr>
      </p:pic>
      <p:sp>
        <p:nvSpPr>
          <p:cNvPr id="5" name="Θέση ημερομηνίας 4"/>
          <p:cNvSpPr>
            <a:spLocks noGrp="1"/>
          </p:cNvSpPr>
          <p:nvPr>
            <p:ph type="dt" sz="half" idx="10"/>
          </p:nvPr>
        </p:nvSpPr>
        <p:spPr/>
        <p:txBody>
          <a:bodyPr/>
          <a:lstStyle/>
          <a:p>
            <a:r>
              <a:rPr lang="en-US" dirty="0"/>
              <a:t>30/05/2019</a:t>
            </a:r>
          </a:p>
        </p:txBody>
      </p:sp>
      <p:sp>
        <p:nvSpPr>
          <p:cNvPr id="6" name="Θέση υποσέλιδου 5"/>
          <p:cNvSpPr>
            <a:spLocks noGrp="1"/>
          </p:cNvSpPr>
          <p:nvPr>
            <p:ph type="ftr" sz="quarter" idx="11"/>
          </p:nvPr>
        </p:nvSpPr>
        <p:spPr/>
        <p:txBody>
          <a:bodyPr/>
          <a:lstStyle/>
          <a:p>
            <a:r>
              <a:rPr lang="el-GR" dirty="0"/>
              <a:t>Αποτύπωση των Στρατηγικών των Ελληνικών Ευφυών Πόλεων</a:t>
            </a:r>
            <a:endParaRPr lang="en-US" dirty="0"/>
          </a:p>
        </p:txBody>
      </p:sp>
      <p:sp>
        <p:nvSpPr>
          <p:cNvPr id="8" name="Rectangle 7">
            <a:extLst>
              <a:ext uri="{FF2B5EF4-FFF2-40B4-BE49-F238E27FC236}">
                <a16:creationId xmlns:a16="http://schemas.microsoft.com/office/drawing/2014/main" id="{BBC377E7-F9DD-4D5D-8C41-0D890B97372F}"/>
              </a:ext>
            </a:extLst>
          </p:cNvPr>
          <p:cNvSpPr/>
          <p:nvPr/>
        </p:nvSpPr>
        <p:spPr>
          <a:xfrm>
            <a:off x="1229137" y="6025102"/>
            <a:ext cx="5816585" cy="461665"/>
          </a:xfrm>
          <a:prstGeom prst="rect">
            <a:avLst/>
          </a:prstGeom>
        </p:spPr>
        <p:txBody>
          <a:bodyPr wrap="square">
            <a:spAutoFit/>
          </a:bodyPr>
          <a:lstStyle/>
          <a:p>
            <a:pPr algn="ctr"/>
            <a:r>
              <a:rPr lang="el-GR" sz="1200" dirty="0"/>
              <a:t>Κατανομή των Δήμων σε τέσσερις μεγάλες κατηγορίες ανάλογα με το βαθμό κατανόησης και χρήσης/αξιοποίησης των ΤΠΕ στις καθημερινές λειτουργίες του (Ν=180)</a:t>
            </a:r>
            <a:endParaRPr lang="en-US" sz="1200" dirty="0"/>
          </a:p>
        </p:txBody>
      </p:sp>
      <p:sp>
        <p:nvSpPr>
          <p:cNvPr id="3" name="Speech Bubble: Rectangle with Corners Rounded 2">
            <a:extLst>
              <a:ext uri="{FF2B5EF4-FFF2-40B4-BE49-F238E27FC236}">
                <a16:creationId xmlns:a16="http://schemas.microsoft.com/office/drawing/2014/main" id="{D7328EAE-B306-46F1-8B66-0CA3603CF84A}"/>
              </a:ext>
            </a:extLst>
          </p:cNvPr>
          <p:cNvSpPr/>
          <p:nvPr/>
        </p:nvSpPr>
        <p:spPr>
          <a:xfrm>
            <a:off x="9062501" y="2661234"/>
            <a:ext cx="2682240" cy="2651932"/>
          </a:xfrm>
          <a:prstGeom prst="wedgeRoundRectCallout">
            <a:avLst>
              <a:gd name="adj1" fmla="val -86742"/>
              <a:gd name="adj2" fmla="val 9630"/>
              <a:gd name="adj3" fmla="val 16667"/>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120000"/>
              </a:lnSpc>
            </a:pPr>
            <a:r>
              <a:rPr lang="el-GR" dirty="0"/>
              <a:t>Μια κρίσιμη μάζα Δήμων έχουν κάποιο είδος ψηφιακής στρατηγικής χωρίς όμως να αξιοποιούν ή να εφαρμόζουν τις τεχνολογίες ΤΠΕ.</a:t>
            </a:r>
            <a:endParaRPr lang="en-US" dirty="0"/>
          </a:p>
        </p:txBody>
      </p:sp>
    </p:spTree>
    <p:extLst>
      <p:ext uri="{BB962C8B-B14F-4D97-AF65-F5344CB8AC3E}">
        <p14:creationId xmlns:p14="http://schemas.microsoft.com/office/powerpoint/2010/main" val="1079005333"/>
      </p:ext>
    </p:extLst>
  </p:cSld>
  <p:clrMapOvr>
    <a:masterClrMapping/>
  </p:clrMapOvr>
</p:sld>
</file>

<file path=ppt/theme/theme1.xml><?xml version="1.0" encoding="utf-8"?>
<a:theme xmlns:a="http://schemas.openxmlformats.org/drawingml/2006/main" name="Thema_LIEE_1 (16-9)">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_LIEE_1 (16-9)" id="{8DFCED71-D29F-431E-B924-25135FC1EAC9}" vid="{19E6E1D9-FEA8-4678-BE91-E6B1335973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Thema_LIEE_1 (16-9)</Template>
  <TotalTime>3792</TotalTime>
  <Words>3080</Words>
  <Application>Microsoft Office PowerPoint</Application>
  <PresentationFormat>Widescreen</PresentationFormat>
  <Paragraphs>378</Paragraphs>
  <Slides>20</Slides>
  <Notes>12</Notes>
  <HiddenSlides>4</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 Neue</vt:lpstr>
      <vt:lpstr>Times New Roman</vt:lpstr>
      <vt:lpstr>Wingdings</vt:lpstr>
      <vt:lpstr>Thema_LIEE_1 (16-9)</vt:lpstr>
      <vt:lpstr>Αποτύπωση των Στρατηγικών των Ελληνικών Ευφυών Πόλεων: Μια Εμπειρική Ανάλυση</vt:lpstr>
      <vt:lpstr>Περιεχόμενα παρουσίασης</vt:lpstr>
      <vt:lpstr>Η ανάγκη δημιουργίας «Ευφυών Πόλεων» (SC) Ο κόσμος αλλάζει το ίδιο και το περιβάλλον που ζει ο σύγχρονος άνθρωπος</vt:lpstr>
      <vt:lpstr>Τι είναι Smart City; Ένας απλός όρος με ένα σύνθετο ορισμό Αφορά πολλαπλές πτυχές μιας πόλης</vt:lpstr>
      <vt:lpstr>Μοντέλο Μελέτης των Σύγχρονων Καινοτόμων Πόλεων  Οι τρεις βασικοί πυλώνες -  Ένας επιχειρησιακός &amp; εμπειρικά επαληθεύσιμος ορισμός</vt:lpstr>
      <vt:lpstr>PowerPoint Presentation</vt:lpstr>
      <vt:lpstr>Μεθοδολογία – Βήματα υλοποίησης της έρευνας</vt:lpstr>
      <vt:lpstr>Η κατάσταση σήμερα  1 στους 3 Δήμους έχει Ψηφιακή Στρατηγική που ακολουθεί</vt:lpstr>
      <vt:lpstr>Η σχέση των Δήμων με τις Τεχνολογίες και τις Ψηφιακές Στρατηγικές Οι Δήμοι είναι οργανισμοί με υψηλό βαθμό αδράνειας ως προς τις τεχνολογικές μεταβολές στις καθημερινές λειτουργίες</vt:lpstr>
      <vt:lpstr>Μορφές αξιοποίησης του Δήμου Δεν αξιοποιείται, ο δήμος, ως χώρος πειραματισμού ή ανάπτυξης της επιχειρηματικότητας και του υγιούς ανταγωνισμού</vt:lpstr>
      <vt:lpstr>Συνεργασίες Οι συνεργασίες που αναπτύσσονται είναι μεταξύ Δήμων και άλλων Δημόσιων ή τοπικών φορέων.</vt:lpstr>
      <vt:lpstr>Εμπόδια και δυσκολίες Οι Δήμοι δυσκολεύονται να αξιοποιήσουν επενδύσεις και να χαράξουν στρατηγικές εφαρμογής ΤΠΕ.</vt:lpstr>
      <vt:lpstr>1) Θετική σχέση μεταξύ των επιπέδων υλοποίησης και Σημαντικότητας των Έξυπνων Έργων και επενδύσεων 2) Ύπαρξη Ψηφιακής στρατηγικής δε σημαίνει και Υψηλό βαθμό υλοποίησης έργων</vt:lpstr>
      <vt:lpstr>Συμπεράσματα Η γενική εικόνα των αποτελεσμάτων</vt:lpstr>
      <vt:lpstr>Προτάσεις για τη βελτίωση της υφιστάμενης κατάστασης</vt:lpstr>
      <vt:lpstr>ΕΥΧΑΡΙΣΤΩ ΓΙΑ ΤΗΝ ΠΡΟΣΟΧΗ ΣΑΣ</vt:lpstr>
      <vt:lpstr>Δομικά Συστατικά μιας Ευφυούς Πόλης Οι 3 πυλώνες μελέτης και εξέλιξης μιας πόλης</vt:lpstr>
      <vt:lpstr>Μια πρόκληση των σύγχρονων στρατηγικών</vt:lpstr>
      <vt:lpstr>Βιβλιογραφία</vt:lpstr>
      <vt:lpstr>Ενδεικτικά συμπεράσματα για να γίνει μια πόλη «Εξυπνότερη» - Πλεονεκτήματα</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Αναζήτηση των Προσδιοριστικών Παραγόντων για την Επιχειρηματική Ανάπτυξη των «Ευφυών Πόλεων»</dc:title>
  <dc:creator>George Siokas</dc:creator>
  <cp:lastModifiedBy>Dimitris Stamopoulos</cp:lastModifiedBy>
  <cp:revision>155</cp:revision>
  <dcterms:created xsi:type="dcterms:W3CDTF">2018-07-10T09:33:56Z</dcterms:created>
  <dcterms:modified xsi:type="dcterms:W3CDTF">2019-06-03T14:58:04Z</dcterms:modified>
</cp:coreProperties>
</file>