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2"/>
  </p:notesMasterIdLst>
  <p:handoutMasterIdLst>
    <p:handoutMasterId r:id="rId23"/>
  </p:handoutMasterIdLst>
  <p:sldIdLst>
    <p:sldId id="494" r:id="rId2"/>
    <p:sldId id="275" r:id="rId3"/>
    <p:sldId id="372" r:id="rId4"/>
    <p:sldId id="481" r:id="rId5"/>
    <p:sldId id="467" r:id="rId6"/>
    <p:sldId id="484" r:id="rId7"/>
    <p:sldId id="483" r:id="rId8"/>
    <p:sldId id="472" r:id="rId9"/>
    <p:sldId id="474" r:id="rId10"/>
    <p:sldId id="475" r:id="rId11"/>
    <p:sldId id="491" r:id="rId12"/>
    <p:sldId id="480" r:id="rId13"/>
    <p:sldId id="487" r:id="rId14"/>
    <p:sldId id="486" r:id="rId15"/>
    <p:sldId id="488" r:id="rId16"/>
    <p:sldId id="448" r:id="rId17"/>
    <p:sldId id="482" r:id="rId18"/>
    <p:sldId id="492" r:id="rId19"/>
    <p:sldId id="493" r:id="rId20"/>
    <p:sldId id="452" r:id="rId21"/>
  </p:sldIdLst>
  <p:sldSz cx="9144000" cy="6858000" type="screen4x3"/>
  <p:notesSz cx="9926638" cy="679767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or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119F73"/>
    <a:srgbClr val="0000FF"/>
    <a:srgbClr val="C16B5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380" autoAdjust="0"/>
  </p:normalViewPr>
  <p:slideViewPr>
    <p:cSldViewPr>
      <p:cViewPr varScale="1">
        <p:scale>
          <a:sx n="61" d="100"/>
          <a:sy n="61" d="100"/>
        </p:scale>
        <p:origin x="1014" y="66"/>
      </p:cViewPr>
      <p:guideLst>
        <p:guide orient="horz" pos="2160"/>
        <p:guide pos="2653"/>
      </p:guideLst>
    </p:cSldViewPr>
  </p:slideViewPr>
  <p:outlineViewPr>
    <p:cViewPr>
      <p:scale>
        <a:sx n="33" d="100"/>
        <a:sy n="33" d="100"/>
      </p:scale>
      <p:origin x="0" y="142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795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C5EA2AFD-0DD2-412F-8058-72E4B43929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53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795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7E366CAC-3F77-4930-9538-0163A9C630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91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29333-C872-4ACB-8CC4-DF5A0336ED38}" type="slidenum">
              <a:rPr lang="el-GR" smtClean="0">
                <a:latin typeface="Arial" charset="0"/>
              </a:rPr>
              <a:pPr/>
              <a:t>2</a:t>
            </a:fld>
            <a:endParaRPr lang="el-GR" smtClean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0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8E5B0-4EE6-44D9-B093-34EACF9291F1}" type="slidenum">
              <a:rPr lang="el-GR" smtClean="0">
                <a:latin typeface="Arial" charset="0"/>
              </a:rPr>
              <a:pPr/>
              <a:t>3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2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42936-B429-4E3B-A229-EFAAD178F26C}" type="slidenum">
              <a:rPr lang="el-GR" smtClean="0">
                <a:latin typeface="Arial" charset="0"/>
              </a:rPr>
              <a:pPr/>
              <a:t>4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23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646D3-C53C-48D3-8641-CB728B2F32E3}" type="slidenum">
              <a:rPr lang="el-GR" smtClean="0">
                <a:latin typeface="Arial" charset="0"/>
              </a:rPr>
              <a:pPr/>
              <a:t>5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3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91CCB-3121-482F-947D-7EDA64CEECB7}" type="slidenum">
              <a:rPr lang="el-GR" smtClean="0">
                <a:latin typeface="Arial" charset="0"/>
              </a:rPr>
              <a:pPr/>
              <a:t>6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2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C0423-11FF-4375-AE16-558E7336E5A6}" type="slidenum">
              <a:rPr lang="el-GR" smtClean="0">
                <a:latin typeface="Arial" charset="0"/>
              </a:rPr>
              <a:pPr/>
              <a:t>7</a:t>
            </a:fld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9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>
              <a:latin typeface="Arial" charset="0"/>
            </a:endParaRPr>
          </a:p>
        </p:txBody>
      </p:sp>
      <p:sp>
        <p:nvSpPr>
          <p:cNvPr id="3174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7ED20-92DC-40E0-BF3B-DF3FD0E42222}" type="slidenum">
              <a:rPr lang="el-GR" altLang="el-GR" smtClean="0">
                <a:latin typeface="Arial" charset="0"/>
              </a:rPr>
              <a:pPr/>
              <a:t>9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13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>
              <a:latin typeface="Arial" charset="0"/>
            </a:endParaRPr>
          </a:p>
        </p:txBody>
      </p:sp>
      <p:sp>
        <p:nvSpPr>
          <p:cNvPr id="33795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2DC6A-1C17-481C-8B9C-6789538F70B1}" type="slidenum">
              <a:rPr lang="el-GR" altLang="el-GR" smtClean="0">
                <a:latin typeface="Arial" charset="0"/>
              </a:rPr>
              <a:pPr/>
              <a:t>10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8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B555-60DF-422F-BBCC-0D9F31AC65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- Ευθεία γραμμή σύνδεσης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5B49-FCDA-45CE-A0F2-A9512EFEBA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80FC-B1E4-4076-89E2-54AF535AEA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C555-E6F0-407E-9398-5FE0D1F155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C891-0016-45C9-B9B9-288F4F937D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886A-5D6A-4294-9734-703D127AF9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DC54-6B47-4750-9C8B-11C9C88A36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C988-C9A1-4244-89ED-0BEBAD2C22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943C-B830-4EEA-BDF6-8A4EA850C8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Ευθεία γραμμή σύνδεσης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6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D431-6BD3-4F4A-827A-9220AC16C5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E0045-FAF9-4861-9844-D35CBF6B67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BB84-791E-4A92-AA20-51D8C96FB6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9EC77C-2893-4E9F-8488-48611C795B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28" name="2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- Ευθεία γραμμή σύνδεσης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9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0" r:id="rId3"/>
    <p:sldLayoutId id="2147483779" r:id="rId4"/>
    <p:sldLayoutId id="2147483783" r:id="rId5"/>
    <p:sldLayoutId id="2147483784" r:id="rId6"/>
    <p:sldLayoutId id="2147483785" r:id="rId7"/>
    <p:sldLayoutId id="2147483786" r:id="rId8"/>
    <p:sldLayoutId id="2147483778" r:id="rId9"/>
    <p:sldLayoutId id="2147483787" r:id="rId10"/>
    <p:sldLayoutId id="2147483777" r:id="rId11"/>
    <p:sldLayoutId id="21474837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tsakanikas@central.ntua.gr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ctrTitle"/>
          </p:nvPr>
        </p:nvSpPr>
        <p:spPr>
          <a:xfrm>
            <a:off x="755470" y="1340710"/>
            <a:ext cx="7772400" cy="648090"/>
          </a:xfrm>
        </p:spPr>
        <p:txBody>
          <a:bodyPr/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What drives the decision of SMEs to collaborate in R&amp;D?</a:t>
            </a:r>
            <a:endParaRPr lang="el-GR" sz="2000" b="1" dirty="0" smtClean="0">
              <a:solidFill>
                <a:srgbClr val="002060"/>
              </a:solidFill>
            </a:endParaRPr>
          </a:p>
        </p:txBody>
      </p:sp>
      <p:sp>
        <p:nvSpPr>
          <p:cNvPr id="16386" name="Rectangle 5"/>
          <p:cNvSpPr>
            <a:spLocks noGrp="1"/>
          </p:cNvSpPr>
          <p:nvPr>
            <p:ph type="subTitle" idx="1"/>
          </p:nvPr>
        </p:nvSpPr>
        <p:spPr>
          <a:xfrm>
            <a:off x="646113" y="1988800"/>
            <a:ext cx="8497887" cy="42481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0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 smtClean="0">
                <a:latin typeface="Calibri" pitchFamily="34" charset="0"/>
              </a:rPr>
              <a:t>Yannis</a:t>
            </a:r>
            <a:r>
              <a:rPr lang="en-US" sz="2000" b="1" dirty="0" smtClean="0">
                <a:latin typeface="Calibri" pitchFamily="34" charset="0"/>
              </a:rPr>
              <a:t> Caloghirou*</a:t>
            </a:r>
          </a:p>
          <a:p>
            <a:pPr>
              <a:lnSpc>
                <a:spcPct val="90000"/>
              </a:lnSpc>
            </a:pPr>
            <a:r>
              <a:rPr lang="pt-BR" sz="2000" b="1" dirty="0" smtClean="0">
                <a:latin typeface="Calibri" pitchFamily="34" charset="0"/>
              </a:rPr>
              <a:t> Ioannis Giotopoulos **</a:t>
            </a:r>
          </a:p>
          <a:p>
            <a:pPr>
              <a:lnSpc>
                <a:spcPct val="90000"/>
              </a:lnSpc>
            </a:pPr>
            <a:r>
              <a:rPr lang="pt-BR" sz="2000" b="1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Aggelos </a:t>
            </a:r>
            <a:r>
              <a:rPr lang="pt-BR" sz="2000" b="1" dirty="0" smtClean="0">
                <a:latin typeface="Calibri" pitchFamily="34" charset="0"/>
              </a:rPr>
              <a:t>Tsakanikas***</a:t>
            </a:r>
            <a:endParaRPr lang="en-US" sz="1600" i="1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i="1" dirty="0" smtClean="0">
                <a:solidFill>
                  <a:schemeClr val="tx2"/>
                </a:solidFill>
                <a:latin typeface="Calibri" pitchFamily="34" charset="0"/>
              </a:rPr>
              <a:t>*Professor, Laboratory of Industrial and Energy Economics, National Technical University of Athens (LIEE/NTUA), Scientific responsible for the Innovation and Entrepreneurship Unit</a:t>
            </a:r>
          </a:p>
          <a:p>
            <a:pPr>
              <a:lnSpc>
                <a:spcPct val="90000"/>
              </a:lnSpc>
            </a:pPr>
            <a:r>
              <a:rPr lang="en-US" sz="1600" i="1" dirty="0" smtClean="0">
                <a:solidFill>
                  <a:schemeClr val="tx2"/>
                </a:solidFill>
                <a:latin typeface="Calibri" pitchFamily="34" charset="0"/>
              </a:rPr>
              <a:t>**Assistant Professor, Department of Economics, University  of Peloponnese</a:t>
            </a:r>
          </a:p>
          <a:p>
            <a:pPr>
              <a:lnSpc>
                <a:spcPct val="90000"/>
              </a:lnSpc>
            </a:pPr>
            <a:r>
              <a:rPr lang="en-US" sz="1600" i="1" dirty="0" smtClean="0">
                <a:solidFill>
                  <a:schemeClr val="tx2"/>
                </a:solidFill>
                <a:latin typeface="Calibri" pitchFamily="34" charset="0"/>
              </a:rPr>
              <a:t>***Assistant Professor, LIEE /NTUA </a:t>
            </a:r>
          </a:p>
          <a:p>
            <a:pPr>
              <a:lnSpc>
                <a:spcPct val="90000"/>
              </a:lnSpc>
            </a:pPr>
            <a:endParaRPr lang="el-GR" sz="2000" dirty="0" smtClean="0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259540" y="5517290"/>
            <a:ext cx="6799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T2S 2015 Conference, 28-30 October 2015, Dublin</a:t>
            </a:r>
            <a:endParaRPr lang="el-GR" b="1" dirty="0"/>
          </a:p>
        </p:txBody>
      </p:sp>
      <p:pic>
        <p:nvPicPr>
          <p:cNvPr id="8" name="Picture 7" descr="C:\Users\Aggelos\Downloads\espa 2015e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50" y="5949350"/>
            <a:ext cx="3456480" cy="7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36998"/>
              </p:ext>
            </p:extLst>
          </p:nvPr>
        </p:nvGraphicFramePr>
        <p:xfrm>
          <a:off x="0" y="0"/>
          <a:ext cx="8821297" cy="1219200"/>
        </p:xfrm>
        <a:graphic>
          <a:graphicData uri="http://schemas.openxmlformats.org/drawingml/2006/table">
            <a:tbl>
              <a:tblPr/>
              <a:tblGrid>
                <a:gridCol w="1404837"/>
                <a:gridCol w="7416460"/>
              </a:tblGrid>
              <a:tr h="953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4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Laboratory of Industrial and Energy Economics (LIEE – NTUA)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34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National Technical University of Athens </a:t>
                      </a:r>
                    </a:p>
                    <a:p>
                      <a:pPr marL="13493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Innovation and Entrepreneurship Unit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Eng_logo_color.jpg"/>
          <p:cNvPicPr>
            <a:picLocks noChangeAspect="1"/>
          </p:cNvPicPr>
          <p:nvPr/>
        </p:nvPicPr>
        <p:blipFill rotWithShape="1">
          <a:blip r:embed="rId3" cstate="print"/>
          <a:srcRect r="62443"/>
          <a:stretch/>
        </p:blipFill>
        <p:spPr>
          <a:xfrm>
            <a:off x="0" y="125685"/>
            <a:ext cx="2771800" cy="9361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Independent variables:</a:t>
            </a:r>
            <a:endParaRPr lang="el-GR" altLang="el-GR" smtClean="0"/>
          </a:p>
        </p:txBody>
      </p:sp>
      <p:sp>
        <p:nvSpPr>
          <p:cNvPr id="3277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b="1" smtClean="0"/>
              <a:t>Organizational Knowledge</a:t>
            </a:r>
          </a:p>
          <a:p>
            <a:pPr lvl="1"/>
            <a:r>
              <a:rPr lang="en-US" sz="2000" b="1" smtClean="0"/>
              <a:t>Advanced ICT skills</a:t>
            </a:r>
            <a:r>
              <a:rPr lang="en-US" sz="2000" smtClean="0"/>
              <a:t>: </a:t>
            </a:r>
            <a:r>
              <a:rPr lang="en-US" sz="2100" smtClean="0"/>
              <a:t>what percentage of the firm’s employees use advanced ICT applications (from 1: small degree to 7: great degree)</a:t>
            </a:r>
          </a:p>
          <a:p>
            <a:pPr lvl="1"/>
            <a:r>
              <a:rPr lang="en-US" sz="2100" b="1" smtClean="0"/>
              <a:t>Absorptive capacity: </a:t>
            </a:r>
            <a:r>
              <a:rPr lang="en-US" sz="2100" smtClean="0"/>
              <a:t>what percentage of technologies / products / systems used by the enterprise is an output of internal or collaborative R&amp;D processes? (from 1:less that 5% to 7: more than 25%)</a:t>
            </a:r>
          </a:p>
          <a:p>
            <a:r>
              <a:rPr lang="en-US" sz="2400" b="1" smtClean="0"/>
              <a:t>Environmental Dynamism</a:t>
            </a:r>
          </a:p>
          <a:p>
            <a:pPr lvl="1"/>
            <a:r>
              <a:rPr lang="en-US" sz="2100" b="1" smtClean="0"/>
              <a:t>Sustainable Competitive advantage </a:t>
            </a:r>
            <a:r>
              <a:rPr lang="en-US" sz="2100" smtClean="0"/>
              <a:t>: to what extent the competitive advantage of the company is easily replicated by competitors (from 1:</a:t>
            </a:r>
            <a:r>
              <a:rPr lang="el-GR" sz="2100" smtClean="0"/>
              <a:t> </a:t>
            </a:r>
            <a:r>
              <a:rPr lang="en-US" sz="2100" smtClean="0"/>
              <a:t>easy to replicate to </a:t>
            </a:r>
            <a:r>
              <a:rPr lang="el-GR" sz="2100" smtClean="0"/>
              <a:t>7: </a:t>
            </a:r>
            <a:r>
              <a:rPr lang="en-US" sz="2100" smtClean="0"/>
              <a:t>hard to replicate)</a:t>
            </a:r>
          </a:p>
          <a:p>
            <a:pPr lvl="1"/>
            <a:r>
              <a:rPr lang="en-US" sz="2100" b="1" smtClean="0"/>
              <a:t>International diversity</a:t>
            </a:r>
            <a:r>
              <a:rPr lang="en-US" sz="2100" smtClean="0"/>
              <a:t>: to what extent the exports are geographically diversified  (from 1 no exports</a:t>
            </a:r>
            <a:r>
              <a:rPr lang="el-GR" sz="2100" smtClean="0"/>
              <a:t>,</a:t>
            </a:r>
            <a:r>
              <a:rPr lang="en-US" sz="2100" smtClean="0"/>
              <a:t> to 7 the exports are highly diversified)</a:t>
            </a:r>
            <a:endParaRPr lang="el-GR" sz="2100" smtClean="0"/>
          </a:p>
          <a:p>
            <a:pPr lvl="1"/>
            <a:endParaRPr lang="en-US" sz="2100" smtClean="0"/>
          </a:p>
          <a:p>
            <a:pPr lvl="1"/>
            <a:endParaRPr lang="en-US" altLang="el-GR" sz="2000" smtClean="0"/>
          </a:p>
        </p:txBody>
      </p:sp>
      <p:sp>
        <p:nvSpPr>
          <p:cNvPr id="32771" name="4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fld id="{45D5F367-FB46-4211-B3F8-15D6C1AD8481}" type="slidenum">
              <a:rPr lang="el-GR" altLang="el-GR" smtClean="0">
                <a:solidFill>
                  <a:schemeClr val="tx1"/>
                </a:solidFill>
              </a:rPr>
              <a:pPr eaLnBrk="0" hangingPunct="0"/>
              <a:t>10</a:t>
            </a:fld>
            <a:endParaRPr lang="el-GR" alt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Descriptive Statistics</a:t>
            </a:r>
            <a:endParaRPr lang="el-GR" smtClean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360363" indent="-360363">
              <a:lnSpc>
                <a:spcPts val="2800"/>
              </a:lnSpc>
              <a:spcBef>
                <a:spcPts val="400"/>
              </a:spcBef>
              <a:buFont typeface="Wingdings" pitchFamily="2" charset="2"/>
              <a:buChar char="q"/>
              <a:defRPr/>
            </a:pPr>
            <a:r>
              <a:rPr lang="en-US" sz="2400" dirty="0" smtClean="0"/>
              <a:t>New venture firms rely more heavily on R&amp;D Collaborations:</a:t>
            </a:r>
            <a:endParaRPr lang="en-US" sz="2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273050" lvl="1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sz="2000" dirty="0" smtClean="0"/>
              <a:t>It is thought that new start-up firms can enhance their chances of survival and eventual success by establishing alliances and developing them into an effective network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BFDD723-2D7C-4933-BDA0-0EE52DEFE55B}" type="slidenum">
              <a:rPr lang="el-GR" smtClean="0"/>
              <a:pPr/>
              <a:t>11</a:t>
            </a:fld>
            <a:endParaRPr lang="el-GR" smtClean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1474788" y="1844675"/>
          <a:ext cx="5468942" cy="14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320"/>
                <a:gridCol w="784476"/>
                <a:gridCol w="1190073"/>
                <a:gridCol w="1190073"/>
              </a:tblGrid>
              <a:tr h="36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 err="1" smtClean="0"/>
                        <a:t>RD_Collaborations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Obs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Mean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Std. Dev.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</a:tr>
              <a:tr h="36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Young firms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/>
                        <a:t>145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/>
                        <a:t>1.931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/>
                        <a:t>1.917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</a:tr>
              <a:tr h="36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Middle </a:t>
                      </a:r>
                      <a:r>
                        <a:rPr lang="en-US" sz="1800" u="none" strike="noStrike" dirty="0"/>
                        <a:t>aged firms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/>
                        <a:t>832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/>
                        <a:t>1.806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/>
                        <a:t>1.749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</a:tr>
              <a:tr h="36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/>
                        <a:t>Old</a:t>
                      </a:r>
                      <a:r>
                        <a:rPr lang="en-US" sz="1800" u="none" strike="noStrike" baseline="0" dirty="0" smtClean="0"/>
                        <a:t> firms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/>
                        <a:t>2523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/>
                        <a:t>1.650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u="none" strike="noStrike" dirty="0"/>
                        <a:t>1.611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" marR="11430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Probit Results: total sample versus age groups</a:t>
            </a:r>
            <a:endParaRPr lang="el-GR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66725" y="1557338"/>
          <a:ext cx="8281152" cy="4265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430"/>
                <a:gridCol w="1242173"/>
                <a:gridCol w="1314183"/>
                <a:gridCol w="1314183"/>
                <a:gridCol w="1314183"/>
              </a:tblGrid>
              <a:tr h="54208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200" kern="1200" dirty="0" smtClean="0">
                          <a:solidFill>
                            <a:srgbClr val="FFFF00"/>
                          </a:solidFill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D11_RD_Collaboration</a:t>
                      </a:r>
                    </a:p>
                    <a:p>
                      <a:pPr algn="ctr" fontAlgn="t"/>
                      <a:endParaRPr kumimoji="0" lang="el-GR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sample</a:t>
                      </a:r>
                    </a:p>
                  </a:txBody>
                  <a:tcPr marL="8996" marR="8996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age of firms (1-6years)</a:t>
                      </a:r>
                    </a:p>
                  </a:txBody>
                  <a:tcPr marL="8996" marR="8996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kern="1200" dirty="0" smtClean="0"/>
                        <a:t>age of firms (7-15years)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kern="1200" dirty="0" smtClean="0"/>
                        <a:t>age of firms (++16years)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ctr"/>
                </a:tc>
              </a:tr>
              <a:tr h="18894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Coefficient</a:t>
                      </a:r>
                    </a:p>
                  </a:txBody>
                  <a:tcPr marL="8996" marR="8996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Coefficient</a:t>
                      </a:r>
                    </a:p>
                  </a:txBody>
                  <a:tcPr marL="8996" marR="8996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Coefficient</a:t>
                      </a:r>
                    </a:p>
                  </a:txBody>
                  <a:tcPr marL="8996" marR="8996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Coefficient</a:t>
                      </a:r>
                    </a:p>
                  </a:txBody>
                  <a:tcPr marL="8996" marR="8996" marT="9525" marB="0"/>
                </a:tc>
              </a:tr>
              <a:tr h="3531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1" kern="1200" dirty="0" err="1" smtClean="0"/>
                        <a:t>A1a_Low_Cost_Strategy</a:t>
                      </a:r>
                      <a:endParaRPr kumimoji="0" lang="en-US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0.002(0.003)</a:t>
                      </a:r>
                      <a:endParaRPr kumimoji="0" lang="el-GR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0.005(0.018)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0.006(0.006)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smtClean="0"/>
                        <a:t>0</a:t>
                      </a:r>
                      <a:r>
                        <a:rPr kumimoji="0" lang="en-US" sz="1400" kern="1200" dirty="0" smtClean="0"/>
                        <a:t>. 00</a:t>
                      </a:r>
                      <a:r>
                        <a:rPr kumimoji="0" lang="el-GR" sz="1400" kern="1200" dirty="0" smtClean="0"/>
                        <a:t>(0.004)</a:t>
                      </a:r>
                      <a:endParaRPr kumimoji="0" lang="el-G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</a:tr>
              <a:tr h="3531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1" kern="1200" dirty="0" err="1" smtClean="0"/>
                        <a:t>A1b_Product_Differentiation</a:t>
                      </a:r>
                      <a:endParaRPr kumimoji="0" lang="en-US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0.004(0.004)</a:t>
                      </a:r>
                      <a:endParaRPr kumimoji="0" lang="el-GR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err="1" smtClean="0"/>
                        <a:t>0.039*(0.02)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0.003(0.007)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0.003(0.004)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</a:tr>
              <a:tr h="3531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1" kern="1200" dirty="0" smtClean="0"/>
                        <a:t>B2_</a:t>
                      </a:r>
                      <a:r>
                        <a:rPr lang="en-US" sz="1400" b="1" dirty="0" smtClean="0"/>
                        <a:t>Hierar.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kumimoji="0" lang="en-US" sz="1400" b="1" kern="1200" dirty="0" err="1" smtClean="0"/>
                        <a:t>Decentralisation</a:t>
                      </a:r>
                      <a:endParaRPr kumimoji="0"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r>
                        <a:rPr kumimoji="0"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00</a:t>
                      </a:r>
                      <a:r>
                        <a:rPr kumimoji="0" lang="el-GR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(0.003)</a:t>
                      </a:r>
                      <a:endParaRPr kumimoji="0" lang="el-GR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smtClean="0"/>
                        <a:t>-0.028(0.017)</a:t>
                      </a:r>
                      <a:endParaRPr kumimoji="0" lang="el-G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-0.002(0.005)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0.002(0.003)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</a:tr>
              <a:tr h="3531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1" kern="1200" dirty="0" err="1" smtClean="0"/>
                        <a:t>B3_Professional_Management</a:t>
                      </a:r>
                      <a:endParaRPr kumimoji="0" lang="en-US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err="1" smtClean="0">
                          <a:solidFill>
                            <a:schemeClr val="tx1"/>
                          </a:solidFill>
                        </a:rPr>
                        <a:t>0.006***(0.002)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smtClean="0"/>
                        <a:t>0.023**(0.01)</a:t>
                      </a:r>
                      <a:endParaRPr kumimoji="0" lang="el-G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err="1" smtClean="0"/>
                        <a:t>0.007*(0.004)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0.004(0.003)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</a:tr>
              <a:tr h="3531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1" kern="1200" dirty="0" smtClean="0"/>
                        <a:t>G9_Advanced</a:t>
                      </a:r>
                      <a:r>
                        <a:rPr kumimoji="0" lang="en-US" sz="1400" b="1" kern="1200" baseline="0" dirty="0" smtClean="0"/>
                        <a:t> ICT skills</a:t>
                      </a:r>
                      <a:endParaRPr kumimoji="0"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l-GR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0.006**(0.003)</a:t>
                      </a:r>
                    </a:p>
                  </a:txBody>
                  <a:tcPr marL="8996" marR="8996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0.005(0.011)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smtClean="0"/>
                        <a:t>0.006(0.004)</a:t>
                      </a:r>
                      <a:endParaRPr kumimoji="0" lang="el-G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err="1" smtClean="0"/>
                        <a:t>0.006**(0.003)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</a:tr>
              <a:tr h="3531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1" kern="1200" dirty="0" err="1" smtClean="0"/>
                        <a:t>D10_Absorptive_capacity</a:t>
                      </a:r>
                      <a:endParaRPr kumimoji="0" lang="en-US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l-GR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0.007***(0.002)</a:t>
                      </a:r>
                    </a:p>
                  </a:txBody>
                  <a:tcPr marL="8996" marR="8996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0.004(0.01)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smtClean="0"/>
                        <a:t>0.004(0.004)</a:t>
                      </a:r>
                      <a:endParaRPr kumimoji="0" lang="el-G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err="1" smtClean="0"/>
                        <a:t>0.009***(0.003)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</a:tr>
              <a:tr h="3531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1" kern="1200" dirty="0" err="1" smtClean="0"/>
                        <a:t>A4_Sustainable_Compet_Advantage</a:t>
                      </a:r>
                      <a:endParaRPr kumimoji="0" lang="en-US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0.002(0.003)</a:t>
                      </a:r>
                      <a:endParaRPr kumimoji="0" lang="el-GR" sz="1400" b="1" kern="120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smtClean="0"/>
                        <a:t>-0.01(0.012)</a:t>
                      </a:r>
                      <a:endParaRPr kumimoji="0" lang="el-G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0.004(0.005)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0.001(0.003)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</a:tr>
              <a:tr h="3531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1" kern="1200" dirty="0" smtClean="0"/>
                        <a:t>A5b_International_diversity</a:t>
                      </a:r>
                      <a:endParaRPr kumimoji="0"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l-GR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0.008***(0.002)</a:t>
                      </a:r>
                    </a:p>
                  </a:txBody>
                  <a:tcPr marL="8996" marR="8996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0.005(0.01)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smtClean="0"/>
                        <a:t>0.011**(0.005)</a:t>
                      </a:r>
                      <a:endParaRPr kumimoji="0" lang="el-G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err="1" smtClean="0"/>
                        <a:t>0.007**(0.003)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</a:tr>
              <a:tr h="3531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1" kern="1200" dirty="0" smtClean="0"/>
                        <a:t>Small</a:t>
                      </a:r>
                      <a:endParaRPr kumimoji="0" 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-0.001(0.011)</a:t>
                      </a:r>
                      <a:endParaRPr kumimoji="0" lang="el-GR" sz="1400" b="1" kern="1200" dirty="0" err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err="1" smtClean="0"/>
                        <a:t>0.129*(0.072)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smtClean="0"/>
                        <a:t>-0.002(0.02)</a:t>
                      </a:r>
                      <a:endParaRPr kumimoji="0" lang="el-G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smtClean="0"/>
                        <a:t>-0.009(0.013)</a:t>
                      </a:r>
                      <a:endParaRPr kumimoji="0" lang="el-G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</a:tr>
              <a:tr h="353139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400" b="1" kern="1200" dirty="0" err="1" smtClean="0"/>
                        <a:t>Medium</a:t>
                      </a:r>
                      <a:endParaRPr kumimoji="0" lang="en-US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l-GR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0.04**(0.019)</a:t>
                      </a:r>
                    </a:p>
                  </a:txBody>
                  <a:tcPr marL="8996" marR="8996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err="1" smtClean="0"/>
                        <a:t>0.273*(0.149)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kern="1200" dirty="0" err="1" smtClean="0"/>
                        <a:t>-0.017(0.026)</a:t>
                      </a:r>
                      <a:endParaRPr kumimoji="0" lang="el-GR" sz="1400" b="1" kern="1200" dirty="0" err="1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l-GR" sz="1400" b="1" kern="1200" dirty="0" smtClean="0"/>
                        <a:t>0.052**(0.024)</a:t>
                      </a:r>
                      <a:endParaRPr kumimoji="0" lang="el-G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6" marR="8996" marT="9525" marB="0" anchor="b"/>
                </a:tc>
              </a:tr>
            </a:tbl>
          </a:graphicData>
        </a:graphic>
      </p:graphicFrame>
      <p:sp>
        <p:nvSpPr>
          <p:cNvPr id="35922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03DF285-1ED2-46D5-8C0B-FD5714781801}" type="slidenum">
              <a:rPr lang="el-GR" smtClean="0"/>
              <a:pPr/>
              <a:t>12</a:t>
            </a:fld>
            <a:endParaRPr lang="el-GR" smtClean="0"/>
          </a:p>
        </p:txBody>
      </p:sp>
      <p:sp>
        <p:nvSpPr>
          <p:cNvPr id="35923" name="TextBox 5"/>
          <p:cNvSpPr txBox="1">
            <a:spLocks noChangeArrowheads="1"/>
          </p:cNvSpPr>
          <p:nvPr/>
        </p:nvSpPr>
        <p:spPr bwMode="auto">
          <a:xfrm>
            <a:off x="1042988" y="6381750"/>
            <a:ext cx="7318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Notes: The estimations include sector and regional dummies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612775" y="5815052"/>
            <a:ext cx="7343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***, **, * denote significance on p&lt;1%, 5%, 10</a:t>
            </a:r>
            <a:r>
              <a:rPr lang="en-US" sz="1600" dirty="0" smtClean="0"/>
              <a:t>%</a:t>
            </a:r>
          </a:p>
          <a:p>
            <a:r>
              <a:rPr lang="en-US" sz="1600" dirty="0" smtClean="0"/>
              <a:t>Marginal effects are presented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of results: on the role of strategic factors</a:t>
            </a:r>
          </a:p>
        </p:txBody>
      </p:sp>
      <p:sp>
        <p:nvSpPr>
          <p:cNvPr id="36866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The adoption of product differentiation strategy raises the probability of new ventures to participate in R&amp;D collaboration</a:t>
            </a:r>
          </a:p>
          <a:p>
            <a:pPr lvl="1"/>
            <a:r>
              <a:rPr lang="en-US" smtClean="0"/>
              <a:t>New ventures have limited resources (Starr and MacMillan, 1990; Dubini and Aldrich, 1991) of their own</a:t>
            </a:r>
          </a:p>
          <a:p>
            <a:r>
              <a:rPr lang="en-US" smtClean="0"/>
              <a:t>Professional management plays a critical role in firms’ decision to participate in R&amp;D projects- either for young or middle aged firms</a:t>
            </a:r>
          </a:p>
          <a:p>
            <a:pPr lvl="1"/>
            <a:r>
              <a:rPr lang="en-US" smtClean="0"/>
              <a:t>Managers represent a unique organizational resource (Daily, Certo, and Dalton, 2000).</a:t>
            </a:r>
          </a:p>
          <a:p>
            <a:pPr lvl="2"/>
            <a:r>
              <a:rPr lang="en-US" smtClean="0"/>
              <a:t>Agency theory favors that authority should be granted to professional managers at a certain firm’s size and scale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36867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636D7FC-26AA-430F-8240-4ADF0CF152C4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of results: on the role of organizational knowledge</a:t>
            </a:r>
          </a:p>
        </p:txBody>
      </p:sp>
      <p:sp>
        <p:nvSpPr>
          <p:cNvPr id="37890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400" smtClean="0"/>
              <a:t>The exploitation of the firm’s advanced ICT skills facilitates the participation in R&amp;D projects of the elder/ established firms</a:t>
            </a:r>
          </a:p>
          <a:p>
            <a:pPr lvl="1"/>
            <a:r>
              <a:rPr lang="en-US" sz="2000" smtClean="0"/>
              <a:t>Knowledge is another critical firm-specific intangible resource (Grant,1996).</a:t>
            </a:r>
          </a:p>
          <a:p>
            <a:pPr lvl="1"/>
            <a:r>
              <a:rPr lang="en-US" sz="2000" smtClean="0"/>
              <a:t>On the grounds that much of a firm’s knowledge resides in its human capital, the selection, development, and use of human capital can be used to create firm value (Hitt et al., 2001).</a:t>
            </a:r>
          </a:p>
          <a:p>
            <a:r>
              <a:rPr lang="en-US" sz="2400" smtClean="0"/>
              <a:t>The existence of absorptive capacity -defined as a firm’s ability to value, assimilate, and commercially utilize new, external knowledge (Cohen and Levinthal, 1990)- strengthens the possibility of the elder firms to engage in R&amp;D projects</a:t>
            </a:r>
          </a:p>
          <a:p>
            <a:pPr lvl="1"/>
            <a:r>
              <a:rPr lang="en-US" sz="2000" smtClean="0"/>
              <a:t>Absorptive capacity is intertwined and linked with R&amp;D capacity (Berchicci, 2013)</a:t>
            </a:r>
          </a:p>
        </p:txBody>
      </p:sp>
      <p:sp>
        <p:nvSpPr>
          <p:cNvPr id="37891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267DCAF-3AC9-454C-AE6A-E43B19D5A7CF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Discussion of results: on the role of environmental dynamism</a:t>
            </a:r>
          </a:p>
        </p:txBody>
      </p:sp>
      <p:sp>
        <p:nvSpPr>
          <p:cNvPr id="38914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International diversity raises the likelihood of elder firms to participate in R&amp;D collaborations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Exposure to diverse environments facilitates promotes technological learning (Zahra et al.,2000). </a:t>
            </a:r>
          </a:p>
          <a:p>
            <a:r>
              <a:rPr lang="en-US" smtClean="0"/>
              <a:t>Sustainable competitive advantage doesn’t appear to significantly affect R&amp;D co operations</a:t>
            </a:r>
          </a:p>
          <a:p>
            <a:pPr lvl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8915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791B471-1685-4774-BB3F-84F98F70340B}" type="slidenum">
              <a:rPr lang="el-GR" smtClean="0">
                <a:solidFill>
                  <a:schemeClr val="tx1"/>
                </a:solidFill>
              </a:rPr>
              <a:pPr/>
              <a:t>15</a:t>
            </a:fld>
            <a:endParaRPr 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 </a:t>
            </a:r>
            <a:endParaRPr lang="el-GR" smtClean="0"/>
          </a:p>
        </p:txBody>
      </p:sp>
      <p:sp>
        <p:nvSpPr>
          <p:cNvPr id="4096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R&amp;D collaborations paradigm thrives in new business venturing </a:t>
            </a:r>
          </a:p>
          <a:p>
            <a:pPr>
              <a:defRPr/>
            </a:pPr>
            <a:r>
              <a:rPr lang="en-US" sz="2400" dirty="0" smtClean="0"/>
              <a:t>New ventures rely on R&amp;D collaborations in order to efficiently administer limited resources of their own </a:t>
            </a:r>
          </a:p>
          <a:p>
            <a:pPr lvl="1">
              <a:defRPr/>
            </a:pPr>
            <a:r>
              <a:rPr lang="en-US" sz="2100" dirty="0" smtClean="0"/>
              <a:t>Especially when they adhere to differentiation strategy</a:t>
            </a:r>
          </a:p>
          <a:p>
            <a:pPr>
              <a:defRPr/>
            </a:pPr>
            <a:r>
              <a:rPr lang="en-US" sz="2400" dirty="0" smtClean="0"/>
              <a:t>Middle aged firms’ participation in R&amp;D collaborations is dependent on the existence of professional management and international diversity</a:t>
            </a:r>
          </a:p>
          <a:p>
            <a:pPr>
              <a:defRPr/>
            </a:pPr>
            <a:r>
              <a:rPr lang="en-US" sz="2400" dirty="0" smtClean="0"/>
              <a:t>Elder firms’ inclination to collaborative research in mainly attributed  to the organizational knowledge of the firms(i.e. advanced ICT skills, absorptive capacity) and environmental dynamism due to international diversity of exports.</a:t>
            </a:r>
          </a:p>
          <a:p>
            <a:pPr marL="363538" indent="-363538">
              <a:buFont typeface="Wingdings" pitchFamily="2" charset="2"/>
              <a:buChar char="q"/>
              <a:defRPr/>
            </a:pPr>
            <a:endParaRPr lang="en-US" sz="2400" dirty="0" smtClean="0"/>
          </a:p>
        </p:txBody>
      </p:sp>
      <p:sp>
        <p:nvSpPr>
          <p:cNvPr id="39939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DB7E68F-8227-4D0D-A77B-4A56DDDCE3D1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and managerial implications</a:t>
            </a:r>
            <a:endParaRPr lang="el-GR" smtClean="0"/>
          </a:p>
        </p:txBody>
      </p:sp>
      <p:sp>
        <p:nvSpPr>
          <p:cNvPr id="4096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400" smtClean="0"/>
              <a:t>stimulate international new ventures and SMEs, </a:t>
            </a:r>
          </a:p>
          <a:p>
            <a:pPr lvl="1"/>
            <a:r>
              <a:rPr lang="en-US" sz="2000" smtClean="0"/>
              <a:t>- by strengthening interactions, ties and networks among new ventures and successful established companies (e.g. by organizing and financing annual conferences/seminars)</a:t>
            </a:r>
          </a:p>
          <a:p>
            <a:r>
              <a:rPr lang="en-US" sz="2400" smtClean="0"/>
              <a:t>government should determine </a:t>
            </a:r>
          </a:p>
          <a:p>
            <a:pPr lvl="1"/>
            <a:r>
              <a:rPr lang="en-US" sz="2000" smtClean="0"/>
              <a:t>- the conditions under which competing firms can engage in collaborative R&amp;D projects, </a:t>
            </a:r>
          </a:p>
          <a:p>
            <a:pPr lvl="1"/>
            <a:r>
              <a:rPr lang="en-US" sz="2000" smtClean="0"/>
              <a:t>- the policies for the taxation and financing of cooperative R&amp;D investment </a:t>
            </a:r>
          </a:p>
          <a:p>
            <a:r>
              <a:rPr lang="en-US" sz="2400" smtClean="0"/>
              <a:t>managers should </a:t>
            </a:r>
          </a:p>
          <a:p>
            <a:pPr lvl="1"/>
            <a:r>
              <a:rPr lang="en-US" sz="2000" smtClean="0"/>
              <a:t>ensure that employees engaged in external R&amp;D collaborations balance the knowledge giving and receiving acts in order to protect the company’s strategically important knowledge</a:t>
            </a:r>
          </a:p>
          <a:p>
            <a:pPr lvl="1"/>
            <a:r>
              <a:rPr lang="en-US" sz="2000" smtClean="0"/>
              <a:t>make the venture attractive as a collaborating partner based on its knowledge.</a:t>
            </a:r>
          </a:p>
        </p:txBody>
      </p:sp>
      <p:sp>
        <p:nvSpPr>
          <p:cNvPr id="40963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I</a:t>
            </a:r>
            <a:endParaRPr lang="el-GR" smtClean="0"/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219200"/>
            <a:ext cx="8893175" cy="4946650"/>
          </a:xfrm>
        </p:spPr>
        <p:txBody>
          <a:bodyPr/>
          <a:lstStyle/>
          <a:p>
            <a:r>
              <a:rPr lang="el-GR" sz="1800" dirty="0" err="1" smtClean="0"/>
              <a:t>Berchicci</a:t>
            </a:r>
            <a:r>
              <a:rPr lang="el-GR" sz="1800" dirty="0" smtClean="0"/>
              <a:t>, L. (2013). "</a:t>
            </a:r>
            <a:r>
              <a:rPr lang="el-GR" sz="1800" dirty="0" err="1" smtClean="0"/>
              <a:t>Towards</a:t>
            </a:r>
            <a:r>
              <a:rPr lang="el-GR" sz="1800" dirty="0" smtClean="0"/>
              <a:t> </a:t>
            </a:r>
            <a:r>
              <a:rPr lang="el-GR" sz="1800" dirty="0" err="1" smtClean="0"/>
              <a:t>an</a:t>
            </a:r>
            <a:r>
              <a:rPr lang="el-GR" sz="1800" dirty="0" smtClean="0"/>
              <a:t> </a:t>
            </a:r>
            <a:r>
              <a:rPr lang="el-GR" sz="1800" dirty="0" err="1" smtClean="0"/>
              <a:t>open</a:t>
            </a:r>
            <a:r>
              <a:rPr lang="el-GR" sz="1800" dirty="0" smtClean="0"/>
              <a:t> R&amp;D </a:t>
            </a:r>
            <a:r>
              <a:rPr lang="el-GR" sz="1800" dirty="0" err="1" smtClean="0"/>
              <a:t>system</a:t>
            </a:r>
            <a:r>
              <a:rPr lang="el-GR" sz="1800" dirty="0" smtClean="0"/>
              <a:t>: Internal R&amp;D </a:t>
            </a:r>
            <a:r>
              <a:rPr lang="el-GR" sz="1800" dirty="0" err="1" smtClean="0"/>
              <a:t>investment</a:t>
            </a:r>
            <a:r>
              <a:rPr lang="el-GR" sz="1800" dirty="0" smtClean="0"/>
              <a:t>, </a:t>
            </a:r>
            <a:r>
              <a:rPr lang="el-GR" sz="1800" dirty="0" err="1" smtClean="0"/>
              <a:t>external</a:t>
            </a:r>
            <a:r>
              <a:rPr lang="el-GR" sz="1800" dirty="0" smtClean="0"/>
              <a:t> </a:t>
            </a:r>
            <a:r>
              <a:rPr lang="el-GR" sz="1800" dirty="0" err="1" smtClean="0"/>
              <a:t>knowledge</a:t>
            </a:r>
            <a:r>
              <a:rPr lang="el-GR" sz="1800" dirty="0" smtClean="0"/>
              <a:t> </a:t>
            </a:r>
            <a:r>
              <a:rPr lang="el-GR" sz="1800" dirty="0" err="1" smtClean="0"/>
              <a:t>acquisition</a:t>
            </a:r>
            <a:r>
              <a:rPr lang="el-GR" sz="1800" dirty="0" smtClean="0"/>
              <a:t> and </a:t>
            </a:r>
            <a:r>
              <a:rPr lang="el-GR" sz="1800" dirty="0" err="1" smtClean="0"/>
              <a:t>innovative</a:t>
            </a:r>
            <a:r>
              <a:rPr lang="el-GR" sz="1800" dirty="0" smtClean="0"/>
              <a:t> </a:t>
            </a:r>
            <a:r>
              <a:rPr lang="el-GR" sz="1800" dirty="0" err="1" smtClean="0"/>
              <a:t>performance</a:t>
            </a:r>
            <a:r>
              <a:rPr lang="el-GR" sz="1800" dirty="0" smtClean="0"/>
              <a:t>." </a:t>
            </a:r>
            <a:r>
              <a:rPr lang="el-GR" sz="1800" u="sng" dirty="0" smtClean="0"/>
              <a:t>Research Policy</a:t>
            </a:r>
            <a:r>
              <a:rPr lang="el-GR" sz="1800" dirty="0" smtClean="0"/>
              <a:t> </a:t>
            </a:r>
            <a:r>
              <a:rPr lang="el-GR" sz="1800" b="1" dirty="0" smtClean="0"/>
              <a:t>42</a:t>
            </a:r>
            <a:r>
              <a:rPr lang="el-GR" sz="1800" dirty="0" smtClean="0"/>
              <a:t>(1): 117-127.</a:t>
            </a:r>
          </a:p>
          <a:p>
            <a:r>
              <a:rPr lang="el-GR" sz="1800" dirty="0" err="1" smtClean="0"/>
              <a:t>Cohen</a:t>
            </a:r>
            <a:r>
              <a:rPr lang="el-GR" sz="1800" dirty="0" smtClean="0"/>
              <a:t>, W. M. and D. A. </a:t>
            </a:r>
            <a:r>
              <a:rPr lang="el-GR" sz="1800" dirty="0" err="1" smtClean="0"/>
              <a:t>Levinthal</a:t>
            </a:r>
            <a:r>
              <a:rPr lang="el-GR" sz="1800" dirty="0" smtClean="0"/>
              <a:t> (1990). "</a:t>
            </a:r>
            <a:r>
              <a:rPr lang="el-GR" sz="1800" dirty="0" err="1" smtClean="0"/>
              <a:t>Absorptive</a:t>
            </a:r>
            <a:r>
              <a:rPr lang="el-GR" sz="1800" dirty="0" smtClean="0"/>
              <a:t> </a:t>
            </a:r>
            <a:r>
              <a:rPr lang="el-GR" sz="1800" dirty="0" err="1" smtClean="0"/>
              <a:t>capacity</a:t>
            </a:r>
            <a:r>
              <a:rPr lang="el-GR" sz="1800" dirty="0" smtClean="0"/>
              <a:t>: a </a:t>
            </a:r>
            <a:r>
              <a:rPr lang="el-GR" sz="1800" dirty="0" err="1" smtClean="0"/>
              <a:t>new</a:t>
            </a:r>
            <a:r>
              <a:rPr lang="el-GR" sz="1800" dirty="0" smtClean="0"/>
              <a:t> </a:t>
            </a:r>
            <a:r>
              <a:rPr lang="el-GR" sz="1800" dirty="0" err="1" smtClean="0"/>
              <a:t>perspective</a:t>
            </a:r>
            <a:r>
              <a:rPr lang="el-GR" sz="1800" dirty="0" smtClean="0"/>
              <a:t> on </a:t>
            </a:r>
            <a:r>
              <a:rPr lang="el-GR" sz="1800" dirty="0" err="1" smtClean="0"/>
              <a:t>learning</a:t>
            </a:r>
            <a:r>
              <a:rPr lang="el-GR" sz="1800" dirty="0" smtClean="0"/>
              <a:t> and </a:t>
            </a:r>
            <a:r>
              <a:rPr lang="el-GR" sz="1800" dirty="0" err="1" smtClean="0"/>
              <a:t>innovation</a:t>
            </a:r>
            <a:r>
              <a:rPr lang="el-GR" sz="1800" dirty="0" smtClean="0"/>
              <a:t>." </a:t>
            </a:r>
            <a:r>
              <a:rPr lang="el-GR" sz="1800" u="sng" dirty="0" smtClean="0"/>
              <a:t>Administrative </a:t>
            </a:r>
            <a:r>
              <a:rPr lang="el-GR" sz="1800" u="sng" dirty="0" err="1" smtClean="0"/>
              <a:t>science</a:t>
            </a:r>
            <a:r>
              <a:rPr lang="el-GR" sz="1800" u="sng" dirty="0" smtClean="0"/>
              <a:t> </a:t>
            </a:r>
            <a:r>
              <a:rPr lang="el-GR" sz="1800" u="sng" dirty="0" err="1" smtClean="0"/>
              <a:t>quarterly</a:t>
            </a:r>
            <a:r>
              <a:rPr lang="el-GR" sz="1800" dirty="0" smtClean="0"/>
              <a:t>: 128-152.</a:t>
            </a:r>
          </a:p>
          <a:p>
            <a:r>
              <a:rPr lang="el-GR" sz="1800" dirty="0" err="1" smtClean="0"/>
              <a:t>Daily</a:t>
            </a:r>
            <a:r>
              <a:rPr lang="el-GR" sz="1800" dirty="0" smtClean="0"/>
              <a:t>, C. M., S. T. </a:t>
            </a:r>
            <a:r>
              <a:rPr lang="el-GR" sz="1800" dirty="0" err="1" smtClean="0"/>
              <a:t>Certo</a:t>
            </a:r>
            <a:r>
              <a:rPr lang="el-GR" sz="1800" dirty="0" smtClean="0"/>
              <a:t>, </a:t>
            </a:r>
            <a:r>
              <a:rPr lang="el-GR" sz="1800" dirty="0" err="1" smtClean="0"/>
              <a:t>et</a:t>
            </a:r>
            <a:r>
              <a:rPr lang="el-GR" sz="1800" dirty="0" smtClean="0"/>
              <a:t> </a:t>
            </a:r>
            <a:r>
              <a:rPr lang="el-GR" sz="1800" dirty="0" err="1" smtClean="0"/>
              <a:t>al</a:t>
            </a:r>
            <a:r>
              <a:rPr lang="el-GR" sz="1800" dirty="0" smtClean="0"/>
              <a:t>. (2000). "International </a:t>
            </a:r>
            <a:r>
              <a:rPr lang="el-GR" sz="1800" dirty="0" err="1" smtClean="0"/>
              <a:t>experience</a:t>
            </a:r>
            <a:r>
              <a:rPr lang="el-GR" sz="1800" dirty="0" smtClean="0"/>
              <a:t> in the </a:t>
            </a:r>
            <a:r>
              <a:rPr lang="el-GR" sz="1800" dirty="0" err="1" smtClean="0"/>
              <a:t>executive</a:t>
            </a:r>
            <a:r>
              <a:rPr lang="el-GR" sz="1800" dirty="0" smtClean="0"/>
              <a:t> </a:t>
            </a:r>
            <a:r>
              <a:rPr lang="el-GR" sz="1800" dirty="0" err="1" smtClean="0"/>
              <a:t>suite</a:t>
            </a:r>
            <a:r>
              <a:rPr lang="el-GR" sz="1800" dirty="0" smtClean="0"/>
              <a:t>: the </a:t>
            </a:r>
            <a:r>
              <a:rPr lang="el-GR" sz="1800" dirty="0" err="1" smtClean="0"/>
              <a:t>path</a:t>
            </a:r>
            <a:r>
              <a:rPr lang="el-GR" sz="1800" dirty="0" smtClean="0"/>
              <a:t> </a:t>
            </a:r>
            <a:r>
              <a:rPr lang="el-GR" sz="1800" dirty="0" err="1" smtClean="0"/>
              <a:t>to</a:t>
            </a:r>
            <a:r>
              <a:rPr lang="el-GR" sz="1800" dirty="0" smtClean="0"/>
              <a:t> </a:t>
            </a:r>
            <a:r>
              <a:rPr lang="el-GR" sz="1800" dirty="0" err="1" smtClean="0"/>
              <a:t>prosperity</a:t>
            </a:r>
            <a:r>
              <a:rPr lang="el-GR" sz="1800" dirty="0" smtClean="0"/>
              <a:t>?" </a:t>
            </a:r>
            <a:r>
              <a:rPr lang="el-GR" sz="1800" u="sng" dirty="0" err="1" smtClean="0"/>
              <a:t>Strategic</a:t>
            </a:r>
            <a:r>
              <a:rPr lang="el-GR" sz="1800" u="sng" dirty="0" smtClean="0"/>
              <a:t> </a:t>
            </a:r>
            <a:r>
              <a:rPr lang="el-GR" sz="1800" u="sng" dirty="0" err="1" smtClean="0"/>
              <a:t>Management</a:t>
            </a:r>
            <a:r>
              <a:rPr lang="el-GR" sz="1800" u="sng" dirty="0" smtClean="0"/>
              <a:t> Journal</a:t>
            </a:r>
            <a:r>
              <a:rPr lang="el-GR" sz="1800" dirty="0" smtClean="0"/>
              <a:t> </a:t>
            </a:r>
            <a:r>
              <a:rPr lang="el-GR" sz="1800" b="1" dirty="0" smtClean="0"/>
              <a:t>21</a:t>
            </a:r>
            <a:r>
              <a:rPr lang="el-GR" sz="1800" dirty="0" smtClean="0"/>
              <a:t>(4): 515-523.</a:t>
            </a:r>
          </a:p>
          <a:p>
            <a:r>
              <a:rPr lang="el-GR" sz="1800" dirty="0" err="1" smtClean="0"/>
              <a:t>d'Aspremont</a:t>
            </a:r>
            <a:r>
              <a:rPr lang="el-GR" sz="1800" dirty="0" smtClean="0"/>
              <a:t>, C. and A. </a:t>
            </a:r>
            <a:r>
              <a:rPr lang="el-GR" sz="1800" dirty="0" err="1" smtClean="0"/>
              <a:t>Jacquemin</a:t>
            </a:r>
            <a:r>
              <a:rPr lang="el-GR" sz="1800" dirty="0" smtClean="0"/>
              <a:t> (1988). "</a:t>
            </a:r>
            <a:r>
              <a:rPr lang="el-GR" sz="1800" dirty="0" err="1" smtClean="0"/>
              <a:t>Cooperative</a:t>
            </a:r>
            <a:r>
              <a:rPr lang="el-GR" sz="1800" dirty="0" smtClean="0"/>
              <a:t> and </a:t>
            </a:r>
            <a:r>
              <a:rPr lang="el-GR" sz="1800" dirty="0" err="1" smtClean="0"/>
              <a:t>noncooperative</a:t>
            </a:r>
            <a:r>
              <a:rPr lang="el-GR" sz="1800" dirty="0" smtClean="0"/>
              <a:t> R &amp; D in </a:t>
            </a:r>
            <a:r>
              <a:rPr lang="el-GR" sz="1800" dirty="0" err="1" smtClean="0"/>
              <a:t>duopoly</a:t>
            </a:r>
            <a:r>
              <a:rPr lang="el-GR" sz="1800" dirty="0" smtClean="0"/>
              <a:t> </a:t>
            </a:r>
            <a:r>
              <a:rPr lang="el-GR" sz="1800" dirty="0" err="1" smtClean="0"/>
              <a:t>with</a:t>
            </a:r>
            <a:r>
              <a:rPr lang="el-GR" sz="1800" dirty="0" smtClean="0"/>
              <a:t> </a:t>
            </a:r>
            <a:r>
              <a:rPr lang="el-GR" sz="1800" dirty="0" err="1" smtClean="0"/>
              <a:t>spillovers</a:t>
            </a:r>
            <a:r>
              <a:rPr lang="el-GR" sz="1800" dirty="0" smtClean="0"/>
              <a:t>." </a:t>
            </a:r>
            <a:r>
              <a:rPr lang="el-GR" sz="1800" u="sng" dirty="0" smtClean="0"/>
              <a:t>The American Economic Review</a:t>
            </a:r>
            <a:r>
              <a:rPr lang="el-GR" sz="1800" dirty="0" smtClean="0"/>
              <a:t>: 1133-1137.</a:t>
            </a:r>
          </a:p>
          <a:p>
            <a:r>
              <a:rPr lang="el-GR" sz="1800" dirty="0" err="1" smtClean="0"/>
              <a:t>Dubini</a:t>
            </a:r>
            <a:r>
              <a:rPr lang="el-GR" sz="1800" dirty="0" smtClean="0"/>
              <a:t>, P. and H. </a:t>
            </a:r>
            <a:r>
              <a:rPr lang="el-GR" sz="1800" dirty="0" err="1" smtClean="0"/>
              <a:t>Aldrich</a:t>
            </a:r>
            <a:r>
              <a:rPr lang="el-GR" sz="1800" dirty="0" smtClean="0"/>
              <a:t> (1991). "</a:t>
            </a:r>
            <a:r>
              <a:rPr lang="el-GR" sz="1800" dirty="0" err="1" smtClean="0"/>
              <a:t>Personal</a:t>
            </a:r>
            <a:r>
              <a:rPr lang="el-GR" sz="1800" dirty="0" smtClean="0"/>
              <a:t> and </a:t>
            </a:r>
            <a:r>
              <a:rPr lang="el-GR" sz="1800" dirty="0" err="1" smtClean="0"/>
              <a:t>extended</a:t>
            </a:r>
            <a:r>
              <a:rPr lang="el-GR" sz="1800" dirty="0" smtClean="0"/>
              <a:t> </a:t>
            </a:r>
            <a:r>
              <a:rPr lang="el-GR" sz="1800" dirty="0" err="1" smtClean="0"/>
              <a:t>networks</a:t>
            </a:r>
            <a:r>
              <a:rPr lang="el-GR" sz="1800" dirty="0" smtClean="0"/>
              <a:t> </a:t>
            </a:r>
            <a:r>
              <a:rPr lang="el-GR" sz="1800" dirty="0" err="1" smtClean="0"/>
              <a:t>are</a:t>
            </a:r>
            <a:r>
              <a:rPr lang="el-GR" sz="1800" dirty="0" smtClean="0"/>
              <a:t> </a:t>
            </a:r>
            <a:r>
              <a:rPr lang="el-GR" sz="1800" dirty="0" err="1" smtClean="0"/>
              <a:t>central</a:t>
            </a:r>
            <a:r>
              <a:rPr lang="el-GR" sz="1800" dirty="0" smtClean="0"/>
              <a:t> </a:t>
            </a:r>
            <a:r>
              <a:rPr lang="el-GR" sz="1800" dirty="0" err="1" smtClean="0"/>
              <a:t>to</a:t>
            </a:r>
            <a:r>
              <a:rPr lang="el-GR" sz="1800" dirty="0" smtClean="0"/>
              <a:t> the </a:t>
            </a:r>
            <a:r>
              <a:rPr lang="el-GR" sz="1800" dirty="0" err="1" smtClean="0"/>
              <a:t>entrepreneurial</a:t>
            </a:r>
            <a:r>
              <a:rPr lang="el-GR" sz="1800" dirty="0" smtClean="0"/>
              <a:t> </a:t>
            </a:r>
            <a:r>
              <a:rPr lang="el-GR" sz="1800" dirty="0" err="1" smtClean="0"/>
              <a:t>process</a:t>
            </a:r>
            <a:r>
              <a:rPr lang="el-GR" sz="1800" dirty="0" smtClean="0"/>
              <a:t>." </a:t>
            </a:r>
            <a:r>
              <a:rPr lang="el-GR" sz="1800" u="sng" dirty="0" smtClean="0"/>
              <a:t>Journal of </a:t>
            </a:r>
            <a:r>
              <a:rPr lang="el-GR" sz="1800" u="sng" dirty="0" err="1" smtClean="0"/>
              <a:t>Business</a:t>
            </a:r>
            <a:r>
              <a:rPr lang="el-GR" sz="1800" u="sng" dirty="0" smtClean="0"/>
              <a:t> </a:t>
            </a:r>
            <a:r>
              <a:rPr lang="el-GR" sz="1800" u="sng" dirty="0" err="1" smtClean="0"/>
              <a:t>Venturing</a:t>
            </a:r>
            <a:r>
              <a:rPr lang="el-GR" sz="1800" dirty="0" smtClean="0"/>
              <a:t> </a:t>
            </a:r>
            <a:r>
              <a:rPr lang="el-GR" sz="1800" b="1" dirty="0" smtClean="0"/>
              <a:t>6</a:t>
            </a:r>
            <a:r>
              <a:rPr lang="el-GR" sz="1800" dirty="0" smtClean="0"/>
              <a:t>(5): 305-313.</a:t>
            </a:r>
            <a:endParaRPr lang="en-US" sz="1800" dirty="0" smtClean="0"/>
          </a:p>
          <a:p>
            <a:r>
              <a:rPr lang="el-GR" sz="1800" dirty="0" err="1" smtClean="0"/>
              <a:t>Fotopoulos</a:t>
            </a:r>
            <a:r>
              <a:rPr lang="el-GR" sz="1800" dirty="0" smtClean="0"/>
              <a:t>, G. and I. </a:t>
            </a:r>
            <a:r>
              <a:rPr lang="el-GR" sz="1800" dirty="0" err="1" smtClean="0"/>
              <a:t>Giotopoulos</a:t>
            </a:r>
            <a:r>
              <a:rPr lang="el-GR" sz="1800" dirty="0" smtClean="0"/>
              <a:t> (2010). "</a:t>
            </a:r>
            <a:r>
              <a:rPr lang="el-GR" sz="1800" dirty="0" err="1" smtClean="0"/>
              <a:t>Gibrat's</a:t>
            </a:r>
            <a:r>
              <a:rPr lang="el-GR" sz="1800" dirty="0" smtClean="0"/>
              <a:t> </a:t>
            </a:r>
            <a:r>
              <a:rPr lang="el-GR" sz="1800" dirty="0" err="1" smtClean="0"/>
              <a:t>law</a:t>
            </a:r>
            <a:r>
              <a:rPr lang="el-GR" sz="1800" dirty="0" smtClean="0"/>
              <a:t> and </a:t>
            </a:r>
            <a:r>
              <a:rPr lang="el-GR" sz="1800" dirty="0" err="1" smtClean="0"/>
              <a:t>persistence</a:t>
            </a:r>
            <a:r>
              <a:rPr lang="el-GR" sz="1800" dirty="0" smtClean="0"/>
              <a:t> of </a:t>
            </a:r>
            <a:r>
              <a:rPr lang="el-GR" sz="1800" dirty="0" err="1" smtClean="0"/>
              <a:t>growth</a:t>
            </a:r>
            <a:r>
              <a:rPr lang="el-GR" sz="1800" dirty="0" smtClean="0"/>
              <a:t> in Greek </a:t>
            </a:r>
            <a:r>
              <a:rPr lang="el-GR" sz="1800" dirty="0" err="1" smtClean="0"/>
              <a:t>manufacturing</a:t>
            </a:r>
            <a:r>
              <a:rPr lang="el-GR" sz="1800" dirty="0" smtClean="0"/>
              <a:t>." </a:t>
            </a:r>
            <a:r>
              <a:rPr lang="el-GR" sz="1800" u="sng" dirty="0" err="1" smtClean="0"/>
              <a:t>Small</a:t>
            </a:r>
            <a:r>
              <a:rPr lang="el-GR" sz="1800" u="sng" dirty="0" smtClean="0"/>
              <a:t> </a:t>
            </a:r>
            <a:r>
              <a:rPr lang="el-GR" sz="1800" u="sng" dirty="0" err="1" smtClean="0"/>
              <a:t>Business</a:t>
            </a:r>
            <a:r>
              <a:rPr lang="el-GR" sz="1800" u="sng" dirty="0" smtClean="0"/>
              <a:t> </a:t>
            </a:r>
            <a:r>
              <a:rPr lang="el-GR" sz="1800" u="sng" dirty="0" err="1" smtClean="0"/>
              <a:t>Economics</a:t>
            </a:r>
            <a:r>
              <a:rPr lang="el-GR" sz="1800" dirty="0" smtClean="0"/>
              <a:t> </a:t>
            </a:r>
            <a:r>
              <a:rPr lang="el-GR" sz="1800" b="1" dirty="0" smtClean="0"/>
              <a:t>35</a:t>
            </a:r>
            <a:r>
              <a:rPr lang="el-GR" sz="1800" dirty="0" smtClean="0"/>
              <a:t>(2): 191-202.</a:t>
            </a:r>
          </a:p>
          <a:p>
            <a:r>
              <a:rPr lang="el-GR" sz="1800" dirty="0" err="1" smtClean="0"/>
              <a:t>Grant</a:t>
            </a:r>
            <a:r>
              <a:rPr lang="el-GR" sz="1800" dirty="0" smtClean="0"/>
              <a:t>, R. M. (1996). "</a:t>
            </a:r>
            <a:r>
              <a:rPr lang="el-GR" sz="1800" dirty="0" err="1" smtClean="0"/>
              <a:t>Toward</a:t>
            </a:r>
            <a:r>
              <a:rPr lang="el-GR" sz="1800" dirty="0" smtClean="0"/>
              <a:t> a </a:t>
            </a:r>
            <a:r>
              <a:rPr lang="el-GR" sz="1800" dirty="0" err="1" smtClean="0"/>
              <a:t>knowledge-based</a:t>
            </a:r>
            <a:r>
              <a:rPr lang="el-GR" sz="1800" dirty="0" smtClean="0"/>
              <a:t> </a:t>
            </a:r>
            <a:r>
              <a:rPr lang="el-GR" sz="1800" dirty="0" err="1" smtClean="0"/>
              <a:t>theory</a:t>
            </a:r>
            <a:r>
              <a:rPr lang="el-GR" sz="1800" dirty="0" smtClean="0"/>
              <a:t> of the </a:t>
            </a:r>
            <a:r>
              <a:rPr lang="el-GR" sz="1800" dirty="0" err="1" smtClean="0"/>
              <a:t>firm</a:t>
            </a:r>
            <a:r>
              <a:rPr lang="el-GR" sz="1800" dirty="0" smtClean="0"/>
              <a:t>." </a:t>
            </a:r>
            <a:r>
              <a:rPr lang="el-GR" sz="1800" u="sng" dirty="0" err="1" smtClean="0"/>
              <a:t>Strategic</a:t>
            </a:r>
            <a:r>
              <a:rPr lang="el-GR" sz="1800" u="sng" dirty="0" smtClean="0"/>
              <a:t> </a:t>
            </a:r>
            <a:r>
              <a:rPr lang="el-GR" sz="1800" u="sng" dirty="0" err="1" smtClean="0"/>
              <a:t>management</a:t>
            </a:r>
            <a:r>
              <a:rPr lang="el-GR" sz="1800" u="sng" dirty="0" smtClean="0"/>
              <a:t> </a:t>
            </a:r>
            <a:r>
              <a:rPr lang="el-GR" sz="1800" u="sng" dirty="0" err="1" smtClean="0"/>
              <a:t>journal</a:t>
            </a:r>
            <a:r>
              <a:rPr lang="el-GR" sz="1800" dirty="0" smtClean="0"/>
              <a:t> </a:t>
            </a:r>
            <a:r>
              <a:rPr lang="el-GR" sz="1800" b="1" dirty="0" smtClean="0"/>
              <a:t>17</a:t>
            </a:r>
            <a:r>
              <a:rPr lang="el-GR" sz="1800" dirty="0" smtClean="0"/>
              <a:t>(S2): 109-122.</a:t>
            </a:r>
          </a:p>
          <a:p>
            <a:r>
              <a:rPr lang="el-GR" sz="1800" dirty="0" err="1" smtClean="0"/>
              <a:t>Hagedoorn</a:t>
            </a:r>
            <a:r>
              <a:rPr lang="el-GR" sz="1800" dirty="0" smtClean="0"/>
              <a:t>, J., A. N. </a:t>
            </a:r>
            <a:r>
              <a:rPr lang="el-GR" sz="1800" dirty="0" err="1" smtClean="0"/>
              <a:t>Link</a:t>
            </a:r>
            <a:r>
              <a:rPr lang="el-GR" sz="1800" dirty="0" smtClean="0"/>
              <a:t>, </a:t>
            </a:r>
            <a:r>
              <a:rPr lang="el-GR" sz="1800" dirty="0" err="1" smtClean="0"/>
              <a:t>et</a:t>
            </a:r>
            <a:r>
              <a:rPr lang="el-GR" sz="1800" dirty="0" smtClean="0"/>
              <a:t> </a:t>
            </a:r>
            <a:r>
              <a:rPr lang="el-GR" sz="1800" dirty="0" err="1" smtClean="0"/>
              <a:t>al</a:t>
            </a:r>
            <a:r>
              <a:rPr lang="el-GR" sz="1800" dirty="0" smtClean="0"/>
              <a:t>. (2000). "Research </a:t>
            </a:r>
            <a:r>
              <a:rPr lang="el-GR" sz="1800" dirty="0" err="1" smtClean="0"/>
              <a:t>partnerships</a:t>
            </a:r>
            <a:r>
              <a:rPr lang="el-GR" sz="1800" dirty="0" smtClean="0"/>
              <a:t>." </a:t>
            </a:r>
            <a:r>
              <a:rPr lang="el-GR" sz="1800" u="sng" dirty="0" smtClean="0"/>
              <a:t>Research Policy</a:t>
            </a:r>
            <a:r>
              <a:rPr lang="el-GR" sz="1800" dirty="0" smtClean="0"/>
              <a:t> </a:t>
            </a:r>
            <a:r>
              <a:rPr lang="el-GR" sz="1800" b="1" dirty="0" smtClean="0"/>
              <a:t>29</a:t>
            </a:r>
            <a:r>
              <a:rPr lang="el-GR" sz="1800" dirty="0" smtClean="0"/>
              <a:t>(4): 567-586.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II</a:t>
            </a:r>
            <a:endParaRPr lang="el-GR" smtClean="0"/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219200"/>
            <a:ext cx="8748712" cy="5018088"/>
          </a:xfrm>
        </p:spPr>
        <p:txBody>
          <a:bodyPr/>
          <a:lstStyle/>
          <a:p>
            <a:r>
              <a:rPr lang="el-GR" sz="1800" dirty="0" err="1" smtClean="0"/>
              <a:t>Hitt</a:t>
            </a:r>
            <a:r>
              <a:rPr lang="el-GR" sz="1800" dirty="0" smtClean="0"/>
              <a:t>, M. A., L. </a:t>
            </a:r>
            <a:r>
              <a:rPr lang="el-GR" sz="1800" dirty="0" err="1" smtClean="0"/>
              <a:t>Biermant</a:t>
            </a:r>
            <a:r>
              <a:rPr lang="el-GR" sz="1800" dirty="0" smtClean="0"/>
              <a:t>, </a:t>
            </a:r>
            <a:r>
              <a:rPr lang="el-GR" sz="1800" dirty="0" err="1" smtClean="0"/>
              <a:t>et</a:t>
            </a:r>
            <a:r>
              <a:rPr lang="el-GR" sz="1800" dirty="0" smtClean="0"/>
              <a:t> </a:t>
            </a:r>
            <a:r>
              <a:rPr lang="el-GR" sz="1800" dirty="0" err="1" smtClean="0"/>
              <a:t>al</a:t>
            </a:r>
            <a:r>
              <a:rPr lang="el-GR" sz="1800" dirty="0" smtClean="0"/>
              <a:t>. (2001). "</a:t>
            </a:r>
            <a:r>
              <a:rPr lang="el-GR" sz="1800" dirty="0" err="1" smtClean="0"/>
              <a:t>Direct</a:t>
            </a:r>
            <a:r>
              <a:rPr lang="el-GR" sz="1800" dirty="0" smtClean="0"/>
              <a:t> and </a:t>
            </a:r>
            <a:r>
              <a:rPr lang="el-GR" sz="1800" dirty="0" err="1" smtClean="0"/>
              <a:t>moderating</a:t>
            </a:r>
            <a:r>
              <a:rPr lang="el-GR" sz="1800" dirty="0" smtClean="0"/>
              <a:t> </a:t>
            </a:r>
            <a:r>
              <a:rPr lang="el-GR" sz="1800" dirty="0" err="1" smtClean="0"/>
              <a:t>effects</a:t>
            </a:r>
            <a:r>
              <a:rPr lang="el-GR" sz="1800" dirty="0" smtClean="0"/>
              <a:t> of </a:t>
            </a:r>
            <a:r>
              <a:rPr lang="el-GR" sz="1800" dirty="0" err="1" smtClean="0"/>
              <a:t>human</a:t>
            </a:r>
            <a:r>
              <a:rPr lang="el-GR" sz="1800" dirty="0" smtClean="0"/>
              <a:t> </a:t>
            </a:r>
            <a:r>
              <a:rPr lang="el-GR" sz="1800" dirty="0" err="1" smtClean="0"/>
              <a:t>capital</a:t>
            </a:r>
            <a:r>
              <a:rPr lang="el-GR" sz="1800" dirty="0" smtClean="0"/>
              <a:t> on </a:t>
            </a:r>
            <a:r>
              <a:rPr lang="el-GR" sz="1800" dirty="0" err="1" smtClean="0"/>
              <a:t>strategy</a:t>
            </a:r>
            <a:r>
              <a:rPr lang="el-GR" sz="1800" dirty="0" smtClean="0"/>
              <a:t> and </a:t>
            </a:r>
            <a:r>
              <a:rPr lang="el-GR" sz="1800" dirty="0" err="1" smtClean="0"/>
              <a:t>performance</a:t>
            </a:r>
            <a:r>
              <a:rPr lang="el-GR" sz="1800" dirty="0" smtClean="0"/>
              <a:t> in </a:t>
            </a:r>
            <a:r>
              <a:rPr lang="el-GR" sz="1800" dirty="0" err="1" smtClean="0"/>
              <a:t>professional</a:t>
            </a:r>
            <a:r>
              <a:rPr lang="el-GR" sz="1800" dirty="0" smtClean="0"/>
              <a:t> </a:t>
            </a:r>
            <a:r>
              <a:rPr lang="el-GR" sz="1800" dirty="0" err="1" smtClean="0"/>
              <a:t>service</a:t>
            </a:r>
            <a:r>
              <a:rPr lang="el-GR" sz="1800" dirty="0" smtClean="0"/>
              <a:t> </a:t>
            </a:r>
            <a:r>
              <a:rPr lang="el-GR" sz="1800" dirty="0" err="1" smtClean="0"/>
              <a:t>firms</a:t>
            </a:r>
            <a:r>
              <a:rPr lang="el-GR" sz="1800" dirty="0" smtClean="0"/>
              <a:t>: A </a:t>
            </a:r>
            <a:r>
              <a:rPr lang="el-GR" sz="1800" dirty="0" err="1" smtClean="0"/>
              <a:t>resource-based</a:t>
            </a:r>
            <a:r>
              <a:rPr lang="el-GR" sz="1800" dirty="0" smtClean="0"/>
              <a:t> </a:t>
            </a:r>
            <a:r>
              <a:rPr lang="el-GR" sz="1800" dirty="0" err="1" smtClean="0"/>
              <a:t>perspective</a:t>
            </a:r>
            <a:r>
              <a:rPr lang="el-GR" sz="1800" dirty="0" smtClean="0"/>
              <a:t>." </a:t>
            </a:r>
            <a:r>
              <a:rPr lang="el-GR" sz="1800" u="sng" dirty="0" err="1" smtClean="0"/>
              <a:t>Academy</a:t>
            </a:r>
            <a:r>
              <a:rPr lang="el-GR" sz="1800" u="sng" dirty="0" smtClean="0"/>
              <a:t> of </a:t>
            </a:r>
            <a:r>
              <a:rPr lang="el-GR" sz="1800" u="sng" dirty="0" err="1" smtClean="0"/>
              <a:t>Management</a:t>
            </a:r>
            <a:r>
              <a:rPr lang="el-GR" sz="1800" u="sng" dirty="0" smtClean="0"/>
              <a:t> </a:t>
            </a:r>
            <a:r>
              <a:rPr lang="el-GR" sz="1800" u="sng" dirty="0" err="1" smtClean="0"/>
              <a:t>journal</a:t>
            </a:r>
            <a:r>
              <a:rPr lang="el-GR" sz="1800" dirty="0" smtClean="0"/>
              <a:t> </a:t>
            </a:r>
            <a:r>
              <a:rPr lang="el-GR" sz="1800" b="1" dirty="0" smtClean="0"/>
              <a:t>44</a:t>
            </a:r>
            <a:r>
              <a:rPr lang="el-GR" sz="1800" dirty="0" smtClean="0"/>
              <a:t>(1): 13-28.</a:t>
            </a:r>
          </a:p>
          <a:p>
            <a:r>
              <a:rPr lang="el-GR" sz="1800" dirty="0" err="1" smtClean="0"/>
              <a:t>Kamien</a:t>
            </a:r>
            <a:r>
              <a:rPr lang="el-GR" sz="1800" dirty="0" smtClean="0"/>
              <a:t>, M. I., E. </a:t>
            </a:r>
            <a:r>
              <a:rPr lang="el-GR" sz="1800" dirty="0" err="1" smtClean="0"/>
              <a:t>Muller</a:t>
            </a:r>
            <a:r>
              <a:rPr lang="el-GR" sz="1800" dirty="0" smtClean="0"/>
              <a:t>, </a:t>
            </a:r>
            <a:r>
              <a:rPr lang="el-GR" sz="1800" dirty="0" err="1" smtClean="0"/>
              <a:t>et</a:t>
            </a:r>
            <a:r>
              <a:rPr lang="el-GR" sz="1800" dirty="0" smtClean="0"/>
              <a:t> </a:t>
            </a:r>
            <a:r>
              <a:rPr lang="el-GR" sz="1800" dirty="0" err="1" smtClean="0"/>
              <a:t>al</a:t>
            </a:r>
            <a:r>
              <a:rPr lang="el-GR" sz="1800" dirty="0" smtClean="0"/>
              <a:t>. (1992). "Research </a:t>
            </a:r>
            <a:r>
              <a:rPr lang="el-GR" sz="1800" dirty="0" err="1" smtClean="0"/>
              <a:t>joint</a:t>
            </a:r>
            <a:r>
              <a:rPr lang="el-GR" sz="1800" dirty="0" smtClean="0"/>
              <a:t> </a:t>
            </a:r>
            <a:r>
              <a:rPr lang="el-GR" sz="1800" dirty="0" err="1" smtClean="0"/>
              <a:t>ventures</a:t>
            </a:r>
            <a:r>
              <a:rPr lang="el-GR" sz="1800" dirty="0" smtClean="0"/>
              <a:t> and R&amp;D </a:t>
            </a:r>
            <a:r>
              <a:rPr lang="el-GR" sz="1800" dirty="0" err="1" smtClean="0"/>
              <a:t>cartels</a:t>
            </a:r>
            <a:r>
              <a:rPr lang="el-GR" sz="1800" dirty="0" smtClean="0"/>
              <a:t>." </a:t>
            </a:r>
            <a:r>
              <a:rPr lang="el-GR" sz="1800" u="sng" dirty="0" smtClean="0"/>
              <a:t>The American Economic Review</a:t>
            </a:r>
            <a:r>
              <a:rPr lang="el-GR" sz="1800" dirty="0" smtClean="0"/>
              <a:t>: 1293-1306.</a:t>
            </a:r>
          </a:p>
          <a:p>
            <a:r>
              <a:rPr lang="el-GR" sz="1800" dirty="0" err="1" smtClean="0"/>
              <a:t>Kogut</a:t>
            </a:r>
            <a:r>
              <a:rPr lang="el-GR" sz="1800" dirty="0" smtClean="0"/>
              <a:t>, B. and U. </a:t>
            </a:r>
            <a:r>
              <a:rPr lang="el-GR" sz="1800" dirty="0" err="1" smtClean="0"/>
              <a:t>Zander</a:t>
            </a:r>
            <a:r>
              <a:rPr lang="el-GR" sz="1800" dirty="0" smtClean="0"/>
              <a:t> (1992). "</a:t>
            </a:r>
            <a:r>
              <a:rPr lang="el-GR" sz="1800" dirty="0" err="1" smtClean="0"/>
              <a:t>Knowledge</a:t>
            </a:r>
            <a:r>
              <a:rPr lang="el-GR" sz="1800" dirty="0" smtClean="0"/>
              <a:t> of the </a:t>
            </a:r>
            <a:r>
              <a:rPr lang="el-GR" sz="1800" dirty="0" err="1" smtClean="0"/>
              <a:t>firm</a:t>
            </a:r>
            <a:r>
              <a:rPr lang="el-GR" sz="1800" dirty="0" smtClean="0"/>
              <a:t>, </a:t>
            </a:r>
            <a:r>
              <a:rPr lang="el-GR" sz="1800" dirty="0" err="1" smtClean="0"/>
              <a:t>combinative</a:t>
            </a:r>
            <a:r>
              <a:rPr lang="el-GR" sz="1800" dirty="0" smtClean="0"/>
              <a:t> </a:t>
            </a:r>
            <a:r>
              <a:rPr lang="el-GR" sz="1800" dirty="0" err="1" smtClean="0"/>
              <a:t>capabilities</a:t>
            </a:r>
            <a:r>
              <a:rPr lang="el-GR" sz="1800" dirty="0" smtClean="0"/>
              <a:t>, and the </a:t>
            </a:r>
            <a:r>
              <a:rPr lang="el-GR" sz="1800" dirty="0" err="1" smtClean="0"/>
              <a:t>replication</a:t>
            </a:r>
            <a:r>
              <a:rPr lang="el-GR" sz="1800" dirty="0" smtClean="0"/>
              <a:t> of </a:t>
            </a:r>
            <a:r>
              <a:rPr lang="el-GR" sz="1800" dirty="0" err="1" smtClean="0"/>
              <a:t>technology</a:t>
            </a:r>
            <a:r>
              <a:rPr lang="el-GR" sz="1800" dirty="0" smtClean="0"/>
              <a:t>." </a:t>
            </a:r>
            <a:r>
              <a:rPr lang="el-GR" sz="1800" u="sng" dirty="0" smtClean="0"/>
              <a:t>Organization </a:t>
            </a:r>
            <a:r>
              <a:rPr lang="el-GR" sz="1800" u="sng" dirty="0" err="1" smtClean="0"/>
              <a:t>science</a:t>
            </a:r>
            <a:r>
              <a:rPr lang="el-GR" sz="1800" dirty="0" smtClean="0"/>
              <a:t> </a:t>
            </a:r>
            <a:r>
              <a:rPr lang="el-GR" sz="1800" b="1" dirty="0" smtClean="0"/>
              <a:t>3</a:t>
            </a:r>
            <a:r>
              <a:rPr lang="el-GR" sz="1800" dirty="0" smtClean="0"/>
              <a:t>(3): 383-397.</a:t>
            </a:r>
          </a:p>
          <a:p>
            <a:r>
              <a:rPr lang="en-US" sz="1800" dirty="0" err="1"/>
              <a:t>Caloghirou</a:t>
            </a:r>
            <a:r>
              <a:rPr lang="en-US" sz="1800" dirty="0"/>
              <a:t> Y, </a:t>
            </a:r>
            <a:r>
              <a:rPr lang="en-US" sz="1800" dirty="0" err="1"/>
              <a:t>Vonortas</a:t>
            </a:r>
            <a:r>
              <a:rPr lang="en-US" sz="1800" dirty="0"/>
              <a:t>, N., Ioannides, S.,  European Collaboration in Research and Development, Elgar Publishing, 2004</a:t>
            </a:r>
            <a:endParaRPr lang="el-GR" sz="1800" dirty="0"/>
          </a:p>
          <a:p>
            <a:r>
              <a:rPr lang="el-GR" sz="1800" dirty="0" err="1" smtClean="0"/>
              <a:t>Starr</a:t>
            </a:r>
            <a:r>
              <a:rPr lang="el-GR" sz="1800" dirty="0" smtClean="0"/>
              <a:t>, J. A. and I. C. </a:t>
            </a:r>
            <a:r>
              <a:rPr lang="el-GR" sz="1800" dirty="0" err="1" smtClean="0"/>
              <a:t>MacMillan</a:t>
            </a:r>
            <a:r>
              <a:rPr lang="el-GR" sz="1800" dirty="0" smtClean="0"/>
              <a:t> (1990). "</a:t>
            </a:r>
            <a:r>
              <a:rPr lang="el-GR" sz="1800" dirty="0" err="1" smtClean="0"/>
              <a:t>Resource</a:t>
            </a:r>
            <a:r>
              <a:rPr lang="el-GR" sz="1800" dirty="0" smtClean="0"/>
              <a:t> </a:t>
            </a:r>
            <a:r>
              <a:rPr lang="el-GR" sz="1800" dirty="0" err="1" smtClean="0"/>
              <a:t>cooptation</a:t>
            </a:r>
            <a:r>
              <a:rPr lang="el-GR" sz="1800" dirty="0" smtClean="0"/>
              <a:t> </a:t>
            </a:r>
            <a:r>
              <a:rPr lang="el-GR" sz="1800" dirty="0" err="1" smtClean="0"/>
              <a:t>via</a:t>
            </a:r>
            <a:r>
              <a:rPr lang="el-GR" sz="1800" dirty="0" smtClean="0"/>
              <a:t> </a:t>
            </a:r>
            <a:r>
              <a:rPr lang="el-GR" sz="1800" dirty="0" err="1" smtClean="0"/>
              <a:t>social</a:t>
            </a:r>
            <a:r>
              <a:rPr lang="el-GR" sz="1800" dirty="0" smtClean="0"/>
              <a:t> </a:t>
            </a:r>
            <a:r>
              <a:rPr lang="el-GR" sz="1800" dirty="0" err="1" smtClean="0"/>
              <a:t>contracting</a:t>
            </a:r>
            <a:r>
              <a:rPr lang="el-GR" sz="1800" dirty="0" smtClean="0"/>
              <a:t>: </a:t>
            </a:r>
            <a:r>
              <a:rPr lang="el-GR" sz="1800" dirty="0" err="1" smtClean="0"/>
              <a:t>Resource</a:t>
            </a:r>
            <a:r>
              <a:rPr lang="el-GR" sz="1800" dirty="0" smtClean="0"/>
              <a:t> </a:t>
            </a:r>
            <a:r>
              <a:rPr lang="el-GR" sz="1800" dirty="0" err="1" smtClean="0"/>
              <a:t>acquisition</a:t>
            </a:r>
            <a:r>
              <a:rPr lang="el-GR" sz="1800" dirty="0" smtClean="0"/>
              <a:t> </a:t>
            </a:r>
            <a:r>
              <a:rPr lang="el-GR" sz="1800" dirty="0" err="1" smtClean="0"/>
              <a:t>strategies</a:t>
            </a:r>
            <a:r>
              <a:rPr lang="el-GR" sz="1800" dirty="0" smtClean="0"/>
              <a:t> for </a:t>
            </a:r>
            <a:r>
              <a:rPr lang="el-GR" sz="1800" dirty="0" err="1" smtClean="0"/>
              <a:t>new</a:t>
            </a:r>
            <a:r>
              <a:rPr lang="el-GR" sz="1800" dirty="0" smtClean="0"/>
              <a:t> </a:t>
            </a:r>
            <a:r>
              <a:rPr lang="el-GR" sz="1800" dirty="0" err="1" smtClean="0"/>
              <a:t>ventures</a:t>
            </a:r>
            <a:r>
              <a:rPr lang="el-GR" sz="1800" dirty="0" smtClean="0"/>
              <a:t>." </a:t>
            </a:r>
            <a:r>
              <a:rPr lang="el-GR" sz="1800" u="sng" dirty="0" err="1" smtClean="0"/>
              <a:t>Strategic</a:t>
            </a:r>
            <a:r>
              <a:rPr lang="el-GR" sz="1800" u="sng" dirty="0" smtClean="0"/>
              <a:t> </a:t>
            </a:r>
            <a:r>
              <a:rPr lang="el-GR" sz="1800" u="sng" dirty="0" err="1" smtClean="0"/>
              <a:t>Management</a:t>
            </a:r>
            <a:r>
              <a:rPr lang="el-GR" sz="1800" u="sng" dirty="0" smtClean="0"/>
              <a:t> Journal</a:t>
            </a:r>
            <a:r>
              <a:rPr lang="el-GR" sz="1800" dirty="0" smtClean="0"/>
              <a:t> </a:t>
            </a:r>
            <a:r>
              <a:rPr lang="el-GR" sz="1800" b="1" dirty="0" smtClean="0"/>
              <a:t>11</a:t>
            </a:r>
            <a:r>
              <a:rPr lang="el-GR" sz="1800" dirty="0" smtClean="0"/>
              <a:t>(5): 79.</a:t>
            </a:r>
          </a:p>
          <a:p>
            <a:r>
              <a:rPr lang="el-GR" sz="1800" dirty="0" err="1" smtClean="0"/>
              <a:t>Teece</a:t>
            </a:r>
            <a:r>
              <a:rPr lang="el-GR" sz="1800" dirty="0" smtClean="0"/>
              <a:t>, D. J. (1986). "</a:t>
            </a:r>
            <a:r>
              <a:rPr lang="el-GR" sz="1800" dirty="0" err="1" smtClean="0"/>
              <a:t>Profiting</a:t>
            </a:r>
            <a:r>
              <a:rPr lang="el-GR" sz="1800" dirty="0" smtClean="0"/>
              <a:t> </a:t>
            </a:r>
            <a:r>
              <a:rPr lang="el-GR" sz="1800" dirty="0" err="1" smtClean="0"/>
              <a:t>from</a:t>
            </a:r>
            <a:r>
              <a:rPr lang="el-GR" sz="1800" dirty="0" smtClean="0"/>
              <a:t> </a:t>
            </a:r>
            <a:r>
              <a:rPr lang="el-GR" sz="1800" dirty="0" err="1" smtClean="0"/>
              <a:t>technological</a:t>
            </a:r>
            <a:r>
              <a:rPr lang="el-GR" sz="1800" dirty="0" smtClean="0"/>
              <a:t> </a:t>
            </a:r>
            <a:r>
              <a:rPr lang="el-GR" sz="1800" dirty="0" err="1" smtClean="0"/>
              <a:t>innovation</a:t>
            </a:r>
            <a:r>
              <a:rPr lang="el-GR" sz="1800" dirty="0" smtClean="0"/>
              <a:t>: </a:t>
            </a:r>
            <a:r>
              <a:rPr lang="el-GR" sz="1800" dirty="0" err="1" smtClean="0"/>
              <a:t>Implications</a:t>
            </a:r>
            <a:r>
              <a:rPr lang="el-GR" sz="1800" dirty="0" smtClean="0"/>
              <a:t> for </a:t>
            </a:r>
            <a:r>
              <a:rPr lang="el-GR" sz="1800" dirty="0" err="1" smtClean="0"/>
              <a:t>integration</a:t>
            </a:r>
            <a:r>
              <a:rPr lang="el-GR" sz="1800" dirty="0" smtClean="0"/>
              <a:t>, </a:t>
            </a:r>
            <a:r>
              <a:rPr lang="el-GR" sz="1800" dirty="0" err="1" smtClean="0"/>
              <a:t>collaboration</a:t>
            </a:r>
            <a:r>
              <a:rPr lang="el-GR" sz="1800" dirty="0" smtClean="0"/>
              <a:t>, </a:t>
            </a:r>
            <a:r>
              <a:rPr lang="el-GR" sz="1800" dirty="0" err="1" smtClean="0"/>
              <a:t>licensing</a:t>
            </a:r>
            <a:r>
              <a:rPr lang="el-GR" sz="1800" dirty="0" smtClean="0"/>
              <a:t> and </a:t>
            </a:r>
            <a:r>
              <a:rPr lang="el-GR" sz="1800" dirty="0" err="1" smtClean="0"/>
              <a:t>public</a:t>
            </a:r>
            <a:r>
              <a:rPr lang="el-GR" sz="1800" dirty="0" smtClean="0"/>
              <a:t> </a:t>
            </a:r>
            <a:r>
              <a:rPr lang="el-GR" sz="1800" dirty="0" err="1" smtClean="0"/>
              <a:t>policy</a:t>
            </a:r>
            <a:r>
              <a:rPr lang="el-GR" sz="1800" dirty="0" smtClean="0"/>
              <a:t>." </a:t>
            </a:r>
            <a:r>
              <a:rPr lang="el-GR" sz="1800" u="sng" dirty="0" smtClean="0"/>
              <a:t>Research </a:t>
            </a:r>
            <a:r>
              <a:rPr lang="el-GR" sz="1800" u="sng" dirty="0" err="1" smtClean="0"/>
              <a:t>policy</a:t>
            </a:r>
            <a:r>
              <a:rPr lang="el-GR" sz="1800" dirty="0" smtClean="0"/>
              <a:t> </a:t>
            </a:r>
            <a:r>
              <a:rPr lang="el-GR" sz="1800" b="1" dirty="0" smtClean="0"/>
              <a:t>15</a:t>
            </a:r>
            <a:r>
              <a:rPr lang="el-GR" sz="1800" dirty="0" smtClean="0"/>
              <a:t>(6): 285-305.</a:t>
            </a:r>
          </a:p>
          <a:p>
            <a:r>
              <a:rPr lang="el-GR" sz="1800" dirty="0" err="1" smtClean="0"/>
              <a:t>Zahra</a:t>
            </a:r>
            <a:r>
              <a:rPr lang="el-GR" sz="1800" dirty="0" smtClean="0"/>
              <a:t>, S. A., R. D. </a:t>
            </a:r>
            <a:r>
              <a:rPr lang="el-GR" sz="1800" dirty="0" err="1" smtClean="0"/>
              <a:t>Ireland</a:t>
            </a:r>
            <a:r>
              <a:rPr lang="el-GR" sz="1800" dirty="0" smtClean="0"/>
              <a:t>, </a:t>
            </a:r>
            <a:r>
              <a:rPr lang="el-GR" sz="1800" dirty="0" err="1" smtClean="0"/>
              <a:t>et</a:t>
            </a:r>
            <a:r>
              <a:rPr lang="el-GR" sz="1800" dirty="0" smtClean="0"/>
              <a:t> </a:t>
            </a:r>
            <a:r>
              <a:rPr lang="el-GR" sz="1800" dirty="0" err="1" smtClean="0"/>
              <a:t>al</a:t>
            </a:r>
            <a:r>
              <a:rPr lang="el-GR" sz="1800" dirty="0" smtClean="0"/>
              <a:t>. (2000). "International </a:t>
            </a:r>
            <a:r>
              <a:rPr lang="el-GR" sz="1800" dirty="0" err="1" smtClean="0"/>
              <a:t>expansion</a:t>
            </a:r>
            <a:r>
              <a:rPr lang="el-GR" sz="1800" dirty="0" smtClean="0"/>
              <a:t> </a:t>
            </a:r>
            <a:r>
              <a:rPr lang="el-GR" sz="1800" dirty="0" err="1" smtClean="0"/>
              <a:t>by</a:t>
            </a:r>
            <a:r>
              <a:rPr lang="el-GR" sz="1800" dirty="0" smtClean="0"/>
              <a:t> </a:t>
            </a:r>
            <a:r>
              <a:rPr lang="el-GR" sz="1800" dirty="0" err="1" smtClean="0"/>
              <a:t>new</a:t>
            </a:r>
            <a:r>
              <a:rPr lang="el-GR" sz="1800" dirty="0" smtClean="0"/>
              <a:t> </a:t>
            </a:r>
            <a:r>
              <a:rPr lang="el-GR" sz="1800" dirty="0" err="1" smtClean="0"/>
              <a:t>venture</a:t>
            </a:r>
            <a:r>
              <a:rPr lang="el-GR" sz="1800" dirty="0" smtClean="0"/>
              <a:t> </a:t>
            </a:r>
            <a:r>
              <a:rPr lang="el-GR" sz="1800" dirty="0" err="1" smtClean="0"/>
              <a:t>firms</a:t>
            </a:r>
            <a:r>
              <a:rPr lang="el-GR" sz="1800" dirty="0" smtClean="0"/>
              <a:t>: International </a:t>
            </a:r>
            <a:r>
              <a:rPr lang="el-GR" sz="1800" dirty="0" err="1" smtClean="0"/>
              <a:t>diversity</a:t>
            </a:r>
            <a:r>
              <a:rPr lang="el-GR" sz="1800" dirty="0" smtClean="0"/>
              <a:t>, </a:t>
            </a:r>
            <a:r>
              <a:rPr lang="el-GR" sz="1800" dirty="0" err="1" smtClean="0"/>
              <a:t>mode</a:t>
            </a:r>
            <a:r>
              <a:rPr lang="el-GR" sz="1800" dirty="0" smtClean="0"/>
              <a:t> of </a:t>
            </a:r>
            <a:r>
              <a:rPr lang="el-GR" sz="1800" dirty="0" err="1" smtClean="0"/>
              <a:t>market</a:t>
            </a:r>
            <a:r>
              <a:rPr lang="el-GR" sz="1800" dirty="0" smtClean="0"/>
              <a:t> </a:t>
            </a:r>
            <a:r>
              <a:rPr lang="el-GR" sz="1800" dirty="0" err="1" smtClean="0"/>
              <a:t>entry</a:t>
            </a:r>
            <a:r>
              <a:rPr lang="el-GR" sz="1800" dirty="0" smtClean="0"/>
              <a:t>, </a:t>
            </a:r>
            <a:r>
              <a:rPr lang="el-GR" sz="1800" dirty="0" err="1" smtClean="0"/>
              <a:t>technological</a:t>
            </a:r>
            <a:r>
              <a:rPr lang="el-GR" sz="1800" dirty="0" smtClean="0"/>
              <a:t> </a:t>
            </a:r>
            <a:r>
              <a:rPr lang="el-GR" sz="1800" dirty="0" err="1" smtClean="0"/>
              <a:t>learning</a:t>
            </a:r>
            <a:r>
              <a:rPr lang="el-GR" sz="1800" dirty="0" smtClean="0"/>
              <a:t>, and </a:t>
            </a:r>
            <a:r>
              <a:rPr lang="el-GR" sz="1800" dirty="0" err="1" smtClean="0"/>
              <a:t>performance</a:t>
            </a:r>
            <a:r>
              <a:rPr lang="el-GR" sz="1800" dirty="0" smtClean="0"/>
              <a:t>." </a:t>
            </a:r>
            <a:r>
              <a:rPr lang="el-GR" sz="1800" u="sng" dirty="0" err="1" smtClean="0"/>
              <a:t>Academy</a:t>
            </a:r>
            <a:r>
              <a:rPr lang="el-GR" sz="1800" u="sng" dirty="0" smtClean="0"/>
              <a:t> of </a:t>
            </a:r>
            <a:r>
              <a:rPr lang="el-GR" sz="1800" u="sng" dirty="0" err="1" smtClean="0"/>
              <a:t>Management</a:t>
            </a:r>
            <a:r>
              <a:rPr lang="el-GR" sz="1800" u="sng" dirty="0" smtClean="0"/>
              <a:t> </a:t>
            </a:r>
            <a:r>
              <a:rPr lang="el-GR" sz="1800" u="sng" dirty="0" err="1" smtClean="0"/>
              <a:t>journal</a:t>
            </a:r>
            <a:r>
              <a:rPr lang="el-GR" sz="1800" dirty="0" smtClean="0"/>
              <a:t> </a:t>
            </a:r>
            <a:r>
              <a:rPr lang="el-GR" sz="1800" b="1" dirty="0" smtClean="0"/>
              <a:t>43</a:t>
            </a:r>
            <a:r>
              <a:rPr lang="el-GR" sz="1800" dirty="0" smtClean="0"/>
              <a:t>(5): 925-950.</a:t>
            </a:r>
          </a:p>
          <a:p>
            <a:endParaRPr lang="el-GR" sz="1800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EA4FF1B-C963-4D4D-BE6B-98069FBBAB34}" type="slidenum">
              <a:rPr lang="el-GR" smtClean="0"/>
              <a:pPr/>
              <a:t>19</a:t>
            </a:fld>
            <a:endParaRPr lang="el-GR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  <a:endParaRPr lang="el-GR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196975"/>
            <a:ext cx="8156575" cy="5068888"/>
          </a:xfrm>
        </p:spPr>
        <p:txBody>
          <a:bodyPr/>
          <a:lstStyle/>
          <a:p>
            <a:pPr marL="363538" indent="-363538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smtClean="0"/>
              <a:t>Aim - research questions</a:t>
            </a:r>
          </a:p>
          <a:p>
            <a:pPr marL="363538" indent="-363538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smtClean="0"/>
              <a:t>Motivation</a:t>
            </a:r>
          </a:p>
          <a:p>
            <a:pPr marL="363538" indent="-363538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smtClean="0"/>
              <a:t>Data - Methodology</a:t>
            </a:r>
          </a:p>
          <a:p>
            <a:pPr marL="363538" indent="-363538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smtClean="0"/>
              <a:t>Empirical results</a:t>
            </a:r>
          </a:p>
          <a:p>
            <a:pPr marL="363538" indent="-363538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smtClean="0"/>
              <a:t>Conclusions – policy implications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080449C-DADD-4AE2-AAB1-6549BF67B133}" type="slidenum">
              <a:rPr lang="el-GR" smtClean="0"/>
              <a:pPr/>
              <a:t>2</a:t>
            </a:fld>
            <a:endParaRPr lang="el-G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002060"/>
                </a:solidFill>
              </a:rPr>
              <a:t>Thank you</a:t>
            </a:r>
            <a:endParaRPr lang="el-GR" sz="2800" b="1" smtClean="0">
              <a:solidFill>
                <a:srgbClr val="002060"/>
              </a:solidFill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subTitle" idx="1"/>
          </p:nvPr>
        </p:nvSpPr>
        <p:spPr>
          <a:xfrm>
            <a:off x="395288" y="3141663"/>
            <a:ext cx="8497887" cy="2735262"/>
          </a:xfrm>
        </p:spPr>
        <p:txBody>
          <a:bodyPr/>
          <a:lstStyle/>
          <a:p>
            <a:r>
              <a:rPr lang="en-US" sz="3500" b="1" smtClean="0">
                <a:latin typeface="Calibri" pitchFamily="34" charset="0"/>
              </a:rPr>
              <a:t>Aggelos </a:t>
            </a:r>
            <a:r>
              <a:rPr lang="pt-BR" sz="3500" b="1" smtClean="0">
                <a:latin typeface="Calibri" pitchFamily="34" charset="0"/>
              </a:rPr>
              <a:t>Tsakanikas: </a:t>
            </a:r>
            <a:r>
              <a:rPr lang="pt-BR" sz="3500" b="1" smtClean="0">
                <a:latin typeface="Calibri" pitchFamily="34" charset="0"/>
                <a:hlinkClick r:id="rId2"/>
              </a:rPr>
              <a:t>atsakanikas@central.ntua.gr</a:t>
            </a:r>
            <a:endParaRPr lang="pt-BR" sz="3500" b="1" smtClean="0">
              <a:latin typeface="Calibri" pitchFamily="34" charset="0"/>
            </a:endParaRPr>
          </a:p>
          <a:p>
            <a:r>
              <a:rPr lang="pt-BR" sz="3500" b="1" smtClean="0">
                <a:latin typeface="Calibri" pitchFamily="34" charset="0"/>
              </a:rPr>
              <a:t> </a:t>
            </a:r>
          </a:p>
          <a:p>
            <a:endParaRPr lang="en-US" i="1" smtClean="0">
              <a:solidFill>
                <a:schemeClr val="tx2"/>
              </a:solidFill>
              <a:latin typeface="Calibri" pitchFamily="34" charset="0"/>
            </a:endParaRPr>
          </a:p>
          <a:p>
            <a:endParaRPr lang="el-GR" smtClean="0"/>
          </a:p>
        </p:txBody>
      </p:sp>
      <p:pic>
        <p:nvPicPr>
          <p:cNvPr id="5" name="Picture 4" descr="C:\Users\Aggelos\Downloads\espa 2015e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30" y="4797190"/>
            <a:ext cx="4042410" cy="9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Aim &amp; research questions</a:t>
            </a:r>
            <a:endParaRPr lang="el-GR" smtClean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The main purpose of the paper</a:t>
            </a:r>
          </a:p>
          <a:p>
            <a:pPr lvl="1"/>
            <a:r>
              <a:rPr lang="en-US" dirty="0" smtClean="0"/>
              <a:t>Explore and identify </a:t>
            </a:r>
            <a:r>
              <a:rPr lang="en-US" dirty="0" smtClean="0"/>
              <a:t>the</a:t>
            </a:r>
            <a:r>
              <a:rPr lang="el-GR" dirty="0"/>
              <a:t> </a:t>
            </a:r>
            <a:r>
              <a:rPr lang="en-US" dirty="0" smtClean="0"/>
              <a:t>firms’</a:t>
            </a:r>
            <a:r>
              <a:rPr lang="en-US" dirty="0" smtClean="0"/>
              <a:t> </a:t>
            </a:r>
            <a:r>
              <a:rPr lang="en-US" dirty="0" smtClean="0"/>
              <a:t>internal determinants of R&amp;D collaborations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questions</a:t>
            </a:r>
          </a:p>
          <a:p>
            <a:pPr lvl="1"/>
            <a:r>
              <a:rPr lang="en-US" dirty="0" smtClean="0"/>
              <a:t>What drives the decision of SMEs to implement R&amp;D collaborations in adverse times?</a:t>
            </a:r>
          </a:p>
          <a:p>
            <a:pPr lvl="1"/>
            <a:r>
              <a:rPr lang="en-US" dirty="0" smtClean="0"/>
              <a:t>Do the drivers of R&amp;D collaborations differ among age groups of firms (young, middle-aged and old firms)?</a:t>
            </a:r>
          </a:p>
          <a:p>
            <a:pPr lvl="1"/>
            <a:endParaRPr lang="en-US" dirty="0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68567A2-5FBC-4F46-8670-698BB59AFD49}" type="slidenum">
              <a:rPr lang="el-GR" smtClean="0"/>
              <a:pPr/>
              <a:t>3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doing so</a:t>
            </a:r>
            <a:endParaRPr lang="el-GR" smtClean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lvl="1"/>
            <a:r>
              <a:rPr lang="en-US" dirty="0" smtClean="0"/>
              <a:t>Four types of factors are examined </a:t>
            </a:r>
          </a:p>
          <a:p>
            <a:pPr lvl="2"/>
            <a:r>
              <a:rPr lang="en-US" dirty="0" smtClean="0"/>
              <a:t>Strategic orientation</a:t>
            </a:r>
          </a:p>
          <a:p>
            <a:pPr lvl="2"/>
            <a:r>
              <a:rPr lang="en-US" dirty="0" smtClean="0"/>
              <a:t>Internal organization</a:t>
            </a:r>
          </a:p>
          <a:p>
            <a:pPr lvl="2"/>
            <a:r>
              <a:rPr lang="en-US" dirty="0" smtClean="0"/>
              <a:t>Organizational Knowledge</a:t>
            </a:r>
          </a:p>
          <a:p>
            <a:pPr lvl="2"/>
            <a:r>
              <a:rPr lang="en-US" dirty="0" smtClean="0"/>
              <a:t>Environmental Dynamism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By utilizing a unique dataset derived from a survey of 3500 Greek </a:t>
            </a:r>
            <a:r>
              <a:rPr lang="en-US" dirty="0" smtClean="0"/>
              <a:t>SMEs undertaken in 2012.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5A51B91-A161-4AAC-94C1-34128C8B83BC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  <a:endParaRPr lang="el-GR" smtClean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400" smtClean="0"/>
              <a:t>Academics and policy makers increasingly recognize the importance of firms R&amp;D collaborations as one of the key mechanisms to produce innovation by generating opportunities for </a:t>
            </a:r>
          </a:p>
          <a:p>
            <a:pPr lvl="2"/>
            <a:r>
              <a:rPr lang="en-US" sz="1800" smtClean="0"/>
              <a:t>access to external resources, </a:t>
            </a:r>
          </a:p>
          <a:p>
            <a:pPr lvl="2"/>
            <a:r>
              <a:rPr lang="en-US" sz="1800" smtClean="0"/>
              <a:t>efficient knowledge and technology transfer, </a:t>
            </a:r>
          </a:p>
          <a:p>
            <a:pPr lvl="2"/>
            <a:r>
              <a:rPr lang="en-US" sz="1800" smtClean="0"/>
              <a:t>shared capabilities, </a:t>
            </a:r>
          </a:p>
          <a:p>
            <a:pPr lvl="2"/>
            <a:r>
              <a:rPr lang="en-US" sz="1800" smtClean="0"/>
              <a:t>and organizational learning. </a:t>
            </a:r>
          </a:p>
          <a:p>
            <a:r>
              <a:rPr lang="en-US" sz="2400" smtClean="0"/>
              <a:t>Motives for firms to undertake collaborations in R&amp;D projects</a:t>
            </a:r>
          </a:p>
          <a:p>
            <a:pPr lvl="2"/>
            <a:r>
              <a:rPr lang="en-US" sz="1800" smtClean="0"/>
              <a:t>complexity of innovation process</a:t>
            </a:r>
          </a:p>
          <a:p>
            <a:pPr lvl="2"/>
            <a:r>
              <a:rPr lang="en-US" sz="1800" smtClean="0"/>
              <a:t>risk of innovative activities</a:t>
            </a:r>
          </a:p>
          <a:p>
            <a:pPr lvl="2"/>
            <a:r>
              <a:rPr lang="en-US" sz="1800" smtClean="0"/>
              <a:t>cost of innovation </a:t>
            </a:r>
          </a:p>
          <a:p>
            <a:pPr lvl="2"/>
            <a:r>
              <a:rPr lang="en-US" sz="1800" smtClean="0"/>
              <a:t>lack of expertise and knowhow </a:t>
            </a:r>
          </a:p>
          <a:p>
            <a:pPr lvl="1"/>
            <a:endParaRPr lang="en-US" sz="2000" smtClean="0"/>
          </a:p>
          <a:p>
            <a:endParaRPr lang="en-US" sz="2400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B174635-9543-432A-A0BA-40D7374B8FA5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State-of-the-art</a:t>
            </a:r>
            <a:endParaRPr lang="el-GR" smtClean="0">
              <a:solidFill>
                <a:schemeClr val="tx1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000" dirty="0" smtClean="0"/>
              <a:t>R&amp;D collaboration is often viewed as essential for creating industry-standard platforms and technological innovations on which new knowledge work can be developed (</a:t>
            </a:r>
            <a:r>
              <a:rPr lang="en-US" sz="2000" dirty="0" err="1" smtClean="0"/>
              <a:t>Nagura</a:t>
            </a:r>
            <a:r>
              <a:rPr lang="en-US" sz="2000" dirty="0" smtClean="0"/>
              <a:t>, 2003). </a:t>
            </a:r>
          </a:p>
          <a:p>
            <a:r>
              <a:rPr lang="en-US" sz="2000" dirty="0" smtClean="0"/>
              <a:t>In the context of strategic management theory and based on internal organization of firms’ activities, the rationale for R&amp;D cooperation is linked to the exploitation of complementary competencies or knowledge (e.g. </a:t>
            </a:r>
            <a:r>
              <a:rPr lang="en-US" sz="2000" dirty="0" err="1" smtClean="0"/>
              <a:t>Teece</a:t>
            </a:r>
            <a:r>
              <a:rPr lang="en-US" sz="2000" dirty="0" smtClean="0"/>
              <a:t>, 1986; </a:t>
            </a:r>
            <a:r>
              <a:rPr lang="en-US" sz="2000" dirty="0" err="1" smtClean="0"/>
              <a:t>Kogut</a:t>
            </a:r>
            <a:r>
              <a:rPr lang="en-US" sz="2000" dirty="0" smtClean="0"/>
              <a:t> and Zander, </a:t>
            </a:r>
            <a:r>
              <a:rPr lang="en-US" sz="2000" dirty="0" smtClean="0"/>
              <a:t>1992, </a:t>
            </a:r>
            <a:r>
              <a:rPr lang="en-US" sz="2000" dirty="0" err="1" smtClean="0"/>
              <a:t>Caloghirou</a:t>
            </a:r>
            <a:r>
              <a:rPr lang="en-US" sz="2000" dirty="0" smtClean="0"/>
              <a:t> at. Al, 2004).</a:t>
            </a:r>
            <a:endParaRPr lang="en-US" sz="2000" dirty="0" smtClean="0"/>
          </a:p>
          <a:p>
            <a:r>
              <a:rPr lang="en-US" sz="2000" dirty="0" smtClean="0"/>
              <a:t>From a transaction cost perspective R&amp;D cooperation is seen as a hybrid form of organization which in certain circumstances can be a preferable alternative to the market or the hierarchy (</a:t>
            </a:r>
            <a:r>
              <a:rPr lang="en-US" sz="2000" dirty="0" err="1" smtClean="0"/>
              <a:t>Hagedoorn</a:t>
            </a:r>
            <a:r>
              <a:rPr lang="en-US" sz="2000" dirty="0" smtClean="0"/>
              <a:t> et al. 2000).</a:t>
            </a:r>
          </a:p>
          <a:p>
            <a:r>
              <a:rPr lang="en-US" sz="2000" dirty="0" smtClean="0"/>
              <a:t>Industrial organization literature focuses on the incentives for firms to conduct R&amp;D cooperative projects with competitors and the effects on social welfare of this type of R&amp;D cooperation (e.g. </a:t>
            </a:r>
            <a:r>
              <a:rPr lang="en-US" sz="2000" dirty="0" err="1" smtClean="0"/>
              <a:t>D’Aspremont</a:t>
            </a:r>
            <a:r>
              <a:rPr lang="en-US" sz="2000" dirty="0" smtClean="0"/>
              <a:t> and </a:t>
            </a:r>
            <a:r>
              <a:rPr lang="en-US" sz="2000" dirty="0" err="1" smtClean="0"/>
              <a:t>Jacquemin</a:t>
            </a:r>
            <a:r>
              <a:rPr lang="en-US" sz="2000" dirty="0" smtClean="0"/>
              <a:t>, 1988; </a:t>
            </a:r>
            <a:r>
              <a:rPr lang="en-US" sz="2000" dirty="0" err="1" smtClean="0"/>
              <a:t>Kamien</a:t>
            </a:r>
            <a:r>
              <a:rPr lang="en-US" sz="2000" dirty="0" smtClean="0"/>
              <a:t> et al., 1992).</a:t>
            </a:r>
          </a:p>
          <a:p>
            <a:endParaRPr lang="en-US" sz="2000" dirty="0" smtClean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E5394EB-B731-4112-A429-237FD4514468}" type="slidenum">
              <a:rPr lang="el-GR" smtClean="0">
                <a:solidFill>
                  <a:schemeClr val="tx1"/>
                </a:solidFill>
              </a:rPr>
              <a:pPr/>
              <a:t>6</a:t>
            </a:fld>
            <a:endParaRPr 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</a:t>
            </a:r>
            <a:endParaRPr lang="el-GR" smtClean="0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We make use of data retrieved from a unique survey of 3500 SMEs (&lt;250 employees) operating in Greece in the period 2012</a:t>
            </a:r>
          </a:p>
          <a:p>
            <a:r>
              <a:rPr lang="en-US" smtClean="0"/>
              <a:t>We classify firms in 3 age groups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Young firms: 1-6 years old (following the definition provided by Veugelers and Cassiman 2010; Evans 1987, Fotopoulos and Giotopoulos 2010, Lotti et al. 2003)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Middle-aged firms: 7-15 years old 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Old firms: &gt;15 years old </a:t>
            </a:r>
          </a:p>
          <a:p>
            <a:r>
              <a:rPr lang="en-US" smtClean="0"/>
              <a:t>Age measure : survey year – year of establishment</a:t>
            </a:r>
          </a:p>
          <a:p>
            <a:pPr lvl="1"/>
            <a:endParaRPr lang="en-US" smtClean="0">
              <a:solidFill>
                <a:schemeClr val="tx1"/>
              </a:solidFill>
            </a:endParaRPr>
          </a:p>
          <a:p>
            <a:endParaRPr lang="en-US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836DFA6-582B-4692-BDA0-8CD3557209D0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Methodology: ordered </a:t>
            </a:r>
            <a:r>
              <a:rPr lang="en-US" altLang="el-GR" dirty="0" err="1" smtClean="0"/>
              <a:t>probit</a:t>
            </a:r>
            <a:r>
              <a:rPr lang="en-US" altLang="el-GR" dirty="0" smtClean="0"/>
              <a:t> model</a:t>
            </a:r>
            <a:endParaRPr lang="el-GR" altLang="el-GR" dirty="0" smtClean="0"/>
          </a:p>
        </p:txBody>
      </p:sp>
      <p:sp>
        <p:nvSpPr>
          <p:cNvPr id="29698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400" dirty="0" smtClean="0"/>
              <a:t>In order to obtain elasticities we provide marginal effects (i.e. </a:t>
            </a:r>
            <a:r>
              <a:rPr lang="en-US" sz="2400" dirty="0" err="1" smtClean="0"/>
              <a:t>dy</a:t>
            </a:r>
            <a:r>
              <a:rPr lang="en-US" sz="2400" dirty="0" smtClean="0"/>
              <a:t>/dx implies: how much and in which dimension a change in x affects the probability of y to exhibit a specific outcome)</a:t>
            </a:r>
          </a:p>
          <a:p>
            <a:r>
              <a:rPr lang="en-US" altLang="el-GR" sz="2400" dirty="0" smtClean="0"/>
              <a:t>Dependent Variable: Collaborations in R&amp;D projects</a:t>
            </a:r>
          </a:p>
          <a:p>
            <a:pPr lvl="1"/>
            <a:r>
              <a:rPr lang="en-GB" sz="2000" dirty="0" smtClean="0"/>
              <a:t>Firms are asked </a:t>
            </a:r>
            <a:r>
              <a:rPr lang="en-US" sz="2000" dirty="0" smtClean="0"/>
              <a:t>whether they </a:t>
            </a:r>
            <a:r>
              <a:rPr lang="en-US" sz="2000" dirty="0" smtClean="0"/>
              <a:t>have participated in collaborations in R&amp;D projects related to his/her business over the last five years?</a:t>
            </a:r>
          </a:p>
          <a:p>
            <a:pPr lvl="2"/>
            <a:r>
              <a:rPr lang="en-US" sz="1800" dirty="0" smtClean="0"/>
              <a:t>Ordered seven-category variable taking values from </a:t>
            </a:r>
            <a:r>
              <a:rPr lang="el-GR" sz="1800" dirty="0" smtClean="0"/>
              <a:t>1: </a:t>
            </a:r>
            <a:r>
              <a:rPr lang="el-GR" sz="1800" dirty="0" err="1" smtClean="0"/>
              <a:t>no</a:t>
            </a:r>
            <a:r>
              <a:rPr lang="el-GR" sz="1800" dirty="0" smtClean="0"/>
              <a:t>, </a:t>
            </a:r>
            <a:r>
              <a:rPr lang="el-GR" sz="1800" dirty="0" err="1" smtClean="0"/>
              <a:t>to</a:t>
            </a:r>
            <a:r>
              <a:rPr lang="el-GR" sz="1800" dirty="0" smtClean="0"/>
              <a:t> 7: </a:t>
            </a:r>
            <a:r>
              <a:rPr lang="el-GR" sz="1800" dirty="0" err="1" smtClean="0"/>
              <a:t>continuous</a:t>
            </a:r>
            <a:r>
              <a:rPr lang="en-US" sz="1800" dirty="0" smtClean="0"/>
              <a:t> </a:t>
            </a:r>
            <a:r>
              <a:rPr lang="el-GR" sz="1800" dirty="0" err="1" smtClean="0"/>
              <a:t>participation</a:t>
            </a:r>
            <a:r>
              <a:rPr lang="el-GR" sz="1800" dirty="0" smtClean="0"/>
              <a:t> in </a:t>
            </a:r>
            <a:r>
              <a:rPr lang="el-GR" sz="1800" dirty="0" err="1" smtClean="0"/>
              <a:t>research</a:t>
            </a:r>
            <a:r>
              <a:rPr lang="el-GR" sz="1800" dirty="0" smtClean="0"/>
              <a:t> </a:t>
            </a:r>
            <a:r>
              <a:rPr lang="el-GR" sz="1800" dirty="0" err="1" smtClean="0"/>
              <a:t>projects</a:t>
            </a:r>
            <a:endParaRPr lang="en-US" sz="1800" dirty="0" smtClean="0"/>
          </a:p>
          <a:p>
            <a:endParaRPr lang="en-US" sz="2400" dirty="0" smtClean="0"/>
          </a:p>
          <a:p>
            <a:pPr marL="274638" lvl="1" indent="0">
              <a:buNone/>
            </a:pPr>
            <a:r>
              <a:rPr lang="en-US" sz="1800" dirty="0" smtClean="0"/>
              <a:t>f {Low Cost Strategy, Differentiation Strategy, Hierarchical Decentralization, Professional Management, Advanced ICT skills, Absorptive Capacity, Sustainable Competitive Advantage, International Diversity</a:t>
            </a:r>
            <a:r>
              <a:rPr lang="en-GB" sz="1800" dirty="0" smtClean="0"/>
              <a:t>}</a:t>
            </a:r>
            <a:endParaRPr lang="el-GR" sz="1800" dirty="0" smtClean="0"/>
          </a:p>
        </p:txBody>
      </p:sp>
      <p:sp>
        <p:nvSpPr>
          <p:cNvPr id="29699" name="3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fld id="{3A1FB9F6-44D9-4484-9563-A711D66DC299}" type="slidenum">
              <a:rPr lang="el-GR" altLang="el-GR" smtClean="0">
                <a:solidFill>
                  <a:schemeClr val="tx1"/>
                </a:solidFill>
              </a:rPr>
              <a:pPr eaLnBrk="0" hangingPunct="0"/>
              <a:t>8</a:t>
            </a:fld>
            <a:endParaRPr lang="el-GR" alt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Independent variables:</a:t>
            </a:r>
            <a:endParaRPr lang="el-GR" altLang="el-GR" smtClean="0"/>
          </a:p>
        </p:txBody>
      </p:sp>
      <p:sp>
        <p:nvSpPr>
          <p:cNvPr id="3072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400" b="1" smtClean="0"/>
              <a:t>Strategy Factors</a:t>
            </a:r>
            <a:endParaRPr lang="en-US" sz="2400" b="1" dirty="0" smtClean="0"/>
          </a:p>
          <a:p>
            <a:pPr lvl="1"/>
            <a:r>
              <a:rPr lang="en-US" sz="2000" b="1" dirty="0" smtClean="0"/>
              <a:t>Low Cost Strategy</a:t>
            </a:r>
            <a:r>
              <a:rPr lang="en-US" sz="2000" dirty="0" smtClean="0"/>
              <a:t>: </a:t>
            </a:r>
            <a:r>
              <a:rPr lang="en-GB" sz="2000" dirty="0" smtClean="0"/>
              <a:t>t</a:t>
            </a:r>
            <a:r>
              <a:rPr lang="en-US" sz="2000" dirty="0" smtClean="0"/>
              <a:t>o what extent the competitive advantage of the company is related to low prices (from 1 the firm charges higher than the competitors  to 7 the firm is an absolute cost leader)</a:t>
            </a:r>
          </a:p>
          <a:p>
            <a:pPr lvl="1"/>
            <a:r>
              <a:rPr lang="el-GR" sz="2000" dirty="0" smtClean="0"/>
              <a:t> </a:t>
            </a:r>
            <a:r>
              <a:rPr lang="en-US" sz="2000" b="1" dirty="0" smtClean="0"/>
              <a:t>Product Differentiation Strategy</a:t>
            </a:r>
            <a:r>
              <a:rPr lang="en-US" sz="2000" dirty="0" smtClean="0"/>
              <a:t>: </a:t>
            </a:r>
            <a:r>
              <a:rPr lang="en-GB" sz="2000" dirty="0" smtClean="0"/>
              <a:t>t</a:t>
            </a:r>
            <a:r>
              <a:rPr lang="en-US" sz="2000" dirty="0" smtClean="0"/>
              <a:t>o what extent the competitive advantage of the company is related to product differentiation (from </a:t>
            </a:r>
            <a:r>
              <a:rPr lang="el-GR" sz="2000" dirty="0" smtClean="0"/>
              <a:t>1:</a:t>
            </a:r>
            <a:r>
              <a:rPr lang="en-US" sz="2000" dirty="0" smtClean="0"/>
              <a:t> firm’s products/services underperform to </a:t>
            </a:r>
            <a:r>
              <a:rPr lang="el-GR" sz="2000" dirty="0" smtClean="0"/>
              <a:t>7: </a:t>
            </a:r>
            <a:r>
              <a:rPr lang="en-US" sz="2000" dirty="0" smtClean="0"/>
              <a:t>firm’s products/services are extensively differentiated)</a:t>
            </a:r>
          </a:p>
          <a:p>
            <a:r>
              <a:rPr lang="en-US" sz="2400" b="1" dirty="0" smtClean="0"/>
              <a:t>Internal Organization Factors</a:t>
            </a:r>
          </a:p>
          <a:p>
            <a:pPr lvl="1"/>
            <a:r>
              <a:rPr lang="en-US" sz="2000" b="1" dirty="0" smtClean="0"/>
              <a:t>Hierarchical Decentralization</a:t>
            </a:r>
            <a:r>
              <a:rPr lang="en-US" sz="2000" dirty="0" smtClean="0"/>
              <a:t>: how decentralized is the decision-making process (from 1: high centralized to 7: high decentralized)</a:t>
            </a:r>
          </a:p>
          <a:p>
            <a:pPr lvl="1"/>
            <a:r>
              <a:rPr lang="en-US" sz="2000" b="1" dirty="0" smtClean="0"/>
              <a:t>Professional management: </a:t>
            </a:r>
            <a:r>
              <a:rPr lang="en-US" sz="2000" dirty="0" smtClean="0"/>
              <a:t>to what extent the management of the company is professional (from </a:t>
            </a:r>
            <a:r>
              <a:rPr lang="el-GR" sz="2000" dirty="0" smtClean="0"/>
              <a:t>1: </a:t>
            </a:r>
            <a:r>
              <a:rPr lang="en-US" sz="2000" dirty="0" smtClean="0"/>
              <a:t>mainly friends/family to 7</a:t>
            </a:r>
            <a:r>
              <a:rPr lang="el-GR" sz="2000" dirty="0" smtClean="0"/>
              <a:t>: </a:t>
            </a:r>
            <a:r>
              <a:rPr lang="en-US" sz="2000" dirty="0" smtClean="0"/>
              <a:t>only professionals participate in top management)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endParaRPr lang="el-GR" sz="2400" dirty="0" smtClean="0"/>
          </a:p>
        </p:txBody>
      </p:sp>
      <p:sp>
        <p:nvSpPr>
          <p:cNvPr id="30723" name="4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fld id="{159510DD-0F37-4B9F-B98B-7AFE9CB47F0B}" type="slidenum">
              <a:rPr lang="el-GR" altLang="el-GR" smtClean="0">
                <a:solidFill>
                  <a:schemeClr val="tx1"/>
                </a:solidFill>
              </a:rPr>
              <a:pPr eaLnBrk="0" hangingPunct="0"/>
              <a:t>9</a:t>
            </a:fld>
            <a:endParaRPr lang="el-GR" altLang="el-G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Ρίζες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Ρίζες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Ρίζες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25259</TotalTime>
  <Words>2150</Words>
  <Application>Microsoft Office PowerPoint</Application>
  <PresentationFormat>On-screen Show (4:3)</PresentationFormat>
  <Paragraphs>241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Bookman Old Style</vt:lpstr>
      <vt:lpstr>Calibri</vt:lpstr>
      <vt:lpstr>Cambria</vt:lpstr>
      <vt:lpstr>Gill Sans MT</vt:lpstr>
      <vt:lpstr>Times New Roman</vt:lpstr>
      <vt:lpstr>Verdana</vt:lpstr>
      <vt:lpstr>Wingdings</vt:lpstr>
      <vt:lpstr>Wingdings 3</vt:lpstr>
      <vt:lpstr>Ρίζες</vt:lpstr>
      <vt:lpstr>What drives the decision of SMEs to collaborate in R&amp;D?</vt:lpstr>
      <vt:lpstr>Outline</vt:lpstr>
      <vt:lpstr>Aim &amp; research questions</vt:lpstr>
      <vt:lpstr>In doing so</vt:lpstr>
      <vt:lpstr>Motivation</vt:lpstr>
      <vt:lpstr>State-of-the-art</vt:lpstr>
      <vt:lpstr>Data</vt:lpstr>
      <vt:lpstr>Methodology: ordered probit model</vt:lpstr>
      <vt:lpstr>Independent variables:</vt:lpstr>
      <vt:lpstr>Independent variables:</vt:lpstr>
      <vt:lpstr>Descriptive Statistics</vt:lpstr>
      <vt:lpstr>Probit Results: total sample versus age groups</vt:lpstr>
      <vt:lpstr>Discussion of results: on the role of strategic factors</vt:lpstr>
      <vt:lpstr>Discussion of results: on the role of organizational knowledge</vt:lpstr>
      <vt:lpstr>Discussion of results: on the role of environmental dynamism</vt:lpstr>
      <vt:lpstr>Conclusions </vt:lpstr>
      <vt:lpstr>Policy and managerial implications</vt:lpstr>
      <vt:lpstr>References I</vt:lpstr>
      <vt:lpstr>References II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Giotopoulos</dc:creator>
  <cp:lastModifiedBy>Aggelos Tsakanikas</cp:lastModifiedBy>
  <cp:revision>1348</cp:revision>
  <dcterms:created xsi:type="dcterms:W3CDTF">2006-02-05T09:50:59Z</dcterms:created>
  <dcterms:modified xsi:type="dcterms:W3CDTF">2015-10-30T11:27:03Z</dcterms:modified>
</cp:coreProperties>
</file>