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90" r:id="rId3"/>
    <p:sldId id="291" r:id="rId4"/>
    <p:sldId id="257" r:id="rId5"/>
    <p:sldId id="259" r:id="rId6"/>
    <p:sldId id="260" r:id="rId7"/>
    <p:sldId id="292" r:id="rId8"/>
    <p:sldId id="265" r:id="rId9"/>
    <p:sldId id="266" r:id="rId10"/>
    <p:sldId id="296" r:id="rId11"/>
    <p:sldId id="297" r:id="rId12"/>
    <p:sldId id="295" r:id="rId13"/>
    <p:sldId id="293" r:id="rId14"/>
    <p:sldId id="294" r:id="rId15"/>
    <p:sldId id="269" r:id="rId16"/>
    <p:sldId id="282" r:id="rId17"/>
    <p:sldId id="283" r:id="rId18"/>
    <p:sldId id="284" r:id="rId19"/>
    <p:sldId id="285" r:id="rId20"/>
    <p:sldId id="286" r:id="rId21"/>
    <p:sldId id="278" r:id="rId22"/>
    <p:sldId id="288" r:id="rId23"/>
    <p:sldId id="287" r:id="rId24"/>
    <p:sldId id="289" r:id="rId25"/>
    <p:sldId id="29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9926" autoAdjust="0"/>
    <p:restoredTop sz="73062" autoAdjust="0"/>
  </p:normalViewPr>
  <p:slideViewPr>
    <p:cSldViewPr>
      <p:cViewPr>
        <p:scale>
          <a:sx n="41" d="100"/>
          <a:sy n="41" d="100"/>
        </p:scale>
        <p:origin x="-3306" y="-15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Aimilia\My%20Documents\&#914;&#953;&#946;&#955;&#943;&#959;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Φύλλο1!$C$2</c:f>
              <c:strCache>
                <c:ptCount val="1"/>
                <c:pt idx="0">
                  <c:v>Million Euros</c:v>
                </c:pt>
              </c:strCache>
            </c:strRef>
          </c:tx>
          <c:dLbls>
            <c:txPr>
              <a:bodyPr/>
              <a:lstStyle/>
              <a:p>
                <a:pPr>
                  <a:defRPr lang="en-US" sz="1200"/>
                </a:pPr>
                <a:endParaRPr lang="el-GR"/>
              </a:p>
            </c:txPr>
            <c:showVal val="1"/>
          </c:dLbls>
          <c:cat>
            <c:strRef>
              <c:f>Φύλλο1!$B$3:$B$9</c:f>
              <c:strCache>
                <c:ptCount val="7"/>
                <c:pt idx="0">
                  <c:v>FP1 (1984-1987)</c:v>
                </c:pt>
                <c:pt idx="1">
                  <c:v>FP2 (1987-1991)</c:v>
                </c:pt>
                <c:pt idx="2">
                  <c:v>FP3 (1990-1994)</c:v>
                </c:pt>
                <c:pt idx="3">
                  <c:v>FP4 (1994-1998)</c:v>
                </c:pt>
                <c:pt idx="4">
                  <c:v>FP5 (1998-2002)</c:v>
                </c:pt>
                <c:pt idx="5">
                  <c:v>FP6 (2002-2006)</c:v>
                </c:pt>
                <c:pt idx="6">
                  <c:v>FP7 (2007-2013)</c:v>
                </c:pt>
              </c:strCache>
            </c:strRef>
          </c:cat>
          <c:val>
            <c:numRef>
              <c:f>Φύλλο1!$C$3:$C$9</c:f>
              <c:numCache>
                <c:formatCode>General</c:formatCode>
                <c:ptCount val="7"/>
                <c:pt idx="0">
                  <c:v>3750</c:v>
                </c:pt>
                <c:pt idx="1">
                  <c:v>5369</c:v>
                </c:pt>
                <c:pt idx="2">
                  <c:v>6600</c:v>
                </c:pt>
                <c:pt idx="3">
                  <c:v>13164</c:v>
                </c:pt>
                <c:pt idx="4">
                  <c:v>13700</c:v>
                </c:pt>
                <c:pt idx="5">
                  <c:v>17883</c:v>
                </c:pt>
                <c:pt idx="6">
                  <c:v>50521</c:v>
                </c:pt>
              </c:numCache>
            </c:numRef>
          </c:val>
        </c:ser>
        <c:ser>
          <c:idx val="1"/>
          <c:order val="1"/>
          <c:tx>
            <c:strRef>
              <c:f>Φύλλο1!$D$2</c:f>
              <c:strCache>
                <c:ptCount val="1"/>
              </c:strCache>
            </c:strRef>
          </c:tx>
          <c:cat>
            <c:strRef>
              <c:f>Φύλλο1!$B$3:$B$9</c:f>
              <c:strCache>
                <c:ptCount val="7"/>
                <c:pt idx="0">
                  <c:v>FP1 (1984-1987)</c:v>
                </c:pt>
                <c:pt idx="1">
                  <c:v>FP2 (1987-1991)</c:v>
                </c:pt>
                <c:pt idx="2">
                  <c:v>FP3 (1990-1994)</c:v>
                </c:pt>
                <c:pt idx="3">
                  <c:v>FP4 (1994-1998)</c:v>
                </c:pt>
                <c:pt idx="4">
                  <c:v>FP5 (1998-2002)</c:v>
                </c:pt>
                <c:pt idx="5">
                  <c:v>FP6 (2002-2006)</c:v>
                </c:pt>
                <c:pt idx="6">
                  <c:v>FP7 (2007-2013)</c:v>
                </c:pt>
              </c:strCache>
            </c:strRef>
          </c:cat>
          <c:val>
            <c:numRef>
              <c:f>Φύλλο1!$D$3:$D$9</c:f>
              <c:numCache>
                <c:formatCode>General</c:formatCode>
                <c:ptCount val="7"/>
              </c:numCache>
            </c:numRef>
          </c:val>
        </c:ser>
        <c:gapWidth val="0"/>
        <c:axId val="39472512"/>
        <c:axId val="39519360"/>
      </c:barChart>
      <c:catAx>
        <c:axId val="39472512"/>
        <c:scaling>
          <c:orientation val="minMax"/>
        </c:scaling>
        <c:axPos val="b"/>
        <c:majorTickMark val="none"/>
        <c:tickLblPos val="nextTo"/>
        <c:txPr>
          <a:bodyPr/>
          <a:lstStyle/>
          <a:p>
            <a:pPr>
              <a:defRPr lang="en-US" sz="1200"/>
            </a:pPr>
            <a:endParaRPr lang="el-GR"/>
          </a:p>
        </c:txPr>
        <c:crossAx val="39519360"/>
        <c:crosses val="autoZero"/>
        <c:auto val="1"/>
        <c:lblAlgn val="ctr"/>
        <c:lblOffset val="100"/>
      </c:catAx>
      <c:valAx>
        <c:axId val="39519360"/>
        <c:scaling>
          <c:orientation val="minMax"/>
        </c:scaling>
        <c:axPos val="l"/>
        <c:numFmt formatCode="General" sourceLinked="1"/>
        <c:tickLblPos val="nextTo"/>
        <c:txPr>
          <a:bodyPr/>
          <a:lstStyle/>
          <a:p>
            <a:pPr>
              <a:defRPr lang="en-US" sz="1200"/>
            </a:pPr>
            <a:endParaRPr lang="el-GR"/>
          </a:p>
        </c:txPr>
        <c:crossAx val="39472512"/>
        <c:crosses val="autoZero"/>
        <c:crossBetween val="between"/>
      </c:valAx>
    </c:plotArea>
    <c:plotVisOnly val="1"/>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6AE226-5314-4CE5-A7A1-CB4FE38EAD13}" type="datetimeFigureOut">
              <a:rPr lang="en-US" smtClean="0"/>
              <a:pPr/>
              <a:t>3/31/2013</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FC23F2-ED4D-4BAE-B247-D466CA617E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403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4403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A79573-4180-470A-9794-E3864D8EBF79}" type="slidenum">
              <a:rPr lang="el-GR" smtClean="0"/>
              <a:pPr fontAlgn="base">
                <a:spcBef>
                  <a:spcPct val="0"/>
                </a:spcBef>
                <a:spcAft>
                  <a:spcPct val="0"/>
                </a:spcAft>
                <a:defRPr/>
              </a:pPr>
              <a:t>5</a:t>
            </a:fld>
            <a:endParaRPr lang="el-G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301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r>
              <a:rPr lang="el-GR" dirty="0" smtClean="0"/>
              <a:t>Οι ελληνικοί οργανισμοί έχουν συμμετάσχει σε 4039 ερευνητικά έργα (</a:t>
            </a:r>
            <a:r>
              <a:rPr lang="en-US" sz="1100" dirty="0" smtClean="0"/>
              <a:t>18.2</a:t>
            </a:r>
            <a:r>
              <a:rPr lang="el-GR" sz="1100" dirty="0" smtClean="0"/>
              <a:t>% του συνόλου των έργων</a:t>
            </a:r>
            <a:r>
              <a:rPr lang="el-GR" dirty="0" smtClean="0"/>
              <a:t>)</a:t>
            </a:r>
            <a:r>
              <a:rPr lang="en-US" dirty="0" smtClean="0"/>
              <a:t>,</a:t>
            </a:r>
            <a:r>
              <a:rPr lang="el-GR" dirty="0" smtClean="0"/>
              <a:t> συνολικού προϋπολογισμού 3200 εκ. ευρώ (</a:t>
            </a:r>
            <a:r>
              <a:rPr lang="en-US" sz="1100" dirty="0" smtClean="0"/>
              <a:t>5.2%</a:t>
            </a:r>
            <a:r>
              <a:rPr lang="el-GR" sz="1100" dirty="0" smtClean="0"/>
              <a:t> του συνολικού προϋπολογισμού</a:t>
            </a:r>
            <a:r>
              <a:rPr lang="el-GR" dirty="0" smtClean="0"/>
              <a:t>).</a:t>
            </a:r>
            <a:endParaRPr lang="en-US" dirty="0" smtClean="0"/>
          </a:p>
        </p:txBody>
      </p:sp>
      <p:sp>
        <p:nvSpPr>
          <p:cNvPr id="4301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8C9973-A1A2-40E1-8C5A-B50103E935DA}" type="slidenum">
              <a:rPr lang="en-US"/>
              <a:pPr fontAlgn="base">
                <a:spcBef>
                  <a:spcPct val="0"/>
                </a:spcBef>
                <a:spcAft>
                  <a:spcPct val="0"/>
                </a:spcAft>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301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dirty="0" smtClean="0"/>
          </a:p>
        </p:txBody>
      </p:sp>
      <p:sp>
        <p:nvSpPr>
          <p:cNvPr id="4301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8C9973-A1A2-40E1-8C5A-B50103E935DA}" type="slidenum">
              <a:rPr lang="en-US"/>
              <a:pPr fontAlgn="base">
                <a:spcBef>
                  <a:spcPct val="0"/>
                </a:spcBef>
                <a:spcAft>
                  <a:spcPct val="0"/>
                </a:spcAft>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E947ECE-869D-4723-8CC2-0CB770312A34}" type="slidenum">
              <a:rPr lang="el-GR" smtClean="0"/>
              <a:pPr/>
              <a:t>6</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E947ECE-869D-4723-8CC2-0CB770312A34}" type="slidenum">
              <a:rPr lang="el-GR" smtClean="0"/>
              <a:pPr/>
              <a:t>7</a:t>
            </a:fld>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789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dirty="0" smtClean="0"/>
          </a:p>
        </p:txBody>
      </p:sp>
      <p:sp>
        <p:nvSpPr>
          <p:cNvPr id="3789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96BE9E-1571-4E23-B1D4-4E4BCBB917FB}" type="slidenum">
              <a:rPr lang="el-GR"/>
              <a:pPr fontAlgn="base">
                <a:spcBef>
                  <a:spcPct val="0"/>
                </a:spcBef>
                <a:spcAft>
                  <a:spcPct val="0"/>
                </a:spcAft>
              </a:pPr>
              <a:t>8</a:t>
            </a:fld>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E947ECE-869D-4723-8CC2-0CB770312A34}" type="slidenum">
              <a:rPr lang="el-GR" smtClean="0"/>
              <a:pPr/>
              <a:t>9</a:t>
            </a:fld>
            <a:endParaRPr 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E947ECE-869D-4723-8CC2-0CB770312A34}" type="slidenum">
              <a:rPr lang="el-GR" smtClean="0"/>
              <a:pPr/>
              <a:t>10</a:t>
            </a:fld>
            <a:endParaRPr lang="el-G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E947ECE-869D-4723-8CC2-0CB770312A34}" type="slidenum">
              <a:rPr lang="el-GR" smtClean="0"/>
              <a:pPr/>
              <a:t>11</a:t>
            </a:fld>
            <a:endParaRPr 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E947ECE-869D-4723-8CC2-0CB770312A34}" type="slidenum">
              <a:rPr lang="el-GR" smtClean="0"/>
              <a:pPr/>
              <a:t>13</a:t>
            </a:fld>
            <a:endParaRPr lang="el-G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E947ECE-869D-4723-8CC2-0CB770312A34}" type="slidenum">
              <a:rPr lang="el-GR" smtClean="0"/>
              <a:pPr/>
              <a:t>14</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8289E23B-7CF3-451B-804E-C6ECCB73A1F9}" type="datetimeFigureOut">
              <a:rPr lang="en-US" smtClean="0"/>
              <a:pPr/>
              <a:t>3/31/2013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6C263266-01B9-44DB-AF7C-AEB37F3A8D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8289E23B-7CF3-451B-804E-C6ECCB73A1F9}" type="datetimeFigureOut">
              <a:rPr lang="en-US" smtClean="0"/>
              <a:pPr/>
              <a:t>3/31/2013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6C263266-01B9-44DB-AF7C-AEB37F3A8D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8289E23B-7CF3-451B-804E-C6ECCB73A1F9}" type="datetimeFigureOut">
              <a:rPr lang="en-US" smtClean="0"/>
              <a:pPr/>
              <a:t>3/31/2013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6C263266-01B9-44DB-AF7C-AEB37F3A8D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8289E23B-7CF3-451B-804E-C6ECCB73A1F9}" type="datetimeFigureOut">
              <a:rPr lang="en-US" smtClean="0"/>
              <a:pPr/>
              <a:t>3/31/2013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6C263266-01B9-44DB-AF7C-AEB37F3A8D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289E23B-7CF3-451B-804E-C6ECCB73A1F9}" type="datetimeFigureOut">
              <a:rPr lang="en-US" smtClean="0"/>
              <a:pPr/>
              <a:t>3/31/2013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6C263266-01B9-44DB-AF7C-AEB37F3A8D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8289E23B-7CF3-451B-804E-C6ECCB73A1F9}" type="datetimeFigureOut">
              <a:rPr lang="en-US" smtClean="0"/>
              <a:pPr/>
              <a:t>3/31/2013</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6C263266-01B9-44DB-AF7C-AEB37F3A8D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8289E23B-7CF3-451B-804E-C6ECCB73A1F9}" type="datetimeFigureOut">
              <a:rPr lang="en-US" smtClean="0"/>
              <a:pPr/>
              <a:t>3/31/2013</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6C263266-01B9-44DB-AF7C-AEB37F3A8D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8289E23B-7CF3-451B-804E-C6ECCB73A1F9}" type="datetimeFigureOut">
              <a:rPr lang="en-US" smtClean="0"/>
              <a:pPr/>
              <a:t>3/31/2013</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6C263266-01B9-44DB-AF7C-AEB37F3A8D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289E23B-7CF3-451B-804E-C6ECCB73A1F9}" type="datetimeFigureOut">
              <a:rPr lang="en-US" smtClean="0"/>
              <a:pPr/>
              <a:t>3/31/2013</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6C263266-01B9-44DB-AF7C-AEB37F3A8D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289E23B-7CF3-451B-804E-C6ECCB73A1F9}" type="datetimeFigureOut">
              <a:rPr lang="en-US" smtClean="0"/>
              <a:pPr/>
              <a:t>3/31/2013</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6C263266-01B9-44DB-AF7C-AEB37F3A8D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289E23B-7CF3-451B-804E-C6ECCB73A1F9}" type="datetimeFigureOut">
              <a:rPr lang="en-US" smtClean="0"/>
              <a:pPr/>
              <a:t>3/31/2013</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6C263266-01B9-44DB-AF7C-AEB37F3A8D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9E23B-7CF3-451B-804E-C6ECCB73A1F9}" type="datetimeFigureOut">
              <a:rPr lang="en-US" smtClean="0"/>
              <a:pPr/>
              <a:t>3/31/2013</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63266-01B9-44DB-AF7C-AEB37F3A8D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371600"/>
            <a:ext cx="7772400" cy="2228851"/>
          </a:xfrm>
        </p:spPr>
        <p:txBody>
          <a:bodyPr>
            <a:noAutofit/>
          </a:bodyPr>
          <a:lstStyle/>
          <a:p>
            <a:r>
              <a:rPr lang="el-GR" sz="2800" dirty="0" smtClean="0"/>
              <a:t>Η συμβολή των  επτά Προγραμμάτων Πλαίσιο στην Ευρωπαϊκή έρευνα: Τα διευρωπαϊκά  δίκτυα ερευνητικής συνεργασίας και η αξιοσημείωτη διαχρονική παρουσία των ελληνικών ακαδημαϊκών και ερευνητικών ιδρυμάτων</a:t>
            </a:r>
            <a:endParaRPr lang="en-US" sz="2800" dirty="0"/>
          </a:p>
        </p:txBody>
      </p:sp>
      <p:sp>
        <p:nvSpPr>
          <p:cNvPr id="3" name="2 - Υπότιτλος"/>
          <p:cNvSpPr>
            <a:spLocks noGrp="1"/>
          </p:cNvSpPr>
          <p:nvPr>
            <p:ph type="subTitle" idx="1"/>
          </p:nvPr>
        </p:nvSpPr>
        <p:spPr>
          <a:xfrm>
            <a:off x="1371600" y="3886200"/>
            <a:ext cx="6934200" cy="1828800"/>
          </a:xfrm>
        </p:spPr>
        <p:txBody>
          <a:bodyPr>
            <a:normAutofit fontScale="85000" lnSpcReduction="20000"/>
          </a:bodyPr>
          <a:lstStyle/>
          <a:p>
            <a:r>
              <a:rPr lang="el-GR" sz="2800" dirty="0" smtClean="0"/>
              <a:t>Γιάννης Καλογήρου, Αιμιλία Πρωτόγερου</a:t>
            </a:r>
          </a:p>
          <a:p>
            <a:r>
              <a:rPr lang="el-GR" sz="2800" dirty="0" smtClean="0"/>
              <a:t>Εργαστήριο Ενεργειακής και Βιομηχανικής Οικονομίας, ΕΜΠ </a:t>
            </a:r>
          </a:p>
          <a:p>
            <a:r>
              <a:rPr lang="el-GR" sz="2800" dirty="0" smtClean="0"/>
              <a:t>Πανελλήνιο Συνέδριο της Ιστορίας των Επιστημών και της Τεχνολογίας, Αθήνα, 28-30 Μαρτίου 2013</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Κατανομή των ερευνητικών φορέων και των αντίστοιχων συμμετοχών τους στα ΠΠ με βάση το είδος τους (1984-2009)</a:t>
            </a:r>
            <a:endParaRPr lang="el-GR" sz="2400" dirty="0"/>
          </a:p>
        </p:txBody>
      </p:sp>
      <p:sp>
        <p:nvSpPr>
          <p:cNvPr id="3" name="2 - Θέση κειμένου"/>
          <p:cNvSpPr>
            <a:spLocks noGrp="1"/>
          </p:cNvSpPr>
          <p:nvPr>
            <p:ph type="body" idx="1"/>
          </p:nvPr>
        </p:nvSpPr>
        <p:spPr>
          <a:xfrm>
            <a:off x="457200" y="1219200"/>
            <a:ext cx="4040188" cy="955675"/>
          </a:xfrm>
        </p:spPr>
        <p:txBody>
          <a:bodyPr/>
          <a:lstStyle/>
          <a:p>
            <a:r>
              <a:rPr lang="en-US" dirty="0" smtClean="0"/>
              <a:t>Participating entities </a:t>
            </a:r>
            <a:endParaRPr lang="el-GR" dirty="0"/>
          </a:p>
        </p:txBody>
      </p:sp>
      <p:sp>
        <p:nvSpPr>
          <p:cNvPr id="5" name="4 - Θέση κειμένου"/>
          <p:cNvSpPr>
            <a:spLocks noGrp="1"/>
          </p:cNvSpPr>
          <p:nvPr>
            <p:ph type="body" sz="quarter" idx="3"/>
          </p:nvPr>
        </p:nvSpPr>
        <p:spPr>
          <a:xfrm>
            <a:off x="4645025" y="1371600"/>
            <a:ext cx="4041775" cy="803275"/>
          </a:xfrm>
        </p:spPr>
        <p:txBody>
          <a:bodyPr/>
          <a:lstStyle/>
          <a:p>
            <a:r>
              <a:rPr lang="en-US" dirty="0" smtClean="0"/>
              <a:t>Participation intensity</a:t>
            </a:r>
            <a:endParaRPr lang="el-GR" dirty="0"/>
          </a:p>
        </p:txBody>
      </p:sp>
      <p:pic>
        <p:nvPicPr>
          <p:cNvPr id="7" name="6 - Θέση περιεχομένου"/>
          <p:cNvPicPr>
            <a:picLocks noGrp="1"/>
          </p:cNvPicPr>
          <p:nvPr>
            <p:ph sz="half" idx="2"/>
          </p:nvPr>
        </p:nvPicPr>
        <p:blipFill>
          <a:blip r:embed="rId3" cstate="print"/>
          <a:stretch>
            <a:fillRect/>
          </a:stretch>
        </p:blipFill>
        <p:spPr bwMode="auto">
          <a:xfrm>
            <a:off x="457200" y="2209801"/>
            <a:ext cx="4040188" cy="3124200"/>
          </a:xfrm>
          <a:prstGeom prst="rect">
            <a:avLst/>
          </a:prstGeom>
          <a:noFill/>
          <a:ln w="9525">
            <a:noFill/>
            <a:miter lim="800000"/>
            <a:headEnd/>
            <a:tailEnd/>
          </a:ln>
        </p:spPr>
      </p:pic>
      <p:pic>
        <p:nvPicPr>
          <p:cNvPr id="8" name="5 - Θέση περιεχομένου"/>
          <p:cNvPicPr>
            <a:picLocks noGrp="1"/>
          </p:cNvPicPr>
          <p:nvPr>
            <p:ph sz="quarter" idx="4"/>
          </p:nvPr>
        </p:nvPicPr>
        <p:blipFill>
          <a:blip r:embed="rId4" cstate="print"/>
          <a:stretch>
            <a:fillRect/>
          </a:stretch>
        </p:blipFill>
        <p:spPr bwMode="auto">
          <a:xfrm>
            <a:off x="4645025" y="2133600"/>
            <a:ext cx="4041775" cy="3124200"/>
          </a:xfrm>
          <a:prstGeom prst="rect">
            <a:avLst/>
          </a:prstGeom>
          <a:noFill/>
          <a:ln w="9525">
            <a:noFill/>
            <a:miter lim="800000"/>
            <a:headEnd/>
            <a:tailEnd/>
          </a:ln>
        </p:spPr>
      </p:pic>
      <p:sp>
        <p:nvSpPr>
          <p:cNvPr id="9" name="8 - TextBox"/>
          <p:cNvSpPr txBox="1"/>
          <p:nvPr/>
        </p:nvSpPr>
        <p:spPr>
          <a:xfrm>
            <a:off x="533400" y="5410200"/>
            <a:ext cx="8229600" cy="707886"/>
          </a:xfrm>
          <a:prstGeom prst="rect">
            <a:avLst/>
          </a:prstGeom>
          <a:noFill/>
        </p:spPr>
        <p:txBody>
          <a:bodyPr wrap="square" rtlCol="0">
            <a:spAutoFit/>
          </a:bodyPr>
          <a:lstStyle/>
          <a:p>
            <a:r>
              <a:rPr lang="en-US" sz="2000" dirty="0" smtClean="0">
                <a:solidFill>
                  <a:srgbClr val="FF0000"/>
                </a:solidFill>
              </a:rPr>
              <a:t>Industry prevails in terms of participating entities but universities and research centers prevail in terms of participation in research projects.</a:t>
            </a:r>
            <a:endParaRPr lang="el-GR" sz="2000" dirty="0">
              <a:solidFill>
                <a:srgbClr val="FF0000"/>
              </a:solidFill>
            </a:endParaRPr>
          </a:p>
        </p:txBody>
      </p:sp>
      <p:sp>
        <p:nvSpPr>
          <p:cNvPr id="10" name="9 - Θέση ημερομηνίας"/>
          <p:cNvSpPr>
            <a:spLocks noGrp="1"/>
          </p:cNvSpPr>
          <p:nvPr>
            <p:ph type="dt" sz="half" idx="10"/>
          </p:nvPr>
        </p:nvSpPr>
        <p:spPr/>
        <p:txBody>
          <a:bodyPr/>
          <a:lstStyle/>
          <a:p>
            <a:endParaRPr lang="en-US" dirty="0"/>
          </a:p>
        </p:txBody>
      </p:sp>
      <p:sp>
        <p:nvSpPr>
          <p:cNvPr id="11" name="10 - Θέση αριθμού διαφάνειας"/>
          <p:cNvSpPr>
            <a:spLocks noGrp="1"/>
          </p:cNvSpPr>
          <p:nvPr>
            <p:ph type="sldNum" sz="quarter" idx="12"/>
          </p:nvPr>
        </p:nvSpPr>
        <p:spPr/>
        <p:txBody>
          <a:bodyPr/>
          <a:lstStyle/>
          <a:p>
            <a:fld id="{BCEB998D-8D58-4764-BE0E-AB69357FB3A5}" type="slidenum">
              <a:rPr lang="en-US" smtClean="0"/>
              <a:pPr/>
              <a:t>10</a:t>
            </a:fld>
            <a:endParaRPr lang="en-US" dirty="0"/>
          </a:p>
        </p:txBody>
      </p:sp>
      <p:sp>
        <p:nvSpPr>
          <p:cNvPr id="12" name="11 - Θέση υποσέλιδου"/>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457200" y="274638"/>
            <a:ext cx="8229600" cy="1249362"/>
          </a:xfrm>
        </p:spPr>
        <p:txBody>
          <a:bodyPr>
            <a:normAutofit/>
          </a:bodyPr>
          <a:lstStyle/>
          <a:p>
            <a:r>
              <a:rPr lang="el-GR" sz="1800" dirty="0" smtClean="0"/>
              <a:t>Κατανομή νεοεισερχόμενων φορέων και φορέων με επαναλαμβανόμενη συμμετοχή στα ΠΠ: </a:t>
            </a:r>
            <a:r>
              <a:rPr lang="el-GR" sz="1800" b="1" dirty="0" smtClean="0">
                <a:solidFill>
                  <a:srgbClr val="FF0000"/>
                </a:solidFill>
              </a:rPr>
              <a:t>σποραδική συμμετοχή των οργανισμών στη μεγαλύτερη πλειοψηφία τους, όμως, ένας μικρός πυρήνας εμφανίζει σταθερή συμμετοχή </a:t>
            </a:r>
            <a:endParaRPr lang="en-US" sz="1800" b="1" dirty="0">
              <a:solidFill>
                <a:srgbClr val="FF0000"/>
              </a:solidFill>
            </a:endParaRPr>
          </a:p>
        </p:txBody>
      </p:sp>
      <p:pic>
        <p:nvPicPr>
          <p:cNvPr id="9" name="8 - Θέση περιεχομένου"/>
          <p:cNvPicPr>
            <a:picLocks noGrp="1"/>
          </p:cNvPicPr>
          <p:nvPr>
            <p:ph idx="1"/>
          </p:nvPr>
        </p:nvPicPr>
        <p:blipFill>
          <a:blip r:embed="rId3" cstate="print"/>
          <a:srcRect/>
          <a:stretch>
            <a:fillRect/>
          </a:stretch>
        </p:blipFill>
        <p:spPr bwMode="auto">
          <a:xfrm>
            <a:off x="1219200" y="1524000"/>
            <a:ext cx="6781800" cy="3810000"/>
          </a:xfrm>
          <a:prstGeom prst="rect">
            <a:avLst/>
          </a:prstGeom>
          <a:noFill/>
          <a:ln w="9525">
            <a:noFill/>
            <a:miter lim="800000"/>
            <a:headEnd/>
            <a:tailEnd/>
          </a:ln>
        </p:spPr>
      </p:pic>
      <p:sp>
        <p:nvSpPr>
          <p:cNvPr id="4" name="3 - Θέση ημερομηνίας"/>
          <p:cNvSpPr>
            <a:spLocks noGrp="1"/>
          </p:cNvSpPr>
          <p:nvPr>
            <p:ph type="dt" sz="half" idx="10"/>
          </p:nvPr>
        </p:nvSpPr>
        <p:spPr/>
        <p:txBody>
          <a:bodyPr/>
          <a:lstStyle/>
          <a:p>
            <a:endParaRPr lang="en-US" dirty="0"/>
          </a:p>
        </p:txBody>
      </p:sp>
      <p:sp>
        <p:nvSpPr>
          <p:cNvPr id="5" name="4 - Θέση αριθμού διαφάνειας"/>
          <p:cNvSpPr>
            <a:spLocks noGrp="1"/>
          </p:cNvSpPr>
          <p:nvPr>
            <p:ph type="sldNum" sz="quarter" idx="12"/>
          </p:nvPr>
        </p:nvSpPr>
        <p:spPr/>
        <p:txBody>
          <a:bodyPr/>
          <a:lstStyle/>
          <a:p>
            <a:fld id="{BCEB998D-8D58-4764-BE0E-AB69357FB3A5}" type="slidenum">
              <a:rPr lang="en-US" smtClean="0"/>
              <a:pPr/>
              <a:t>11</a:t>
            </a:fld>
            <a:endParaRPr lang="en-US" dirty="0"/>
          </a:p>
        </p:txBody>
      </p:sp>
      <p:sp>
        <p:nvSpPr>
          <p:cNvPr id="6" name="5 - Θέση υποσέλιδου"/>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r>
              <a:rPr lang="el-GR" sz="3600" dirty="0" smtClean="0"/>
              <a:t>Τα χαρακτηριστικά των δικτύων</a:t>
            </a:r>
            <a:endParaRPr lang="el-GR" sz="3600" dirty="0"/>
          </a:p>
        </p:txBody>
      </p:sp>
      <p:sp>
        <p:nvSpPr>
          <p:cNvPr id="4" name="3 - Θέση περιεχομένου"/>
          <p:cNvSpPr>
            <a:spLocks noGrp="1"/>
          </p:cNvSpPr>
          <p:nvPr>
            <p:ph idx="1"/>
          </p:nvPr>
        </p:nvSpPr>
        <p:spPr>
          <a:xfrm>
            <a:off x="457200" y="1219200"/>
            <a:ext cx="8229600" cy="4754563"/>
          </a:xfrm>
        </p:spPr>
        <p:txBody>
          <a:bodyPr>
            <a:normAutofit fontScale="62500" lnSpcReduction="20000"/>
          </a:bodyPr>
          <a:lstStyle/>
          <a:p>
            <a:pPr lvl="0"/>
            <a:r>
              <a:rPr lang="en-GB" dirty="0" smtClean="0"/>
              <a:t>EU-funded research activity has been characterized by a considerable growth in terms of participating entities and participations resulting in substantially large networks.</a:t>
            </a:r>
            <a:endParaRPr lang="el-GR" dirty="0" smtClean="0"/>
          </a:p>
          <a:p>
            <a:pPr lvl="0"/>
            <a:r>
              <a:rPr lang="en-GB" dirty="0" smtClean="0"/>
              <a:t>The networks’ connectivity is highly dependent on a core of inﬂuential actors mainly universities and research centres, which have strengthened their positioning and strategic role through the years.</a:t>
            </a:r>
          </a:p>
          <a:p>
            <a:pPr lvl="0"/>
            <a:r>
              <a:rPr lang="en-GB" dirty="0" smtClean="0"/>
              <a:t>Around this core there is a second layer of an extremely large number of organizations for which FP participation is a rare event (scale-free architecture). The most feasible way for getting access to FPs for these organizations is often through joining projects led by larger and more reputed organizations. Therefore we could assume that the basic networks remain stable but they are able to attract new partners through time.</a:t>
            </a:r>
            <a:endParaRPr lang="el-GR" dirty="0" smtClean="0"/>
          </a:p>
          <a:p>
            <a:pPr lvl="0"/>
            <a:r>
              <a:rPr lang="en-GB" dirty="0" smtClean="0"/>
              <a:t>The networks analyzed display ‘small-world properties’, that is, the presence of a giant connected component, a short average distance between participating organizations and high local clustering. Therefore, they may be considered as relatively efficient mechanisms of knowledge creation and diffusion. </a:t>
            </a:r>
            <a:endParaRPr lang="el-GR" dirty="0" smtClean="0"/>
          </a:p>
          <a:p>
            <a:endParaRPr lang="el-GR" dirty="0"/>
          </a:p>
        </p:txBody>
      </p:sp>
      <p:sp>
        <p:nvSpPr>
          <p:cNvPr id="5" name="4 - Θέση ημερομηνίας"/>
          <p:cNvSpPr>
            <a:spLocks noGrp="1"/>
          </p:cNvSpPr>
          <p:nvPr>
            <p:ph type="dt" sz="half" idx="10"/>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BCEB998D-8D58-4764-BE0E-AB69357FB3A5}" type="slidenum">
              <a:rPr lang="en-US" smtClean="0"/>
              <a:pPr/>
              <a:t>12</a:t>
            </a:fld>
            <a:endParaRPr lang="en-US" dirty="0"/>
          </a:p>
        </p:txBody>
      </p:sp>
      <p:sp>
        <p:nvSpPr>
          <p:cNvPr id="7" name="6 - Θέση υποσέλιδου"/>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Κατανομή των ερευνητικών φορέων και των αντίστοιχων συμμετοχών τους στα ΠΠ με βάση το είδος τους (1984-2009)</a:t>
            </a:r>
            <a:endParaRPr lang="el-GR" sz="2400" dirty="0"/>
          </a:p>
        </p:txBody>
      </p:sp>
      <p:sp>
        <p:nvSpPr>
          <p:cNvPr id="3" name="2 - Θέση κειμένου"/>
          <p:cNvSpPr>
            <a:spLocks noGrp="1"/>
          </p:cNvSpPr>
          <p:nvPr>
            <p:ph type="body" idx="1"/>
          </p:nvPr>
        </p:nvSpPr>
        <p:spPr>
          <a:xfrm>
            <a:off x="457200" y="1219200"/>
            <a:ext cx="4040188" cy="955675"/>
          </a:xfrm>
        </p:spPr>
        <p:txBody>
          <a:bodyPr/>
          <a:lstStyle/>
          <a:p>
            <a:r>
              <a:rPr lang="en-US" dirty="0" smtClean="0"/>
              <a:t>Participating entities </a:t>
            </a:r>
            <a:endParaRPr lang="el-GR" dirty="0"/>
          </a:p>
        </p:txBody>
      </p:sp>
      <p:sp>
        <p:nvSpPr>
          <p:cNvPr id="5" name="4 - Θέση κειμένου"/>
          <p:cNvSpPr>
            <a:spLocks noGrp="1"/>
          </p:cNvSpPr>
          <p:nvPr>
            <p:ph type="body" sz="quarter" idx="3"/>
          </p:nvPr>
        </p:nvSpPr>
        <p:spPr>
          <a:xfrm>
            <a:off x="4645025" y="1371600"/>
            <a:ext cx="4041775" cy="803275"/>
          </a:xfrm>
        </p:spPr>
        <p:txBody>
          <a:bodyPr/>
          <a:lstStyle/>
          <a:p>
            <a:r>
              <a:rPr lang="en-US" dirty="0" smtClean="0"/>
              <a:t>Participation intensity</a:t>
            </a:r>
            <a:endParaRPr lang="el-GR" dirty="0"/>
          </a:p>
        </p:txBody>
      </p:sp>
      <p:pic>
        <p:nvPicPr>
          <p:cNvPr id="7" name="6 - Θέση περιεχομένου"/>
          <p:cNvPicPr>
            <a:picLocks noGrp="1"/>
          </p:cNvPicPr>
          <p:nvPr>
            <p:ph sz="half" idx="2"/>
          </p:nvPr>
        </p:nvPicPr>
        <p:blipFill>
          <a:blip r:embed="rId3" cstate="print"/>
          <a:stretch>
            <a:fillRect/>
          </a:stretch>
        </p:blipFill>
        <p:spPr bwMode="auto">
          <a:xfrm>
            <a:off x="457200" y="2209801"/>
            <a:ext cx="4040188" cy="3124200"/>
          </a:xfrm>
          <a:prstGeom prst="rect">
            <a:avLst/>
          </a:prstGeom>
          <a:noFill/>
          <a:ln w="9525">
            <a:noFill/>
            <a:miter lim="800000"/>
            <a:headEnd/>
            <a:tailEnd/>
          </a:ln>
        </p:spPr>
      </p:pic>
      <p:pic>
        <p:nvPicPr>
          <p:cNvPr id="8" name="5 - Θέση περιεχομένου"/>
          <p:cNvPicPr>
            <a:picLocks noGrp="1"/>
          </p:cNvPicPr>
          <p:nvPr>
            <p:ph sz="quarter" idx="4"/>
          </p:nvPr>
        </p:nvPicPr>
        <p:blipFill>
          <a:blip r:embed="rId4" cstate="print"/>
          <a:stretch>
            <a:fillRect/>
          </a:stretch>
        </p:blipFill>
        <p:spPr bwMode="auto">
          <a:xfrm>
            <a:off x="4645025" y="2133600"/>
            <a:ext cx="4041775" cy="3124200"/>
          </a:xfrm>
          <a:prstGeom prst="rect">
            <a:avLst/>
          </a:prstGeom>
          <a:noFill/>
          <a:ln w="9525">
            <a:noFill/>
            <a:miter lim="800000"/>
            <a:headEnd/>
            <a:tailEnd/>
          </a:ln>
        </p:spPr>
      </p:pic>
      <p:sp>
        <p:nvSpPr>
          <p:cNvPr id="9" name="8 - TextBox"/>
          <p:cNvSpPr txBox="1"/>
          <p:nvPr/>
        </p:nvSpPr>
        <p:spPr>
          <a:xfrm>
            <a:off x="533400" y="5410200"/>
            <a:ext cx="8229600" cy="707886"/>
          </a:xfrm>
          <a:prstGeom prst="rect">
            <a:avLst/>
          </a:prstGeom>
          <a:noFill/>
        </p:spPr>
        <p:txBody>
          <a:bodyPr wrap="square" rtlCol="0">
            <a:spAutoFit/>
          </a:bodyPr>
          <a:lstStyle/>
          <a:p>
            <a:r>
              <a:rPr lang="en-US" sz="2000" dirty="0" smtClean="0">
                <a:solidFill>
                  <a:srgbClr val="FF0000"/>
                </a:solidFill>
              </a:rPr>
              <a:t>Industry prevails in terms of participating entities but universities and research centers prevail in terms of participation in research projects.</a:t>
            </a:r>
            <a:endParaRPr lang="el-GR" sz="2000" dirty="0">
              <a:solidFill>
                <a:srgbClr val="FF0000"/>
              </a:solidFill>
            </a:endParaRPr>
          </a:p>
        </p:txBody>
      </p:sp>
      <p:sp>
        <p:nvSpPr>
          <p:cNvPr id="10" name="9 - Θέση ημερομηνίας"/>
          <p:cNvSpPr>
            <a:spLocks noGrp="1"/>
          </p:cNvSpPr>
          <p:nvPr>
            <p:ph type="dt" sz="half" idx="10"/>
          </p:nvPr>
        </p:nvSpPr>
        <p:spPr/>
        <p:txBody>
          <a:bodyPr/>
          <a:lstStyle/>
          <a:p>
            <a:endParaRPr lang="en-US" dirty="0"/>
          </a:p>
        </p:txBody>
      </p:sp>
      <p:sp>
        <p:nvSpPr>
          <p:cNvPr id="11" name="10 - Θέση αριθμού διαφάνειας"/>
          <p:cNvSpPr>
            <a:spLocks noGrp="1"/>
          </p:cNvSpPr>
          <p:nvPr>
            <p:ph type="sldNum" sz="quarter" idx="12"/>
          </p:nvPr>
        </p:nvSpPr>
        <p:spPr/>
        <p:txBody>
          <a:bodyPr/>
          <a:lstStyle/>
          <a:p>
            <a:fld id="{BCEB998D-8D58-4764-BE0E-AB69357FB3A5}" type="slidenum">
              <a:rPr lang="en-US" smtClean="0"/>
              <a:pPr/>
              <a:t>13</a:t>
            </a:fld>
            <a:endParaRPr lang="en-US" dirty="0"/>
          </a:p>
        </p:txBody>
      </p:sp>
      <p:sp>
        <p:nvSpPr>
          <p:cNvPr id="12" name="11 - Θέση υποσέλιδου"/>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457200" y="274638"/>
            <a:ext cx="8229600" cy="1249362"/>
          </a:xfrm>
        </p:spPr>
        <p:txBody>
          <a:bodyPr>
            <a:normAutofit/>
          </a:bodyPr>
          <a:lstStyle/>
          <a:p>
            <a:r>
              <a:rPr lang="el-GR" sz="1800" dirty="0" smtClean="0"/>
              <a:t>Κατανομή νεοεισερχόμενων φορέων και φορέων με επαναλαμβανόμενη συμμετοχή στα ΠΠ: </a:t>
            </a:r>
            <a:r>
              <a:rPr lang="el-GR" sz="1800" b="1" dirty="0" smtClean="0">
                <a:solidFill>
                  <a:srgbClr val="FF0000"/>
                </a:solidFill>
              </a:rPr>
              <a:t>σποραδική συμμετοχή των οργανισμών στη μεγαλύτερη πλειοψηφία τους, όμως, ένας μικρός πυρήνας εμφανίζει σταθερή συμμετοχή </a:t>
            </a:r>
            <a:endParaRPr lang="en-US" sz="1800" b="1" dirty="0">
              <a:solidFill>
                <a:srgbClr val="FF0000"/>
              </a:solidFill>
            </a:endParaRPr>
          </a:p>
        </p:txBody>
      </p:sp>
      <p:pic>
        <p:nvPicPr>
          <p:cNvPr id="9" name="8 - Θέση περιεχομένου"/>
          <p:cNvPicPr>
            <a:picLocks noGrp="1"/>
          </p:cNvPicPr>
          <p:nvPr>
            <p:ph idx="1"/>
          </p:nvPr>
        </p:nvPicPr>
        <p:blipFill>
          <a:blip r:embed="rId3" cstate="print"/>
          <a:srcRect/>
          <a:stretch>
            <a:fillRect/>
          </a:stretch>
        </p:blipFill>
        <p:spPr bwMode="auto">
          <a:xfrm>
            <a:off x="1219200" y="1524000"/>
            <a:ext cx="6781800" cy="3810000"/>
          </a:xfrm>
          <a:prstGeom prst="rect">
            <a:avLst/>
          </a:prstGeom>
          <a:noFill/>
          <a:ln w="9525">
            <a:noFill/>
            <a:miter lim="800000"/>
            <a:headEnd/>
            <a:tailEnd/>
          </a:ln>
        </p:spPr>
      </p:pic>
      <p:sp>
        <p:nvSpPr>
          <p:cNvPr id="4" name="3 - Θέση ημερομηνίας"/>
          <p:cNvSpPr>
            <a:spLocks noGrp="1"/>
          </p:cNvSpPr>
          <p:nvPr>
            <p:ph type="dt" sz="half" idx="10"/>
          </p:nvPr>
        </p:nvSpPr>
        <p:spPr/>
        <p:txBody>
          <a:bodyPr/>
          <a:lstStyle/>
          <a:p>
            <a:endParaRPr lang="en-US" dirty="0"/>
          </a:p>
        </p:txBody>
      </p:sp>
      <p:sp>
        <p:nvSpPr>
          <p:cNvPr id="5" name="4 - Θέση αριθμού διαφάνειας"/>
          <p:cNvSpPr>
            <a:spLocks noGrp="1"/>
          </p:cNvSpPr>
          <p:nvPr>
            <p:ph type="sldNum" sz="quarter" idx="12"/>
          </p:nvPr>
        </p:nvSpPr>
        <p:spPr/>
        <p:txBody>
          <a:bodyPr/>
          <a:lstStyle/>
          <a:p>
            <a:fld id="{BCEB998D-8D58-4764-BE0E-AB69357FB3A5}" type="slidenum">
              <a:rPr lang="en-US" smtClean="0"/>
              <a:pPr/>
              <a:t>14</a:t>
            </a:fld>
            <a:endParaRPr lang="en-US" dirty="0"/>
          </a:p>
        </p:txBody>
      </p:sp>
      <p:sp>
        <p:nvSpPr>
          <p:cNvPr id="6" name="5 - Θέση υποσέλιδου"/>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0"/>
            <a:ext cx="8077200" cy="914400"/>
          </a:xfrm>
        </p:spPr>
        <p:txBody>
          <a:bodyPr rtlCol="0">
            <a:normAutofit fontScale="90000"/>
          </a:bodyPr>
          <a:lstStyle/>
          <a:p>
            <a:pPr fontAlgn="auto">
              <a:spcAft>
                <a:spcPts val="0"/>
              </a:spcAft>
              <a:defRPr/>
            </a:pPr>
            <a:r>
              <a:rPr lang="el-GR" sz="2000" dirty="0" smtClean="0">
                <a:latin typeface="+mn-lt"/>
              </a:rPr>
              <a:t/>
            </a:r>
            <a:br>
              <a:rPr lang="el-GR" sz="2000" dirty="0" smtClean="0">
                <a:latin typeface="+mn-lt"/>
              </a:rPr>
            </a:br>
            <a:r>
              <a:rPr lang="el-GR" sz="2000" dirty="0" smtClean="0">
                <a:latin typeface="+mn-lt"/>
              </a:rPr>
              <a:t>Η ένταση συμμετοχής και ο κεντρικός ρόλος της Ελλάδας στα ΠΠ</a:t>
            </a:r>
            <a:r>
              <a:rPr lang="en-US" sz="2000" dirty="0" smtClean="0">
                <a:latin typeface="+mn-lt"/>
              </a:rPr>
              <a:t>and centrality role (1984-2009)</a:t>
            </a:r>
            <a:br>
              <a:rPr lang="en-US" sz="2000" dirty="0" smtClean="0">
                <a:latin typeface="+mn-lt"/>
              </a:rPr>
            </a:br>
            <a:r>
              <a:rPr lang="en-US" sz="2700" dirty="0" smtClean="0"/>
              <a:t>(*</a:t>
            </a:r>
            <a:r>
              <a:rPr lang="en-US" sz="2000" dirty="0" smtClean="0"/>
              <a:t>number of actors, number of participations in parenthesis)</a:t>
            </a:r>
            <a:r>
              <a:rPr lang="en-US" sz="3200" dirty="0" smtClean="0"/>
              <a:t/>
            </a:r>
            <a:br>
              <a:rPr lang="en-US" sz="3200" dirty="0" smtClean="0"/>
            </a:br>
            <a:endParaRPr lang="en-US" sz="2000" dirty="0">
              <a:latin typeface="+mn-lt"/>
            </a:endParaRPr>
          </a:p>
        </p:txBody>
      </p:sp>
      <p:graphicFrame>
        <p:nvGraphicFramePr>
          <p:cNvPr id="6" name="5 - Θέση περιεχομένου"/>
          <p:cNvGraphicFramePr>
            <a:graphicFrameLocks noGrp="1"/>
          </p:cNvGraphicFramePr>
          <p:nvPr>
            <p:ph idx="1"/>
          </p:nvPr>
        </p:nvGraphicFramePr>
        <p:xfrm>
          <a:off x="457200" y="838212"/>
          <a:ext cx="8458200" cy="5879361"/>
        </p:xfrm>
        <a:graphic>
          <a:graphicData uri="http://schemas.openxmlformats.org/drawingml/2006/table">
            <a:tbl>
              <a:tblPr firstRow="1" bandRow="1">
                <a:tableStyleId>{5C22544A-7EE6-4342-B048-85BDC9FD1C3A}</a:tableStyleId>
              </a:tblPr>
              <a:tblGrid>
                <a:gridCol w="533400"/>
                <a:gridCol w="2514600"/>
                <a:gridCol w="1828800"/>
                <a:gridCol w="1503948"/>
                <a:gridCol w="2077452"/>
              </a:tblGrid>
              <a:tr h="226362">
                <a:tc>
                  <a:txBody>
                    <a:bodyPr/>
                    <a:lstStyle/>
                    <a:p>
                      <a:pPr algn="ctr" fontAlgn="b"/>
                      <a:r>
                        <a:rPr lang="en-US" sz="1200" b="1" i="0" u="none" strike="noStrike" kern="1200" dirty="0" smtClean="0">
                          <a:solidFill>
                            <a:srgbClr val="000000"/>
                          </a:solidFill>
                          <a:latin typeface="Calibri"/>
                          <a:ea typeface="+mn-ea"/>
                          <a:cs typeface="+mn-cs"/>
                        </a:rPr>
                        <a:t>No</a:t>
                      </a:r>
                      <a:endParaRPr lang="el-GR" sz="1200" b="1" i="0" u="none" strike="noStrike" kern="1200" dirty="0" smtClean="0">
                        <a:solidFill>
                          <a:srgbClr val="000000"/>
                        </a:solidFill>
                        <a:latin typeface="Calibri"/>
                        <a:ea typeface="+mn-ea"/>
                        <a:cs typeface="+mn-cs"/>
                      </a:endParaRPr>
                    </a:p>
                  </a:txBody>
                  <a:tcPr marL="9525" marR="9525" marT="9525" marB="0" anchor="b"/>
                </a:tc>
                <a:tc>
                  <a:txBody>
                    <a:bodyPr/>
                    <a:lstStyle/>
                    <a:p>
                      <a:pPr algn="l" fontAlgn="b"/>
                      <a:r>
                        <a:rPr lang="en-US" sz="1200" b="1" i="0" u="none" strike="noStrike" kern="1200" dirty="0" smtClean="0">
                          <a:solidFill>
                            <a:srgbClr val="000000"/>
                          </a:solidFill>
                          <a:latin typeface="Calibri"/>
                          <a:ea typeface="+mn-ea"/>
                          <a:cs typeface="+mn-cs"/>
                        </a:rPr>
                        <a:t>Country</a:t>
                      </a:r>
                      <a:endParaRPr lang="el-GR" sz="1200" b="1" i="0" u="none" strike="noStrike" kern="1200" dirty="0" smtClean="0">
                        <a:solidFill>
                          <a:srgbClr val="000000"/>
                        </a:solidFill>
                        <a:latin typeface="Calibri"/>
                        <a:ea typeface="+mn-ea"/>
                        <a:cs typeface="+mn-cs"/>
                      </a:endParaRPr>
                    </a:p>
                  </a:txBody>
                  <a:tcPr marL="9525" marR="9525" marT="9525" marB="0" anchor="b"/>
                </a:tc>
                <a:tc>
                  <a:txBody>
                    <a:bodyPr/>
                    <a:lstStyle/>
                    <a:p>
                      <a:pPr algn="ctr" fontAlgn="b"/>
                      <a:r>
                        <a:rPr lang="en-US" sz="1200" b="1" i="0" u="none" strike="noStrike" dirty="0" smtClean="0">
                          <a:solidFill>
                            <a:srgbClr val="000000"/>
                          </a:solidFill>
                          <a:latin typeface="Calibri"/>
                        </a:rPr>
                        <a:t>Organizations</a:t>
                      </a:r>
                      <a:endParaRPr lang="en-US" sz="1200" b="1" i="0" u="none" strike="noStrike" dirty="0">
                        <a:solidFill>
                          <a:srgbClr val="000000"/>
                        </a:solidFill>
                        <a:latin typeface="Calibri"/>
                      </a:endParaRPr>
                    </a:p>
                  </a:txBody>
                  <a:tcPr marL="9525" marR="9525" marT="9525" marB="0" anchor="b"/>
                </a:tc>
                <a:tc>
                  <a:txBody>
                    <a:bodyPr/>
                    <a:lstStyle/>
                    <a:p>
                      <a:pPr algn="ctr" fontAlgn="b"/>
                      <a:r>
                        <a:rPr lang="en-US" sz="1200" b="0" i="0" u="none" strike="noStrike" dirty="0">
                          <a:solidFill>
                            <a:srgbClr val="000000"/>
                          </a:solidFill>
                          <a:latin typeface="Calibri"/>
                        </a:rPr>
                        <a:t> </a:t>
                      </a:r>
                      <a:r>
                        <a:rPr lang="en-US" sz="1200" b="1" i="0" u="none" strike="noStrike" dirty="0" smtClean="0">
                          <a:solidFill>
                            <a:srgbClr val="000000"/>
                          </a:solidFill>
                          <a:latin typeface="Calibri"/>
                        </a:rPr>
                        <a:t>Co-</a:t>
                      </a:r>
                      <a:r>
                        <a:rPr lang="en-US" sz="1200" b="1" i="0" u="none" strike="noStrike" dirty="0" err="1" smtClean="0">
                          <a:solidFill>
                            <a:srgbClr val="000000"/>
                          </a:solidFill>
                          <a:latin typeface="Calibri"/>
                        </a:rPr>
                        <a:t>ordinators</a:t>
                      </a:r>
                      <a:endParaRPr lang="en-US" sz="1200" b="1" i="0" u="none" strike="noStrike" dirty="0">
                        <a:solidFill>
                          <a:srgbClr val="000000"/>
                        </a:solidFill>
                        <a:latin typeface="Calibri"/>
                      </a:endParaRPr>
                    </a:p>
                  </a:txBody>
                  <a:tcPr marL="9525" marR="9525" marT="9525" marB="0" anchor="b"/>
                </a:tc>
                <a:tc>
                  <a:txBody>
                    <a:bodyPr/>
                    <a:lstStyle/>
                    <a:p>
                      <a:pPr algn="ctr" fontAlgn="b"/>
                      <a:r>
                        <a:rPr lang="en-US" sz="1200" b="1" i="0" u="none" strike="noStrike" dirty="0" smtClean="0">
                          <a:solidFill>
                            <a:srgbClr val="000000"/>
                          </a:solidFill>
                          <a:latin typeface="Calibri"/>
                        </a:rPr>
                        <a:t>Top 1%</a:t>
                      </a:r>
                      <a:r>
                        <a:rPr lang="en-US" sz="1200" b="1" i="0" u="none" strike="noStrike" baseline="0" dirty="0" smtClean="0">
                          <a:solidFill>
                            <a:srgbClr val="000000"/>
                          </a:solidFill>
                          <a:latin typeface="Calibri"/>
                        </a:rPr>
                        <a:t> most central actors</a:t>
                      </a:r>
                      <a:endParaRPr lang="en-US" sz="1200" b="1" i="0" u="none" strike="noStrike" dirty="0">
                        <a:solidFill>
                          <a:srgbClr val="000000"/>
                        </a:solidFill>
                        <a:latin typeface="Calibri"/>
                      </a:endParaRPr>
                    </a:p>
                  </a:txBody>
                  <a:tcPr marL="9525" marR="9525" marT="9525" marB="0" anchor="b"/>
                </a:tc>
              </a:tr>
              <a:tr h="194931">
                <a:tc>
                  <a:txBody>
                    <a:bodyPr/>
                    <a:lstStyle/>
                    <a:p>
                      <a:pPr algn="ctr" fontAlgn="b"/>
                      <a:r>
                        <a:rPr lang="en-US" sz="1200" b="0" i="0" u="none" strike="noStrike" dirty="0" smtClean="0">
                          <a:solidFill>
                            <a:srgbClr val="000000"/>
                          </a:solidFill>
                          <a:latin typeface="Calibri"/>
                        </a:rPr>
                        <a:t>1</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GERMANY</a:t>
                      </a:r>
                    </a:p>
                  </a:txBody>
                  <a:tcPr marL="9525" marR="9525" marT="9525" marB="0" anchor="b"/>
                </a:tc>
                <a:tc>
                  <a:txBody>
                    <a:bodyPr/>
                    <a:lstStyle/>
                    <a:p>
                      <a:pPr algn="ctr" fontAlgn="b"/>
                      <a:r>
                        <a:rPr lang="en-US" sz="1200" b="0" i="0" u="none" strike="noStrike" dirty="0">
                          <a:solidFill>
                            <a:srgbClr val="000000"/>
                          </a:solidFill>
                          <a:latin typeface="Calibri"/>
                        </a:rPr>
                        <a:t>8650 (27952)</a:t>
                      </a:r>
                    </a:p>
                  </a:txBody>
                  <a:tcPr marL="9525" marR="9525" marT="9525" marB="0" anchor="b"/>
                </a:tc>
                <a:tc>
                  <a:txBody>
                    <a:bodyPr/>
                    <a:lstStyle/>
                    <a:p>
                      <a:pPr algn="ctr" fontAlgn="b"/>
                      <a:r>
                        <a:rPr lang="en-US" sz="1200" b="0" i="0" u="none" strike="noStrike" dirty="0">
                          <a:solidFill>
                            <a:srgbClr val="000000"/>
                          </a:solidFill>
                          <a:latin typeface="Calibri"/>
                        </a:rPr>
                        <a:t>1594 (3800)</a:t>
                      </a:r>
                    </a:p>
                  </a:txBody>
                  <a:tcPr marL="9525" marR="9525" marT="9525" marB="0" anchor="b"/>
                </a:tc>
                <a:tc>
                  <a:txBody>
                    <a:bodyPr/>
                    <a:lstStyle/>
                    <a:p>
                      <a:pPr algn="ctr" fontAlgn="b"/>
                      <a:r>
                        <a:rPr lang="en-US" sz="1200" b="0" i="0" u="none" strike="noStrike">
                          <a:solidFill>
                            <a:srgbClr val="000000"/>
                          </a:solidFill>
                          <a:latin typeface="Calibri"/>
                        </a:rPr>
                        <a:t>81 (9988)</a:t>
                      </a:r>
                    </a:p>
                  </a:txBody>
                  <a:tcPr marL="9525" marR="9525" marT="9525" marB="0" anchor="b"/>
                </a:tc>
              </a:tr>
              <a:tr h="194931">
                <a:tc>
                  <a:txBody>
                    <a:bodyPr/>
                    <a:lstStyle/>
                    <a:p>
                      <a:pPr algn="ctr" fontAlgn="b"/>
                      <a:r>
                        <a:rPr lang="en-US" sz="1200" b="0" i="0" u="none" strike="noStrike" dirty="0" smtClean="0">
                          <a:solidFill>
                            <a:srgbClr val="000000"/>
                          </a:solidFill>
                          <a:latin typeface="Calibri"/>
                        </a:rPr>
                        <a:t>2</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UNITED KINGDOM</a:t>
                      </a:r>
                    </a:p>
                  </a:txBody>
                  <a:tcPr marL="9525" marR="9525" marT="9525" marB="0" anchor="b"/>
                </a:tc>
                <a:tc>
                  <a:txBody>
                    <a:bodyPr/>
                    <a:lstStyle/>
                    <a:p>
                      <a:pPr algn="ctr" fontAlgn="b"/>
                      <a:r>
                        <a:rPr lang="en-US" sz="1200" b="0" i="0" u="none" strike="noStrike" dirty="0">
                          <a:solidFill>
                            <a:srgbClr val="000000"/>
                          </a:solidFill>
                          <a:latin typeface="Calibri"/>
                        </a:rPr>
                        <a:t>6302 (23915)</a:t>
                      </a:r>
                    </a:p>
                  </a:txBody>
                  <a:tcPr marL="9525" marR="9525" marT="9525" marB="0" anchor="b"/>
                </a:tc>
                <a:tc>
                  <a:txBody>
                    <a:bodyPr/>
                    <a:lstStyle/>
                    <a:p>
                      <a:pPr algn="ctr" fontAlgn="b"/>
                      <a:r>
                        <a:rPr lang="en-US" sz="1200" b="0" i="0" u="none" strike="noStrike">
                          <a:solidFill>
                            <a:srgbClr val="000000"/>
                          </a:solidFill>
                          <a:latin typeface="Calibri"/>
                        </a:rPr>
                        <a:t>1568 (4081)</a:t>
                      </a:r>
                    </a:p>
                  </a:txBody>
                  <a:tcPr marL="9525" marR="9525" marT="9525" marB="0" anchor="b"/>
                </a:tc>
                <a:tc>
                  <a:txBody>
                    <a:bodyPr/>
                    <a:lstStyle/>
                    <a:p>
                      <a:pPr algn="ctr" fontAlgn="b"/>
                      <a:r>
                        <a:rPr lang="en-US" sz="1200" b="0" i="0" u="none" strike="noStrike">
                          <a:solidFill>
                            <a:srgbClr val="000000"/>
                          </a:solidFill>
                          <a:latin typeface="Calibri"/>
                        </a:rPr>
                        <a:t>93 (10268)</a:t>
                      </a:r>
                    </a:p>
                  </a:txBody>
                  <a:tcPr marL="9525" marR="9525" marT="9525" marB="0" anchor="b"/>
                </a:tc>
              </a:tr>
              <a:tr h="194931">
                <a:tc>
                  <a:txBody>
                    <a:bodyPr/>
                    <a:lstStyle/>
                    <a:p>
                      <a:pPr algn="ctr" fontAlgn="b"/>
                      <a:r>
                        <a:rPr lang="en-US" sz="1200" b="0" i="0" u="none" strike="noStrike" dirty="0" smtClean="0">
                          <a:solidFill>
                            <a:srgbClr val="000000"/>
                          </a:solidFill>
                          <a:latin typeface="Calibri"/>
                        </a:rPr>
                        <a:t>3</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FRANCE</a:t>
                      </a:r>
                    </a:p>
                  </a:txBody>
                  <a:tcPr marL="9525" marR="9525" marT="9525" marB="0" anchor="b"/>
                </a:tc>
                <a:tc>
                  <a:txBody>
                    <a:bodyPr/>
                    <a:lstStyle/>
                    <a:p>
                      <a:pPr algn="ctr" fontAlgn="b"/>
                      <a:r>
                        <a:rPr lang="en-US" sz="1200" b="0" i="0" u="none" strike="noStrike" dirty="0">
                          <a:solidFill>
                            <a:srgbClr val="000000"/>
                          </a:solidFill>
                          <a:latin typeface="Calibri"/>
                        </a:rPr>
                        <a:t>6389 (22995)</a:t>
                      </a:r>
                    </a:p>
                  </a:txBody>
                  <a:tcPr marL="9525" marR="9525" marT="9525" marB="0" anchor="b"/>
                </a:tc>
                <a:tc>
                  <a:txBody>
                    <a:bodyPr/>
                    <a:lstStyle/>
                    <a:p>
                      <a:pPr algn="ctr" fontAlgn="b"/>
                      <a:r>
                        <a:rPr lang="en-US" sz="1200" b="0" i="0" u="none" strike="noStrike">
                          <a:solidFill>
                            <a:srgbClr val="000000"/>
                          </a:solidFill>
                          <a:latin typeface="Calibri"/>
                        </a:rPr>
                        <a:t>1380 (3443)</a:t>
                      </a:r>
                    </a:p>
                  </a:txBody>
                  <a:tcPr marL="9525" marR="9525" marT="9525" marB="0" anchor="b"/>
                </a:tc>
                <a:tc>
                  <a:txBody>
                    <a:bodyPr/>
                    <a:lstStyle/>
                    <a:p>
                      <a:pPr algn="ctr" fontAlgn="b"/>
                      <a:r>
                        <a:rPr lang="en-US" sz="1200" b="0" i="0" u="none" strike="noStrike">
                          <a:solidFill>
                            <a:srgbClr val="000000"/>
                          </a:solidFill>
                          <a:latin typeface="Calibri"/>
                        </a:rPr>
                        <a:t>70 (8410)</a:t>
                      </a:r>
                    </a:p>
                  </a:txBody>
                  <a:tcPr marL="9525" marR="9525" marT="9525" marB="0" anchor="b"/>
                </a:tc>
              </a:tr>
              <a:tr h="194931">
                <a:tc>
                  <a:txBody>
                    <a:bodyPr/>
                    <a:lstStyle/>
                    <a:p>
                      <a:pPr algn="ctr" fontAlgn="b"/>
                      <a:r>
                        <a:rPr lang="en-US" sz="1200" b="0" i="0" u="none" strike="noStrike" dirty="0" smtClean="0">
                          <a:solidFill>
                            <a:srgbClr val="000000"/>
                          </a:solidFill>
                          <a:latin typeface="Calibri"/>
                        </a:rPr>
                        <a:t>4</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ITALY</a:t>
                      </a:r>
                    </a:p>
                  </a:txBody>
                  <a:tcPr marL="9525" marR="9525" marT="9525" marB="0" anchor="b"/>
                </a:tc>
                <a:tc>
                  <a:txBody>
                    <a:bodyPr/>
                    <a:lstStyle/>
                    <a:p>
                      <a:pPr algn="ctr" fontAlgn="b"/>
                      <a:r>
                        <a:rPr lang="en-US" sz="1200" b="0" i="0" u="none" strike="noStrike">
                          <a:solidFill>
                            <a:srgbClr val="000000"/>
                          </a:solidFill>
                          <a:latin typeface="Calibri"/>
                        </a:rPr>
                        <a:t>5344 (17609)</a:t>
                      </a:r>
                    </a:p>
                  </a:txBody>
                  <a:tcPr marL="9525" marR="9525" marT="9525" marB="0" anchor="b"/>
                </a:tc>
                <a:tc>
                  <a:txBody>
                    <a:bodyPr/>
                    <a:lstStyle/>
                    <a:p>
                      <a:pPr algn="ctr" fontAlgn="b"/>
                      <a:r>
                        <a:rPr lang="en-US" sz="1200" b="0" i="0" u="none" strike="noStrike">
                          <a:solidFill>
                            <a:srgbClr val="000000"/>
                          </a:solidFill>
                          <a:latin typeface="Calibri"/>
                        </a:rPr>
                        <a:t>1158 (2388)</a:t>
                      </a:r>
                    </a:p>
                  </a:txBody>
                  <a:tcPr marL="9525" marR="9525" marT="9525" marB="0" anchor="b"/>
                </a:tc>
                <a:tc>
                  <a:txBody>
                    <a:bodyPr/>
                    <a:lstStyle/>
                    <a:p>
                      <a:pPr algn="ctr" fontAlgn="b"/>
                      <a:r>
                        <a:rPr lang="en-US" sz="1200" b="0" i="0" u="none" strike="noStrike">
                          <a:solidFill>
                            <a:srgbClr val="000000"/>
                          </a:solidFill>
                          <a:latin typeface="Calibri"/>
                        </a:rPr>
                        <a:t>52 (5244)</a:t>
                      </a:r>
                    </a:p>
                  </a:txBody>
                  <a:tcPr marL="9525" marR="9525" marT="9525" marB="0" anchor="b"/>
                </a:tc>
              </a:tr>
              <a:tr h="194931">
                <a:tc>
                  <a:txBody>
                    <a:bodyPr/>
                    <a:lstStyle/>
                    <a:p>
                      <a:pPr algn="ctr" fontAlgn="b"/>
                      <a:r>
                        <a:rPr lang="en-US" sz="1200" b="0" i="0" u="none" strike="noStrike" dirty="0" smtClean="0">
                          <a:solidFill>
                            <a:srgbClr val="000000"/>
                          </a:solidFill>
                          <a:latin typeface="Calibri"/>
                        </a:rPr>
                        <a:t>5</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SPAIN</a:t>
                      </a:r>
                    </a:p>
                  </a:txBody>
                  <a:tcPr marL="9525" marR="9525" marT="9525" marB="0" anchor="b"/>
                </a:tc>
                <a:tc>
                  <a:txBody>
                    <a:bodyPr/>
                    <a:lstStyle/>
                    <a:p>
                      <a:pPr algn="ctr" fontAlgn="b"/>
                      <a:r>
                        <a:rPr lang="en-US" sz="1200" b="0" i="0" u="none" strike="noStrike" dirty="0">
                          <a:solidFill>
                            <a:srgbClr val="000000"/>
                          </a:solidFill>
                          <a:latin typeface="Calibri"/>
                        </a:rPr>
                        <a:t>3965 (12201)</a:t>
                      </a:r>
                    </a:p>
                  </a:txBody>
                  <a:tcPr marL="9525" marR="9525" marT="9525" marB="0" anchor="b"/>
                </a:tc>
                <a:tc>
                  <a:txBody>
                    <a:bodyPr/>
                    <a:lstStyle/>
                    <a:p>
                      <a:pPr algn="ctr" fontAlgn="b"/>
                      <a:r>
                        <a:rPr lang="en-US" sz="1200" b="0" i="0" u="none" strike="noStrike">
                          <a:solidFill>
                            <a:srgbClr val="000000"/>
                          </a:solidFill>
                          <a:latin typeface="Calibri"/>
                        </a:rPr>
                        <a:t>776 (1567)</a:t>
                      </a:r>
                    </a:p>
                  </a:txBody>
                  <a:tcPr marL="9525" marR="9525" marT="9525" marB="0" anchor="b"/>
                </a:tc>
                <a:tc>
                  <a:txBody>
                    <a:bodyPr/>
                    <a:lstStyle/>
                    <a:p>
                      <a:pPr algn="ctr" fontAlgn="b"/>
                      <a:r>
                        <a:rPr lang="en-US" sz="1200" b="0" i="0" u="none" strike="noStrike">
                          <a:solidFill>
                            <a:srgbClr val="000000"/>
                          </a:solidFill>
                          <a:latin typeface="Calibri"/>
                        </a:rPr>
                        <a:t>40 (3824)</a:t>
                      </a:r>
                    </a:p>
                  </a:txBody>
                  <a:tcPr marL="9525" marR="9525" marT="9525" marB="0" anchor="b"/>
                </a:tc>
              </a:tr>
              <a:tr h="194931">
                <a:tc>
                  <a:txBody>
                    <a:bodyPr/>
                    <a:lstStyle/>
                    <a:p>
                      <a:pPr algn="ctr" fontAlgn="b"/>
                      <a:r>
                        <a:rPr lang="en-US" sz="1200" b="0" i="0" u="none" strike="noStrike" dirty="0" smtClean="0">
                          <a:solidFill>
                            <a:srgbClr val="000000"/>
                          </a:solidFill>
                          <a:latin typeface="Calibri"/>
                        </a:rPr>
                        <a:t>6</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NETHERLANDS</a:t>
                      </a:r>
                    </a:p>
                  </a:txBody>
                  <a:tcPr marL="9525" marR="9525" marT="9525" marB="0" anchor="b"/>
                </a:tc>
                <a:tc>
                  <a:txBody>
                    <a:bodyPr/>
                    <a:lstStyle/>
                    <a:p>
                      <a:pPr algn="ctr" fontAlgn="b"/>
                      <a:r>
                        <a:rPr lang="en-US" sz="1200" b="0" i="0" u="none" strike="noStrike">
                          <a:solidFill>
                            <a:srgbClr val="000000"/>
                          </a:solidFill>
                          <a:latin typeface="Calibri"/>
                        </a:rPr>
                        <a:t>3266 (11194)</a:t>
                      </a:r>
                    </a:p>
                  </a:txBody>
                  <a:tcPr marL="9525" marR="9525" marT="9525" marB="0" anchor="b"/>
                </a:tc>
                <a:tc>
                  <a:txBody>
                    <a:bodyPr/>
                    <a:lstStyle/>
                    <a:p>
                      <a:pPr algn="ctr" fontAlgn="b"/>
                      <a:r>
                        <a:rPr lang="en-US" sz="1200" b="0" i="0" u="none" strike="noStrike">
                          <a:solidFill>
                            <a:srgbClr val="000000"/>
                          </a:solidFill>
                          <a:latin typeface="Calibri"/>
                        </a:rPr>
                        <a:t>744 (1838)</a:t>
                      </a:r>
                    </a:p>
                  </a:txBody>
                  <a:tcPr marL="9525" marR="9525" marT="9525" marB="0" anchor="b"/>
                </a:tc>
                <a:tc>
                  <a:txBody>
                    <a:bodyPr/>
                    <a:lstStyle/>
                    <a:p>
                      <a:pPr algn="ctr" fontAlgn="b"/>
                      <a:r>
                        <a:rPr lang="en-US" sz="1200" b="0" i="0" u="none" strike="noStrike">
                          <a:solidFill>
                            <a:srgbClr val="000000"/>
                          </a:solidFill>
                          <a:latin typeface="Calibri"/>
                        </a:rPr>
                        <a:t>33 (4183)</a:t>
                      </a:r>
                    </a:p>
                  </a:txBody>
                  <a:tcPr marL="9525" marR="9525" marT="9525" marB="0" anchor="b"/>
                </a:tc>
              </a:tr>
              <a:tr h="194931">
                <a:tc>
                  <a:txBody>
                    <a:bodyPr/>
                    <a:lstStyle/>
                    <a:p>
                      <a:pPr algn="ctr" fontAlgn="b"/>
                      <a:r>
                        <a:rPr lang="en-US" sz="1200" b="0" i="0" u="none" strike="noStrike" dirty="0" smtClean="0">
                          <a:solidFill>
                            <a:srgbClr val="000000"/>
                          </a:solidFill>
                          <a:latin typeface="Calibri"/>
                        </a:rPr>
                        <a:t>7</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BELGIUM</a:t>
                      </a:r>
                    </a:p>
                  </a:txBody>
                  <a:tcPr marL="9525" marR="9525" marT="9525" marB="0" anchor="b"/>
                </a:tc>
                <a:tc>
                  <a:txBody>
                    <a:bodyPr/>
                    <a:lstStyle/>
                    <a:p>
                      <a:pPr algn="ctr" fontAlgn="b"/>
                      <a:r>
                        <a:rPr lang="en-US" sz="1200" b="0" i="0" u="none" strike="noStrike">
                          <a:solidFill>
                            <a:srgbClr val="000000"/>
                          </a:solidFill>
                          <a:latin typeface="Calibri"/>
                        </a:rPr>
                        <a:t>2358 (7595)</a:t>
                      </a:r>
                    </a:p>
                  </a:txBody>
                  <a:tcPr marL="9525" marR="9525" marT="9525" marB="0" anchor="b"/>
                </a:tc>
                <a:tc>
                  <a:txBody>
                    <a:bodyPr/>
                    <a:lstStyle/>
                    <a:p>
                      <a:pPr algn="ctr" fontAlgn="b"/>
                      <a:r>
                        <a:rPr lang="en-US" sz="1200" b="0" i="0" u="none" strike="noStrike">
                          <a:solidFill>
                            <a:srgbClr val="000000"/>
                          </a:solidFill>
                          <a:latin typeface="Calibri"/>
                        </a:rPr>
                        <a:t>515 (1180)</a:t>
                      </a:r>
                    </a:p>
                  </a:txBody>
                  <a:tcPr marL="9525" marR="9525" marT="9525" marB="0" anchor="b"/>
                </a:tc>
                <a:tc>
                  <a:txBody>
                    <a:bodyPr/>
                    <a:lstStyle/>
                    <a:p>
                      <a:pPr algn="ctr" fontAlgn="b"/>
                      <a:r>
                        <a:rPr lang="en-US" sz="1200" b="0" i="0" u="none" strike="noStrike">
                          <a:solidFill>
                            <a:srgbClr val="000000"/>
                          </a:solidFill>
                          <a:latin typeface="Calibri"/>
                        </a:rPr>
                        <a:t>15 (2501)</a:t>
                      </a:r>
                    </a:p>
                  </a:txBody>
                  <a:tcPr marL="9525" marR="9525" marT="9525" marB="0" anchor="b"/>
                </a:tc>
              </a:tr>
              <a:tr h="194931">
                <a:tc>
                  <a:txBody>
                    <a:bodyPr/>
                    <a:lstStyle/>
                    <a:p>
                      <a:pPr algn="ctr" fontAlgn="b"/>
                      <a:r>
                        <a:rPr lang="en-US" sz="1200" b="0" i="0" u="none" strike="noStrike" dirty="0" smtClean="0">
                          <a:solidFill>
                            <a:srgbClr val="000000"/>
                          </a:solidFill>
                          <a:latin typeface="Calibri"/>
                        </a:rPr>
                        <a:t>8</a:t>
                      </a:r>
                      <a:endParaRPr lang="en-US" sz="1200" b="0" i="0" u="none" strike="noStrike" dirty="0">
                        <a:solidFill>
                          <a:srgbClr val="000000"/>
                        </a:solidFill>
                        <a:latin typeface="Calibri"/>
                      </a:endParaRPr>
                    </a:p>
                  </a:txBody>
                  <a:tcPr marL="9525" marR="9525" marT="9525" marB="0" anchor="b">
                    <a:solidFill>
                      <a:schemeClr val="tx2">
                        <a:lumMod val="40000"/>
                        <a:lumOff val="60000"/>
                      </a:schemeClr>
                    </a:solidFill>
                  </a:tcPr>
                </a:tc>
                <a:tc>
                  <a:txBody>
                    <a:bodyPr/>
                    <a:lstStyle/>
                    <a:p>
                      <a:pPr algn="l" fontAlgn="b"/>
                      <a:r>
                        <a:rPr lang="en-US" sz="1200" b="0" i="0" u="none" strike="noStrike" dirty="0">
                          <a:solidFill>
                            <a:srgbClr val="000000"/>
                          </a:solidFill>
                          <a:latin typeface="Calibri"/>
                        </a:rPr>
                        <a:t>GREECE</a:t>
                      </a:r>
                    </a:p>
                  </a:txBody>
                  <a:tcPr marL="9525" marR="9525" marT="9525" marB="0" anchor="b">
                    <a:solidFill>
                      <a:schemeClr val="tx2">
                        <a:lumMod val="40000"/>
                        <a:lumOff val="60000"/>
                      </a:schemeClr>
                    </a:solidFill>
                  </a:tcPr>
                </a:tc>
                <a:tc>
                  <a:txBody>
                    <a:bodyPr/>
                    <a:lstStyle/>
                    <a:p>
                      <a:pPr algn="ctr" fontAlgn="b"/>
                      <a:r>
                        <a:rPr lang="en-US" sz="1200" b="0" i="0" u="none" strike="noStrike" dirty="0">
                          <a:solidFill>
                            <a:srgbClr val="000000"/>
                          </a:solidFill>
                          <a:latin typeface="Calibri"/>
                        </a:rPr>
                        <a:t>1625 (7248)</a:t>
                      </a:r>
                    </a:p>
                  </a:txBody>
                  <a:tcPr marL="9525" marR="9525" marT="9525" marB="0" anchor="b">
                    <a:solidFill>
                      <a:schemeClr val="tx2">
                        <a:lumMod val="40000"/>
                        <a:lumOff val="60000"/>
                      </a:schemeClr>
                    </a:solidFill>
                  </a:tcPr>
                </a:tc>
                <a:tc>
                  <a:txBody>
                    <a:bodyPr/>
                    <a:lstStyle/>
                    <a:p>
                      <a:pPr algn="ctr" fontAlgn="b"/>
                      <a:r>
                        <a:rPr lang="en-US" sz="1200" b="0" i="0" u="none" strike="noStrike" dirty="0">
                          <a:solidFill>
                            <a:srgbClr val="000000"/>
                          </a:solidFill>
                          <a:latin typeface="Calibri"/>
                        </a:rPr>
                        <a:t>276 (893)</a:t>
                      </a:r>
                    </a:p>
                  </a:txBody>
                  <a:tcPr marL="9525" marR="9525" marT="9525" marB="0" anchor="b">
                    <a:solidFill>
                      <a:schemeClr val="tx2">
                        <a:lumMod val="40000"/>
                        <a:lumOff val="60000"/>
                      </a:schemeClr>
                    </a:solidFill>
                  </a:tcPr>
                </a:tc>
                <a:tc>
                  <a:txBody>
                    <a:bodyPr/>
                    <a:lstStyle/>
                    <a:p>
                      <a:pPr algn="ctr" fontAlgn="b"/>
                      <a:r>
                        <a:rPr lang="en-US" sz="1200" b="0" i="0" u="none" strike="noStrike" dirty="0">
                          <a:solidFill>
                            <a:srgbClr val="000000"/>
                          </a:solidFill>
                          <a:latin typeface="Calibri"/>
                        </a:rPr>
                        <a:t>22 (3429)</a:t>
                      </a:r>
                    </a:p>
                  </a:txBody>
                  <a:tcPr marL="9525" marR="9525" marT="9525" marB="0" anchor="b">
                    <a:solidFill>
                      <a:schemeClr val="tx2">
                        <a:lumMod val="40000"/>
                        <a:lumOff val="60000"/>
                      </a:schemeClr>
                    </a:solidFill>
                  </a:tcPr>
                </a:tc>
              </a:tr>
              <a:tr h="194931">
                <a:tc>
                  <a:txBody>
                    <a:bodyPr/>
                    <a:lstStyle/>
                    <a:p>
                      <a:pPr algn="ctr" fontAlgn="b"/>
                      <a:r>
                        <a:rPr lang="en-US" sz="1200" b="0" i="0" u="none" strike="noStrike" dirty="0" smtClean="0">
                          <a:solidFill>
                            <a:srgbClr val="000000"/>
                          </a:solidFill>
                          <a:latin typeface="Calibri"/>
                        </a:rPr>
                        <a:t>9</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SWEDEN</a:t>
                      </a:r>
                    </a:p>
                  </a:txBody>
                  <a:tcPr marL="9525" marR="9525" marT="9525" marB="0" anchor="b"/>
                </a:tc>
                <a:tc>
                  <a:txBody>
                    <a:bodyPr/>
                    <a:lstStyle/>
                    <a:p>
                      <a:pPr algn="ctr" fontAlgn="b"/>
                      <a:r>
                        <a:rPr lang="en-US" sz="1200" b="0" i="0" u="none" strike="noStrike" dirty="0">
                          <a:solidFill>
                            <a:srgbClr val="000000"/>
                          </a:solidFill>
                          <a:latin typeface="Calibri"/>
                        </a:rPr>
                        <a:t>1786 (6228)</a:t>
                      </a:r>
                    </a:p>
                  </a:txBody>
                  <a:tcPr marL="9525" marR="9525" marT="9525" marB="0" anchor="b"/>
                </a:tc>
                <a:tc>
                  <a:txBody>
                    <a:bodyPr/>
                    <a:lstStyle/>
                    <a:p>
                      <a:pPr algn="ctr" fontAlgn="b"/>
                      <a:r>
                        <a:rPr lang="en-US" sz="1200" b="0" i="0" u="none" strike="noStrike" dirty="0">
                          <a:solidFill>
                            <a:srgbClr val="000000"/>
                          </a:solidFill>
                          <a:latin typeface="Calibri"/>
                        </a:rPr>
                        <a:t>251 (603)</a:t>
                      </a:r>
                    </a:p>
                  </a:txBody>
                  <a:tcPr marL="9525" marR="9525" marT="9525" marB="0" anchor="b"/>
                </a:tc>
                <a:tc>
                  <a:txBody>
                    <a:bodyPr/>
                    <a:lstStyle/>
                    <a:p>
                      <a:pPr algn="ctr" fontAlgn="b"/>
                      <a:r>
                        <a:rPr lang="en-US" sz="1200" b="0" i="0" u="none" strike="noStrike">
                          <a:solidFill>
                            <a:srgbClr val="000000"/>
                          </a:solidFill>
                          <a:latin typeface="Calibri"/>
                        </a:rPr>
                        <a:t>19 (2301)</a:t>
                      </a:r>
                    </a:p>
                  </a:txBody>
                  <a:tcPr marL="9525" marR="9525" marT="9525" marB="0" anchor="b"/>
                </a:tc>
              </a:tr>
              <a:tr h="194931">
                <a:tc>
                  <a:txBody>
                    <a:bodyPr/>
                    <a:lstStyle/>
                    <a:p>
                      <a:pPr algn="ctr" fontAlgn="b"/>
                      <a:r>
                        <a:rPr lang="en-US" sz="1200" b="0" i="0" u="none" strike="noStrike" dirty="0" smtClean="0">
                          <a:solidFill>
                            <a:srgbClr val="000000"/>
                          </a:solidFill>
                          <a:latin typeface="Calibri"/>
                        </a:rPr>
                        <a:t>10</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DENMARK</a:t>
                      </a:r>
                    </a:p>
                  </a:txBody>
                  <a:tcPr marL="9525" marR="9525" marT="9525" marB="0" anchor="b"/>
                </a:tc>
                <a:tc>
                  <a:txBody>
                    <a:bodyPr/>
                    <a:lstStyle/>
                    <a:p>
                      <a:pPr algn="ctr" fontAlgn="b"/>
                      <a:r>
                        <a:rPr lang="en-US" sz="1200" b="0" i="0" u="none" strike="noStrike" dirty="0">
                          <a:solidFill>
                            <a:srgbClr val="000000"/>
                          </a:solidFill>
                          <a:latin typeface="Calibri"/>
                        </a:rPr>
                        <a:t>1478 (5042)</a:t>
                      </a:r>
                    </a:p>
                  </a:txBody>
                  <a:tcPr marL="9525" marR="9525" marT="9525" marB="0" anchor="b"/>
                </a:tc>
                <a:tc>
                  <a:txBody>
                    <a:bodyPr/>
                    <a:lstStyle/>
                    <a:p>
                      <a:pPr algn="ctr" fontAlgn="b"/>
                      <a:r>
                        <a:rPr lang="en-US" sz="1200" b="0" i="0" u="none" strike="noStrike" dirty="0">
                          <a:solidFill>
                            <a:srgbClr val="000000"/>
                          </a:solidFill>
                          <a:latin typeface="Calibri"/>
                        </a:rPr>
                        <a:t>351 (760)</a:t>
                      </a:r>
                    </a:p>
                  </a:txBody>
                  <a:tcPr marL="9525" marR="9525" marT="9525" marB="0" anchor="b"/>
                </a:tc>
                <a:tc>
                  <a:txBody>
                    <a:bodyPr/>
                    <a:lstStyle/>
                    <a:p>
                      <a:pPr algn="ctr" fontAlgn="b"/>
                      <a:r>
                        <a:rPr lang="en-US" sz="1200" b="0" i="0" u="none" strike="noStrike">
                          <a:solidFill>
                            <a:srgbClr val="000000"/>
                          </a:solidFill>
                          <a:latin typeface="Calibri"/>
                        </a:rPr>
                        <a:t>17 (1670)</a:t>
                      </a:r>
                    </a:p>
                  </a:txBody>
                  <a:tcPr marL="9525" marR="9525" marT="9525" marB="0" anchor="b"/>
                </a:tc>
              </a:tr>
              <a:tr h="194931">
                <a:tc>
                  <a:txBody>
                    <a:bodyPr/>
                    <a:lstStyle/>
                    <a:p>
                      <a:pPr algn="ctr" fontAlgn="b"/>
                      <a:r>
                        <a:rPr lang="en-US" sz="1200" b="0" i="0" u="none" strike="noStrike" dirty="0" smtClean="0">
                          <a:solidFill>
                            <a:srgbClr val="000000"/>
                          </a:solidFill>
                          <a:latin typeface="Calibri"/>
                        </a:rPr>
                        <a:t>11</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PORTUGAL</a:t>
                      </a:r>
                    </a:p>
                  </a:txBody>
                  <a:tcPr marL="9525" marR="9525" marT="9525" marB="0" anchor="b"/>
                </a:tc>
                <a:tc>
                  <a:txBody>
                    <a:bodyPr/>
                    <a:lstStyle/>
                    <a:p>
                      <a:pPr algn="ctr" fontAlgn="b"/>
                      <a:r>
                        <a:rPr lang="en-US" sz="1200" b="0" i="0" u="none" strike="noStrike">
                          <a:solidFill>
                            <a:srgbClr val="000000"/>
                          </a:solidFill>
                          <a:latin typeface="Calibri"/>
                        </a:rPr>
                        <a:t>1317 (3829)</a:t>
                      </a:r>
                    </a:p>
                  </a:txBody>
                  <a:tcPr marL="9525" marR="9525" marT="9525" marB="0" anchor="b"/>
                </a:tc>
                <a:tc>
                  <a:txBody>
                    <a:bodyPr/>
                    <a:lstStyle/>
                    <a:p>
                      <a:pPr algn="ctr" fontAlgn="b"/>
                      <a:r>
                        <a:rPr lang="en-US" sz="1200" b="0" i="0" u="none" strike="noStrike">
                          <a:solidFill>
                            <a:srgbClr val="000000"/>
                          </a:solidFill>
                          <a:latin typeface="Calibri"/>
                        </a:rPr>
                        <a:t>179 (309)</a:t>
                      </a:r>
                    </a:p>
                  </a:txBody>
                  <a:tcPr marL="9525" marR="9525" marT="9525" marB="0" anchor="b"/>
                </a:tc>
                <a:tc>
                  <a:txBody>
                    <a:bodyPr/>
                    <a:lstStyle/>
                    <a:p>
                      <a:pPr algn="ctr" fontAlgn="b"/>
                      <a:r>
                        <a:rPr lang="en-US" sz="1200" b="0" i="0" u="none" strike="noStrike">
                          <a:solidFill>
                            <a:srgbClr val="000000"/>
                          </a:solidFill>
                          <a:latin typeface="Calibri"/>
                        </a:rPr>
                        <a:t>12 (1042)</a:t>
                      </a:r>
                    </a:p>
                  </a:txBody>
                  <a:tcPr marL="9525" marR="9525" marT="9525" marB="0" anchor="b"/>
                </a:tc>
              </a:tr>
              <a:tr h="194931">
                <a:tc>
                  <a:txBody>
                    <a:bodyPr/>
                    <a:lstStyle/>
                    <a:p>
                      <a:pPr algn="ctr" fontAlgn="b"/>
                      <a:r>
                        <a:rPr lang="en-US" sz="1200" b="0" i="0" u="none" strike="noStrike" dirty="0" smtClean="0">
                          <a:solidFill>
                            <a:srgbClr val="000000"/>
                          </a:solidFill>
                          <a:latin typeface="Calibri"/>
                        </a:rPr>
                        <a:t>12</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dirty="0">
                          <a:solidFill>
                            <a:srgbClr val="000000"/>
                          </a:solidFill>
                          <a:latin typeface="Calibri"/>
                        </a:rPr>
                        <a:t>AUSTRIA</a:t>
                      </a:r>
                    </a:p>
                  </a:txBody>
                  <a:tcPr marL="9525" marR="9525" marT="9525" marB="0" anchor="b"/>
                </a:tc>
                <a:tc>
                  <a:txBody>
                    <a:bodyPr/>
                    <a:lstStyle/>
                    <a:p>
                      <a:pPr algn="ctr" fontAlgn="b"/>
                      <a:r>
                        <a:rPr lang="en-US" sz="1200" b="0" i="0" u="none" strike="noStrike">
                          <a:solidFill>
                            <a:srgbClr val="000000"/>
                          </a:solidFill>
                          <a:latin typeface="Calibri"/>
                        </a:rPr>
                        <a:t>1415 (3795)</a:t>
                      </a:r>
                    </a:p>
                  </a:txBody>
                  <a:tcPr marL="9525" marR="9525" marT="9525" marB="0" anchor="b"/>
                </a:tc>
                <a:tc>
                  <a:txBody>
                    <a:bodyPr/>
                    <a:lstStyle/>
                    <a:p>
                      <a:pPr algn="ctr" fontAlgn="b"/>
                      <a:r>
                        <a:rPr lang="en-US" sz="1200" b="0" i="0" u="none" strike="noStrike">
                          <a:solidFill>
                            <a:srgbClr val="000000"/>
                          </a:solidFill>
                          <a:latin typeface="Calibri"/>
                        </a:rPr>
                        <a:t>249 (486)</a:t>
                      </a:r>
                    </a:p>
                  </a:txBody>
                  <a:tcPr marL="9525" marR="9525" marT="9525" marB="0" anchor="b"/>
                </a:tc>
                <a:tc>
                  <a:txBody>
                    <a:bodyPr/>
                    <a:lstStyle/>
                    <a:p>
                      <a:pPr algn="ctr" fontAlgn="b"/>
                      <a:r>
                        <a:rPr lang="en-US" sz="1200" b="0" i="0" u="none" strike="noStrike">
                          <a:solidFill>
                            <a:srgbClr val="000000"/>
                          </a:solidFill>
                          <a:latin typeface="Calibri"/>
                        </a:rPr>
                        <a:t>12 (914)</a:t>
                      </a:r>
                    </a:p>
                  </a:txBody>
                  <a:tcPr marL="9525" marR="9525" marT="9525" marB="0" anchor="b"/>
                </a:tc>
              </a:tr>
              <a:tr h="194931">
                <a:tc>
                  <a:txBody>
                    <a:bodyPr/>
                    <a:lstStyle/>
                    <a:p>
                      <a:pPr algn="ctr" fontAlgn="b"/>
                      <a:r>
                        <a:rPr lang="en-US" sz="1200" b="0" i="0" u="none" strike="noStrike" dirty="0" smtClean="0">
                          <a:solidFill>
                            <a:srgbClr val="000000"/>
                          </a:solidFill>
                          <a:latin typeface="Calibri"/>
                        </a:rPr>
                        <a:t>13</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kern="1200" dirty="0" smtClean="0">
                          <a:solidFill>
                            <a:srgbClr val="000000"/>
                          </a:solidFill>
                          <a:latin typeface="Calibri"/>
                          <a:ea typeface="+mn-ea"/>
                          <a:cs typeface="+mn-cs"/>
                        </a:rPr>
                        <a:t>SWITZERLAND</a:t>
                      </a:r>
                      <a:endParaRPr lang="en-US" sz="1200" b="0" i="0" u="none" strike="noStrike" kern="1200" dirty="0">
                        <a:solidFill>
                          <a:srgbClr val="000000"/>
                        </a:solidFill>
                        <a:latin typeface="Calibri"/>
                        <a:ea typeface="+mn-ea"/>
                        <a:cs typeface="+mn-cs"/>
                      </a:endParaRPr>
                    </a:p>
                  </a:txBody>
                  <a:tcPr marL="9525" marR="9525" marT="9525" marB="0" anchor="b"/>
                </a:tc>
                <a:tc>
                  <a:txBody>
                    <a:bodyPr/>
                    <a:lstStyle/>
                    <a:p>
                      <a:pPr algn="ctr" fontAlgn="b"/>
                      <a:r>
                        <a:rPr lang="en-US" sz="1200" b="0" i="0" u="none" strike="noStrike" kern="1200" dirty="0" smtClean="0">
                          <a:solidFill>
                            <a:srgbClr val="000000"/>
                          </a:solidFill>
                          <a:latin typeface="Calibri"/>
                          <a:ea typeface="+mn-ea"/>
                          <a:cs typeface="+mn-cs"/>
                        </a:rPr>
                        <a:t>1113 (3777)</a:t>
                      </a:r>
                      <a:endParaRPr lang="en-US" sz="1200" b="0" i="0" u="none" strike="noStrike" kern="1200" dirty="0">
                        <a:solidFill>
                          <a:srgbClr val="000000"/>
                        </a:solidFill>
                        <a:latin typeface="Calibri"/>
                        <a:ea typeface="+mn-ea"/>
                        <a:cs typeface="+mn-cs"/>
                      </a:endParaRPr>
                    </a:p>
                  </a:txBody>
                  <a:tcPr marL="9525" marR="9525" marT="9525" marB="0" anchor="b"/>
                </a:tc>
                <a:tc>
                  <a:txBody>
                    <a:bodyPr/>
                    <a:lstStyle/>
                    <a:p>
                      <a:pPr algn="ctr" fontAlgn="b"/>
                      <a:r>
                        <a:rPr lang="en-US" sz="1200" b="0" i="0" u="none" strike="noStrike" kern="1200" dirty="0" smtClean="0">
                          <a:solidFill>
                            <a:srgbClr val="000000"/>
                          </a:solidFill>
                          <a:latin typeface="Calibri"/>
                          <a:ea typeface="+mn-ea"/>
                          <a:cs typeface="+mn-cs"/>
                        </a:rPr>
                        <a:t>51 (104)</a:t>
                      </a:r>
                      <a:endParaRPr lang="en-US" sz="1200" b="0" i="0" u="none" strike="noStrike" kern="1200" dirty="0">
                        <a:solidFill>
                          <a:srgbClr val="000000"/>
                        </a:solidFill>
                        <a:latin typeface="Calibri"/>
                        <a:ea typeface="+mn-ea"/>
                        <a:cs typeface="+mn-cs"/>
                      </a:endParaRPr>
                    </a:p>
                  </a:txBody>
                  <a:tcPr marL="9525" marR="9525" marT="9525" marB="0" anchor="b"/>
                </a:tc>
                <a:tc>
                  <a:txBody>
                    <a:bodyPr/>
                    <a:lstStyle/>
                    <a:p>
                      <a:pPr algn="ctr" fontAlgn="b"/>
                      <a:r>
                        <a:rPr lang="en-US" sz="1200" b="0" i="0" u="none" strike="noStrike" kern="1200" dirty="0" smtClean="0">
                          <a:solidFill>
                            <a:srgbClr val="000000"/>
                          </a:solidFill>
                          <a:latin typeface="Calibri"/>
                          <a:ea typeface="+mn-ea"/>
                          <a:cs typeface="+mn-cs"/>
                        </a:rPr>
                        <a:t>13 (1440)</a:t>
                      </a:r>
                      <a:endParaRPr lang="en-US" sz="1200" b="0" i="0" u="none" strike="noStrike" kern="1200" dirty="0">
                        <a:solidFill>
                          <a:srgbClr val="000000"/>
                        </a:solidFill>
                        <a:latin typeface="Calibri"/>
                        <a:ea typeface="+mn-ea"/>
                        <a:cs typeface="+mn-cs"/>
                      </a:endParaRPr>
                    </a:p>
                  </a:txBody>
                  <a:tcPr marL="9525" marR="9525" marT="9525" marB="0" anchor="b"/>
                </a:tc>
              </a:tr>
              <a:tr h="194931">
                <a:tc>
                  <a:txBody>
                    <a:bodyPr/>
                    <a:lstStyle/>
                    <a:p>
                      <a:pPr algn="ctr" fontAlgn="b"/>
                      <a:r>
                        <a:rPr lang="en-US" sz="1200" b="0" i="0" u="none" strike="noStrike" dirty="0" smtClean="0">
                          <a:solidFill>
                            <a:srgbClr val="000000"/>
                          </a:solidFill>
                          <a:latin typeface="Calibri"/>
                        </a:rPr>
                        <a:t>14</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dirty="0" smtClean="0">
                          <a:solidFill>
                            <a:srgbClr val="000000"/>
                          </a:solidFill>
                          <a:latin typeface="Calibri"/>
                        </a:rPr>
                        <a:t>FINLAND</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b="0" i="0" u="none" strike="noStrike" dirty="0">
                          <a:solidFill>
                            <a:srgbClr val="000000"/>
                          </a:solidFill>
                          <a:latin typeface="Calibri"/>
                        </a:rPr>
                        <a:t>1025 (3716)</a:t>
                      </a:r>
                    </a:p>
                  </a:txBody>
                  <a:tcPr marL="9525" marR="9525" marT="9525" marB="0" anchor="b"/>
                </a:tc>
                <a:tc>
                  <a:txBody>
                    <a:bodyPr/>
                    <a:lstStyle/>
                    <a:p>
                      <a:pPr algn="ctr" fontAlgn="b"/>
                      <a:r>
                        <a:rPr lang="en-US" sz="1200" b="0" i="0" u="none" strike="noStrike" dirty="0">
                          <a:solidFill>
                            <a:srgbClr val="000000"/>
                          </a:solidFill>
                          <a:latin typeface="Calibri"/>
                        </a:rPr>
                        <a:t>161 (415)</a:t>
                      </a:r>
                    </a:p>
                  </a:txBody>
                  <a:tcPr marL="9525" marR="9525" marT="9525" marB="0" anchor="b"/>
                </a:tc>
                <a:tc>
                  <a:txBody>
                    <a:bodyPr/>
                    <a:lstStyle/>
                    <a:p>
                      <a:pPr algn="ctr" fontAlgn="b"/>
                      <a:r>
                        <a:rPr lang="en-US" sz="1200" b="0" i="0" u="none" strike="noStrike" dirty="0">
                          <a:solidFill>
                            <a:srgbClr val="000000"/>
                          </a:solidFill>
                          <a:latin typeface="Calibri"/>
                        </a:rPr>
                        <a:t>9 (1501)</a:t>
                      </a:r>
                    </a:p>
                  </a:txBody>
                  <a:tcPr marL="9525" marR="9525" marT="9525" marB="0" anchor="b"/>
                </a:tc>
              </a:tr>
              <a:tr h="194931">
                <a:tc>
                  <a:txBody>
                    <a:bodyPr/>
                    <a:lstStyle/>
                    <a:p>
                      <a:pPr algn="ctr" fontAlgn="b"/>
                      <a:r>
                        <a:rPr lang="en-US" sz="1200" b="0" i="0" u="none" strike="noStrike" dirty="0" smtClean="0">
                          <a:solidFill>
                            <a:srgbClr val="000000"/>
                          </a:solidFill>
                          <a:latin typeface="Calibri"/>
                        </a:rPr>
                        <a:t>15</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kern="1200" dirty="0">
                          <a:solidFill>
                            <a:srgbClr val="000000"/>
                          </a:solidFill>
                          <a:latin typeface="Calibri"/>
                          <a:ea typeface="+mn-ea"/>
                          <a:cs typeface="+mn-cs"/>
                        </a:rPr>
                        <a:t>NORWAY</a:t>
                      </a:r>
                    </a:p>
                  </a:txBody>
                  <a:tcPr marL="9525" marR="9525" marT="9525" marB="0" anchor="b"/>
                </a:tc>
                <a:tc>
                  <a:txBody>
                    <a:bodyPr/>
                    <a:lstStyle/>
                    <a:p>
                      <a:pPr algn="ctr" fontAlgn="b"/>
                      <a:r>
                        <a:rPr lang="en-US" sz="1200" b="0" i="0" u="none" strike="noStrike" dirty="0" smtClean="0">
                          <a:solidFill>
                            <a:srgbClr val="000000"/>
                          </a:solidFill>
                          <a:latin typeface="Calibri"/>
                        </a:rPr>
                        <a:t>870 (2828)</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b="0" i="0" u="none" strike="noStrike" dirty="0" smtClean="0">
                          <a:solidFill>
                            <a:srgbClr val="000000"/>
                          </a:solidFill>
                          <a:latin typeface="Calibri"/>
                        </a:rPr>
                        <a:t>150 (352)</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b="0" i="0" u="none" strike="noStrike" dirty="0" smtClean="0">
                          <a:solidFill>
                            <a:srgbClr val="000000"/>
                          </a:solidFill>
                          <a:latin typeface="Calibri"/>
                        </a:rPr>
                        <a:t>12 (850)</a:t>
                      </a:r>
                      <a:endParaRPr lang="en-US" sz="1200" b="0" i="0" u="none" strike="noStrike" dirty="0">
                        <a:solidFill>
                          <a:srgbClr val="000000"/>
                        </a:solidFill>
                        <a:latin typeface="Calibri"/>
                      </a:endParaRPr>
                    </a:p>
                  </a:txBody>
                  <a:tcPr marL="9525" marR="9525" marT="9525" marB="0" anchor="b"/>
                </a:tc>
              </a:tr>
              <a:tr h="194931">
                <a:tc>
                  <a:txBody>
                    <a:bodyPr/>
                    <a:lstStyle/>
                    <a:p>
                      <a:pPr algn="ctr" fontAlgn="b"/>
                      <a:r>
                        <a:rPr lang="en-US" sz="1200" b="0" i="0" u="none" strike="noStrike" dirty="0" smtClean="0">
                          <a:solidFill>
                            <a:srgbClr val="000000"/>
                          </a:solidFill>
                          <a:latin typeface="Calibri"/>
                        </a:rPr>
                        <a:t>16</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dirty="0">
                          <a:solidFill>
                            <a:srgbClr val="000000"/>
                          </a:solidFill>
                          <a:latin typeface="Calibri"/>
                        </a:rPr>
                        <a:t>IRELAND</a:t>
                      </a:r>
                    </a:p>
                  </a:txBody>
                  <a:tcPr marL="9525" marR="9525" marT="9525" marB="0" anchor="b"/>
                </a:tc>
                <a:tc>
                  <a:txBody>
                    <a:bodyPr/>
                    <a:lstStyle/>
                    <a:p>
                      <a:pPr algn="ctr" fontAlgn="b"/>
                      <a:r>
                        <a:rPr lang="en-US" sz="1200" b="0" i="0" u="none" strike="noStrike" dirty="0">
                          <a:solidFill>
                            <a:srgbClr val="000000"/>
                          </a:solidFill>
                          <a:latin typeface="Calibri"/>
                        </a:rPr>
                        <a:t>746 (2492)</a:t>
                      </a:r>
                    </a:p>
                  </a:txBody>
                  <a:tcPr marL="9525" marR="9525" marT="9525" marB="0" anchor="b"/>
                </a:tc>
                <a:tc>
                  <a:txBody>
                    <a:bodyPr/>
                    <a:lstStyle/>
                    <a:p>
                      <a:pPr algn="ctr" fontAlgn="b"/>
                      <a:r>
                        <a:rPr lang="en-US" sz="1200" b="0" i="0" u="none" strike="noStrike" dirty="0">
                          <a:solidFill>
                            <a:srgbClr val="000000"/>
                          </a:solidFill>
                          <a:latin typeface="Calibri"/>
                        </a:rPr>
                        <a:t>130 (311)</a:t>
                      </a:r>
                    </a:p>
                  </a:txBody>
                  <a:tcPr marL="9525" marR="9525" marT="9525" marB="0" anchor="b"/>
                </a:tc>
                <a:tc>
                  <a:txBody>
                    <a:bodyPr/>
                    <a:lstStyle/>
                    <a:p>
                      <a:pPr algn="ctr" fontAlgn="b"/>
                      <a:r>
                        <a:rPr lang="en-US" sz="1200" b="0" i="0" u="none" strike="noStrike" dirty="0">
                          <a:solidFill>
                            <a:srgbClr val="000000"/>
                          </a:solidFill>
                          <a:latin typeface="Calibri"/>
                        </a:rPr>
                        <a:t>7 (882)</a:t>
                      </a:r>
                    </a:p>
                  </a:txBody>
                  <a:tcPr marL="9525" marR="9525" marT="9525" marB="0" anchor="b"/>
                </a:tc>
              </a:tr>
              <a:tr h="194931">
                <a:tc>
                  <a:txBody>
                    <a:bodyPr/>
                    <a:lstStyle/>
                    <a:p>
                      <a:pPr algn="ctr" fontAlgn="b"/>
                      <a:r>
                        <a:rPr lang="en-US" sz="1200" b="0" i="0" u="none" strike="noStrike" dirty="0" smtClean="0">
                          <a:solidFill>
                            <a:srgbClr val="000000"/>
                          </a:solidFill>
                          <a:latin typeface="Calibri"/>
                        </a:rPr>
                        <a:t>17</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dirty="0">
                          <a:solidFill>
                            <a:srgbClr val="000000"/>
                          </a:solidFill>
                          <a:latin typeface="Calibri"/>
                        </a:rPr>
                        <a:t>POLAND</a:t>
                      </a:r>
                    </a:p>
                  </a:txBody>
                  <a:tcPr marL="9525" marR="9525" marT="9525" marB="0" anchor="b"/>
                </a:tc>
                <a:tc>
                  <a:txBody>
                    <a:bodyPr/>
                    <a:lstStyle/>
                    <a:p>
                      <a:pPr algn="ctr" fontAlgn="b"/>
                      <a:r>
                        <a:rPr lang="en-US" sz="1200" b="0" i="0" u="none" strike="noStrike" dirty="0">
                          <a:solidFill>
                            <a:srgbClr val="000000"/>
                          </a:solidFill>
                          <a:latin typeface="Calibri"/>
                        </a:rPr>
                        <a:t>813 (2135)</a:t>
                      </a:r>
                    </a:p>
                  </a:txBody>
                  <a:tcPr marL="9525" marR="9525" marT="9525" marB="0" anchor="b"/>
                </a:tc>
                <a:tc>
                  <a:txBody>
                    <a:bodyPr/>
                    <a:lstStyle/>
                    <a:p>
                      <a:pPr algn="ctr" fontAlgn="b"/>
                      <a:r>
                        <a:rPr lang="en-US" sz="1200" b="0" i="0" u="none" strike="noStrike" dirty="0">
                          <a:solidFill>
                            <a:srgbClr val="000000"/>
                          </a:solidFill>
                          <a:latin typeface="Calibri"/>
                        </a:rPr>
                        <a:t>108 (179)</a:t>
                      </a:r>
                    </a:p>
                  </a:txBody>
                  <a:tcPr marL="9525" marR="9525" marT="9525" marB="0" anchor="b"/>
                </a:tc>
                <a:tc>
                  <a:txBody>
                    <a:bodyPr/>
                    <a:lstStyle/>
                    <a:p>
                      <a:pPr algn="ctr" fontAlgn="b"/>
                      <a:r>
                        <a:rPr lang="en-US" sz="1200" b="0" i="0" u="none" strike="noStrike" dirty="0">
                          <a:solidFill>
                            <a:srgbClr val="000000"/>
                          </a:solidFill>
                          <a:latin typeface="Calibri"/>
                        </a:rPr>
                        <a:t>7 (330)</a:t>
                      </a:r>
                    </a:p>
                  </a:txBody>
                  <a:tcPr marL="9525" marR="9525" marT="9525" marB="0" anchor="b"/>
                </a:tc>
              </a:tr>
              <a:tr h="194931">
                <a:tc>
                  <a:txBody>
                    <a:bodyPr/>
                    <a:lstStyle/>
                    <a:p>
                      <a:pPr algn="ctr" fontAlgn="b"/>
                      <a:r>
                        <a:rPr lang="en-US" sz="1200" b="0" i="0" u="none" strike="noStrike" dirty="0" smtClean="0">
                          <a:solidFill>
                            <a:srgbClr val="000000"/>
                          </a:solidFill>
                          <a:latin typeface="Calibri"/>
                        </a:rPr>
                        <a:t>18</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CZECH REPUBLIC</a:t>
                      </a:r>
                    </a:p>
                  </a:txBody>
                  <a:tcPr marL="9525" marR="9525" marT="9525" marB="0" anchor="b"/>
                </a:tc>
                <a:tc>
                  <a:txBody>
                    <a:bodyPr/>
                    <a:lstStyle/>
                    <a:p>
                      <a:pPr algn="ctr" fontAlgn="b"/>
                      <a:r>
                        <a:rPr lang="en-US" sz="1200" b="0" i="0" u="none" strike="noStrike">
                          <a:solidFill>
                            <a:srgbClr val="000000"/>
                          </a:solidFill>
                          <a:latin typeface="Calibri"/>
                        </a:rPr>
                        <a:t>547 (1356)</a:t>
                      </a:r>
                    </a:p>
                  </a:txBody>
                  <a:tcPr marL="9525" marR="9525" marT="9525" marB="0" anchor="b"/>
                </a:tc>
                <a:tc>
                  <a:txBody>
                    <a:bodyPr/>
                    <a:lstStyle/>
                    <a:p>
                      <a:pPr algn="ctr" fontAlgn="b"/>
                      <a:r>
                        <a:rPr lang="en-US" sz="1200" b="0" i="0" u="none" strike="noStrike">
                          <a:solidFill>
                            <a:srgbClr val="000000"/>
                          </a:solidFill>
                          <a:latin typeface="Calibri"/>
                        </a:rPr>
                        <a:t>32 (40)</a:t>
                      </a:r>
                    </a:p>
                  </a:txBody>
                  <a:tcPr marL="9525" marR="9525" marT="9525" marB="0" anchor="b"/>
                </a:tc>
                <a:tc>
                  <a:txBody>
                    <a:bodyPr/>
                    <a:lstStyle/>
                    <a:p>
                      <a:pPr algn="ctr" fontAlgn="b"/>
                      <a:r>
                        <a:rPr lang="en-US" sz="1200" b="0" i="0" u="none" strike="noStrike" dirty="0">
                          <a:solidFill>
                            <a:srgbClr val="000000"/>
                          </a:solidFill>
                          <a:latin typeface="Calibri"/>
                        </a:rPr>
                        <a:t>5 (203)</a:t>
                      </a:r>
                    </a:p>
                  </a:txBody>
                  <a:tcPr marL="9525" marR="9525" marT="9525" marB="0" anchor="b"/>
                </a:tc>
              </a:tr>
              <a:tr h="194931">
                <a:tc>
                  <a:txBody>
                    <a:bodyPr/>
                    <a:lstStyle/>
                    <a:p>
                      <a:pPr algn="ctr" fontAlgn="b"/>
                      <a:r>
                        <a:rPr lang="en-US" sz="1200" b="0" i="0" u="none" strike="noStrike" dirty="0" smtClean="0">
                          <a:solidFill>
                            <a:srgbClr val="000000"/>
                          </a:solidFill>
                          <a:latin typeface="Calibri"/>
                        </a:rPr>
                        <a:t>19</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dirty="0">
                          <a:solidFill>
                            <a:srgbClr val="000000"/>
                          </a:solidFill>
                          <a:latin typeface="Calibri"/>
                        </a:rPr>
                        <a:t>HUNGARY</a:t>
                      </a:r>
                    </a:p>
                  </a:txBody>
                  <a:tcPr marL="9525" marR="9525" marT="9525" marB="0" anchor="b"/>
                </a:tc>
                <a:tc>
                  <a:txBody>
                    <a:bodyPr/>
                    <a:lstStyle/>
                    <a:p>
                      <a:pPr algn="ctr" fontAlgn="b"/>
                      <a:r>
                        <a:rPr lang="en-US" sz="1200" b="0" i="0" u="none" strike="noStrike">
                          <a:solidFill>
                            <a:srgbClr val="000000"/>
                          </a:solidFill>
                          <a:latin typeface="Calibri"/>
                        </a:rPr>
                        <a:t>550 (1290)</a:t>
                      </a:r>
                    </a:p>
                  </a:txBody>
                  <a:tcPr marL="9525" marR="9525" marT="9525" marB="0" anchor="b"/>
                </a:tc>
                <a:tc>
                  <a:txBody>
                    <a:bodyPr/>
                    <a:lstStyle/>
                    <a:p>
                      <a:pPr algn="ctr" fontAlgn="b"/>
                      <a:r>
                        <a:rPr lang="en-US" sz="1200" b="0" i="0" u="none" strike="noStrike">
                          <a:solidFill>
                            <a:srgbClr val="000000"/>
                          </a:solidFill>
                          <a:latin typeface="Calibri"/>
                        </a:rPr>
                        <a:t>42 (56)</a:t>
                      </a:r>
                    </a:p>
                  </a:txBody>
                  <a:tcPr marL="9525" marR="9525" marT="9525" marB="0" anchor="b"/>
                </a:tc>
                <a:tc>
                  <a:txBody>
                    <a:bodyPr/>
                    <a:lstStyle/>
                    <a:p>
                      <a:pPr algn="ctr" fontAlgn="b"/>
                      <a:r>
                        <a:rPr lang="en-US" sz="1200" b="0" i="0" u="none" strike="noStrike" dirty="0">
                          <a:solidFill>
                            <a:srgbClr val="000000"/>
                          </a:solidFill>
                          <a:latin typeface="Calibri"/>
                        </a:rPr>
                        <a:t>2 (191)</a:t>
                      </a:r>
                    </a:p>
                  </a:txBody>
                  <a:tcPr marL="9525" marR="9525" marT="9525" marB="0" anchor="b"/>
                </a:tc>
              </a:tr>
              <a:tr h="194931">
                <a:tc>
                  <a:txBody>
                    <a:bodyPr/>
                    <a:lstStyle/>
                    <a:p>
                      <a:pPr algn="ctr" fontAlgn="b"/>
                      <a:r>
                        <a:rPr lang="en-US" sz="1200" b="0" i="0" u="none" strike="noStrike" dirty="0" smtClean="0">
                          <a:solidFill>
                            <a:srgbClr val="000000"/>
                          </a:solidFill>
                          <a:latin typeface="Calibri"/>
                        </a:rPr>
                        <a:t>20</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SLOVENIA</a:t>
                      </a:r>
                    </a:p>
                  </a:txBody>
                  <a:tcPr marL="9525" marR="9525" marT="9525" marB="0" anchor="b"/>
                </a:tc>
                <a:tc>
                  <a:txBody>
                    <a:bodyPr/>
                    <a:lstStyle/>
                    <a:p>
                      <a:pPr algn="ctr" fontAlgn="b"/>
                      <a:r>
                        <a:rPr lang="en-US" sz="1200" b="0" i="0" u="none" strike="noStrike">
                          <a:solidFill>
                            <a:srgbClr val="000000"/>
                          </a:solidFill>
                          <a:latin typeface="Calibri"/>
                        </a:rPr>
                        <a:t>315 (783)</a:t>
                      </a:r>
                    </a:p>
                  </a:txBody>
                  <a:tcPr marL="9525" marR="9525" marT="9525" marB="0" anchor="b"/>
                </a:tc>
                <a:tc>
                  <a:txBody>
                    <a:bodyPr/>
                    <a:lstStyle/>
                    <a:p>
                      <a:pPr algn="ctr" fontAlgn="b"/>
                      <a:r>
                        <a:rPr lang="en-US" sz="1200" b="0" i="0" u="none" strike="noStrike">
                          <a:solidFill>
                            <a:srgbClr val="000000"/>
                          </a:solidFill>
                          <a:latin typeface="Calibri"/>
                        </a:rPr>
                        <a:t>26 (33)</a:t>
                      </a:r>
                    </a:p>
                  </a:txBody>
                  <a:tcPr marL="9525" marR="9525" marT="9525" marB="0" anchor="b"/>
                </a:tc>
                <a:tc>
                  <a:txBody>
                    <a:bodyPr/>
                    <a:lstStyle/>
                    <a:p>
                      <a:pPr algn="ctr" fontAlgn="b"/>
                      <a:r>
                        <a:rPr lang="en-US" sz="1200" b="0" i="0" u="none" strike="noStrike" dirty="0">
                          <a:solidFill>
                            <a:srgbClr val="000000"/>
                          </a:solidFill>
                          <a:latin typeface="Calibri"/>
                        </a:rPr>
                        <a:t>5 (275)</a:t>
                      </a:r>
                    </a:p>
                  </a:txBody>
                  <a:tcPr marL="9525" marR="9525" marT="9525" marB="0" anchor="b"/>
                </a:tc>
              </a:tr>
              <a:tr h="194931">
                <a:tc>
                  <a:txBody>
                    <a:bodyPr/>
                    <a:lstStyle/>
                    <a:p>
                      <a:pPr algn="ctr" fontAlgn="b"/>
                      <a:r>
                        <a:rPr lang="en-US" sz="1200" b="0" i="0" u="none" strike="noStrike" dirty="0" smtClean="0">
                          <a:solidFill>
                            <a:srgbClr val="000000"/>
                          </a:solidFill>
                          <a:latin typeface="Calibri"/>
                        </a:rPr>
                        <a:t>21</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ROMANIA</a:t>
                      </a:r>
                    </a:p>
                  </a:txBody>
                  <a:tcPr marL="9525" marR="9525" marT="9525" marB="0" anchor="b"/>
                </a:tc>
                <a:tc>
                  <a:txBody>
                    <a:bodyPr/>
                    <a:lstStyle/>
                    <a:p>
                      <a:pPr algn="ctr" fontAlgn="b"/>
                      <a:r>
                        <a:rPr lang="en-US" sz="1200" b="0" i="0" u="none" strike="noStrike">
                          <a:solidFill>
                            <a:srgbClr val="000000"/>
                          </a:solidFill>
                          <a:latin typeface="Calibri"/>
                        </a:rPr>
                        <a:t>430 (738)</a:t>
                      </a:r>
                    </a:p>
                  </a:txBody>
                  <a:tcPr marL="9525" marR="9525" marT="9525" marB="0" anchor="b"/>
                </a:tc>
                <a:tc>
                  <a:txBody>
                    <a:bodyPr/>
                    <a:lstStyle/>
                    <a:p>
                      <a:pPr algn="ctr" fontAlgn="b"/>
                      <a:r>
                        <a:rPr lang="en-US" sz="1200" b="0" i="0" u="none" strike="noStrike">
                          <a:solidFill>
                            <a:srgbClr val="000000"/>
                          </a:solidFill>
                          <a:latin typeface="Calibri"/>
                        </a:rPr>
                        <a:t>21 (27)</a:t>
                      </a:r>
                    </a:p>
                  </a:txBody>
                  <a:tcPr marL="9525" marR="9525" marT="9525" marB="0" anchor="b"/>
                </a:tc>
                <a:tc>
                  <a:txBody>
                    <a:bodyPr/>
                    <a:lstStyle/>
                    <a:p>
                      <a:pPr algn="ctr" fontAlgn="b"/>
                      <a:r>
                        <a:rPr lang="en-US" sz="1200" b="0" i="0" u="none" strike="noStrike" dirty="0">
                          <a:solidFill>
                            <a:srgbClr val="000000"/>
                          </a:solidFill>
                          <a:latin typeface="Calibri"/>
                        </a:rPr>
                        <a:t>0</a:t>
                      </a:r>
                    </a:p>
                  </a:txBody>
                  <a:tcPr marL="9525" marR="9525" marT="9525" marB="0" anchor="b"/>
                </a:tc>
              </a:tr>
              <a:tr h="194931">
                <a:tc>
                  <a:txBody>
                    <a:bodyPr/>
                    <a:lstStyle/>
                    <a:p>
                      <a:pPr algn="ctr" fontAlgn="b"/>
                      <a:r>
                        <a:rPr lang="en-US" sz="1200" b="0" i="0" u="none" strike="noStrike" dirty="0" smtClean="0">
                          <a:solidFill>
                            <a:srgbClr val="000000"/>
                          </a:solidFill>
                          <a:latin typeface="Calibri"/>
                        </a:rPr>
                        <a:t>22</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BULGARIA</a:t>
                      </a:r>
                    </a:p>
                  </a:txBody>
                  <a:tcPr marL="9525" marR="9525" marT="9525" marB="0" anchor="b"/>
                </a:tc>
                <a:tc>
                  <a:txBody>
                    <a:bodyPr/>
                    <a:lstStyle/>
                    <a:p>
                      <a:pPr algn="ctr" fontAlgn="b"/>
                      <a:r>
                        <a:rPr lang="en-US" sz="1200" b="0" i="0" u="none" strike="noStrike">
                          <a:solidFill>
                            <a:srgbClr val="000000"/>
                          </a:solidFill>
                          <a:latin typeface="Calibri"/>
                        </a:rPr>
                        <a:t>262 (561)</a:t>
                      </a:r>
                    </a:p>
                  </a:txBody>
                  <a:tcPr marL="9525" marR="9525" marT="9525" marB="0" anchor="b"/>
                </a:tc>
                <a:tc>
                  <a:txBody>
                    <a:bodyPr/>
                    <a:lstStyle/>
                    <a:p>
                      <a:pPr algn="ctr" fontAlgn="b"/>
                      <a:r>
                        <a:rPr lang="en-US" sz="1200" b="0" i="0" u="none" strike="noStrike">
                          <a:solidFill>
                            <a:srgbClr val="000000"/>
                          </a:solidFill>
                          <a:latin typeface="Calibri"/>
                        </a:rPr>
                        <a:t>22 (28)</a:t>
                      </a:r>
                    </a:p>
                  </a:txBody>
                  <a:tcPr marL="9525" marR="9525" marT="9525" marB="0" anchor="b"/>
                </a:tc>
                <a:tc>
                  <a:txBody>
                    <a:bodyPr/>
                    <a:lstStyle/>
                    <a:p>
                      <a:pPr algn="ctr" fontAlgn="b"/>
                      <a:r>
                        <a:rPr lang="en-US" sz="1200" b="0" i="0" u="none" strike="noStrike" dirty="0">
                          <a:solidFill>
                            <a:srgbClr val="000000"/>
                          </a:solidFill>
                          <a:latin typeface="Calibri"/>
                        </a:rPr>
                        <a:t>2 (43)</a:t>
                      </a:r>
                    </a:p>
                  </a:txBody>
                  <a:tcPr marL="9525" marR="9525" marT="9525" marB="0" anchor="b"/>
                </a:tc>
              </a:tr>
              <a:tr h="194931">
                <a:tc>
                  <a:txBody>
                    <a:bodyPr/>
                    <a:lstStyle/>
                    <a:p>
                      <a:pPr algn="ctr" fontAlgn="b"/>
                      <a:r>
                        <a:rPr lang="en-US" sz="1200" b="0" i="0" u="none" strike="noStrike" dirty="0" smtClean="0">
                          <a:solidFill>
                            <a:srgbClr val="000000"/>
                          </a:solidFill>
                          <a:latin typeface="Calibri"/>
                        </a:rPr>
                        <a:t>23</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dirty="0">
                          <a:solidFill>
                            <a:srgbClr val="000000"/>
                          </a:solidFill>
                          <a:latin typeface="Calibri"/>
                        </a:rPr>
                        <a:t>SLOVAKIA</a:t>
                      </a:r>
                    </a:p>
                  </a:txBody>
                  <a:tcPr marL="9525" marR="9525" marT="9525" marB="0" anchor="b"/>
                </a:tc>
                <a:tc>
                  <a:txBody>
                    <a:bodyPr/>
                    <a:lstStyle/>
                    <a:p>
                      <a:pPr algn="ctr" fontAlgn="b"/>
                      <a:r>
                        <a:rPr lang="en-US" sz="1200" b="0" i="0" u="none" strike="noStrike">
                          <a:solidFill>
                            <a:srgbClr val="000000"/>
                          </a:solidFill>
                          <a:latin typeface="Calibri"/>
                        </a:rPr>
                        <a:t>225 (499)</a:t>
                      </a:r>
                    </a:p>
                  </a:txBody>
                  <a:tcPr marL="9525" marR="9525" marT="9525" marB="0" anchor="b"/>
                </a:tc>
                <a:tc>
                  <a:txBody>
                    <a:bodyPr/>
                    <a:lstStyle/>
                    <a:p>
                      <a:pPr algn="ctr" fontAlgn="b"/>
                      <a:r>
                        <a:rPr lang="en-US" sz="1200" b="0" i="0" u="none" strike="noStrike">
                          <a:solidFill>
                            <a:srgbClr val="000000"/>
                          </a:solidFill>
                          <a:latin typeface="Calibri"/>
                        </a:rPr>
                        <a:t>19 (25)</a:t>
                      </a:r>
                    </a:p>
                  </a:txBody>
                  <a:tcPr marL="9525" marR="9525" marT="9525" marB="0" anchor="b"/>
                </a:tc>
                <a:tc>
                  <a:txBody>
                    <a:bodyPr/>
                    <a:lstStyle/>
                    <a:p>
                      <a:pPr algn="ctr" fontAlgn="b"/>
                      <a:r>
                        <a:rPr lang="en-US" sz="1200" b="0" i="0" u="none" strike="noStrike" dirty="0">
                          <a:solidFill>
                            <a:srgbClr val="000000"/>
                          </a:solidFill>
                          <a:latin typeface="Calibri"/>
                        </a:rPr>
                        <a:t>2 (53)</a:t>
                      </a:r>
                    </a:p>
                  </a:txBody>
                  <a:tcPr marL="9525" marR="9525" marT="9525" marB="0" anchor="b"/>
                </a:tc>
              </a:tr>
              <a:tr h="194931">
                <a:tc>
                  <a:txBody>
                    <a:bodyPr/>
                    <a:lstStyle/>
                    <a:p>
                      <a:pPr algn="ctr" fontAlgn="b"/>
                      <a:r>
                        <a:rPr lang="en-US" sz="1200" b="0" i="0" u="none" strike="noStrike" dirty="0" smtClean="0">
                          <a:solidFill>
                            <a:srgbClr val="000000"/>
                          </a:solidFill>
                          <a:latin typeface="Calibri"/>
                        </a:rPr>
                        <a:t>24</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dirty="0">
                          <a:solidFill>
                            <a:srgbClr val="000000"/>
                          </a:solidFill>
                          <a:latin typeface="Calibri"/>
                        </a:rPr>
                        <a:t>ESTONIA</a:t>
                      </a:r>
                    </a:p>
                  </a:txBody>
                  <a:tcPr marL="9525" marR="9525" marT="9525" marB="0" anchor="b"/>
                </a:tc>
                <a:tc>
                  <a:txBody>
                    <a:bodyPr/>
                    <a:lstStyle/>
                    <a:p>
                      <a:pPr algn="ctr" fontAlgn="b"/>
                      <a:r>
                        <a:rPr lang="en-US" sz="1200" b="0" i="0" u="none" strike="noStrike">
                          <a:solidFill>
                            <a:srgbClr val="000000"/>
                          </a:solidFill>
                          <a:latin typeface="Calibri"/>
                        </a:rPr>
                        <a:t>155 (375)</a:t>
                      </a:r>
                    </a:p>
                  </a:txBody>
                  <a:tcPr marL="9525" marR="9525" marT="9525" marB="0" anchor="b"/>
                </a:tc>
                <a:tc>
                  <a:txBody>
                    <a:bodyPr/>
                    <a:lstStyle/>
                    <a:p>
                      <a:pPr algn="ctr" fontAlgn="b"/>
                      <a:r>
                        <a:rPr lang="en-US" sz="1200" b="0" i="0" u="none" strike="noStrike">
                          <a:solidFill>
                            <a:srgbClr val="000000"/>
                          </a:solidFill>
                          <a:latin typeface="Calibri"/>
                        </a:rPr>
                        <a:t>17 (23)</a:t>
                      </a:r>
                    </a:p>
                  </a:txBody>
                  <a:tcPr marL="9525" marR="9525" marT="9525" marB="0" anchor="b"/>
                </a:tc>
                <a:tc>
                  <a:txBody>
                    <a:bodyPr/>
                    <a:lstStyle/>
                    <a:p>
                      <a:pPr algn="ctr" fontAlgn="b"/>
                      <a:r>
                        <a:rPr lang="en-US" sz="1200" b="0" i="0" u="none" strike="noStrike" dirty="0">
                          <a:solidFill>
                            <a:srgbClr val="000000"/>
                          </a:solidFill>
                          <a:latin typeface="Calibri"/>
                        </a:rPr>
                        <a:t>1 (34)</a:t>
                      </a:r>
                    </a:p>
                  </a:txBody>
                  <a:tcPr marL="9525" marR="9525" marT="9525" marB="0" anchor="b"/>
                </a:tc>
              </a:tr>
              <a:tr h="194931">
                <a:tc>
                  <a:txBody>
                    <a:bodyPr/>
                    <a:lstStyle/>
                    <a:p>
                      <a:pPr algn="ctr" fontAlgn="b"/>
                      <a:r>
                        <a:rPr lang="en-US" sz="1200" b="0" i="0" u="none" strike="noStrike" dirty="0" smtClean="0">
                          <a:solidFill>
                            <a:srgbClr val="000000"/>
                          </a:solidFill>
                          <a:latin typeface="Calibri"/>
                        </a:rPr>
                        <a:t>25</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dirty="0">
                          <a:solidFill>
                            <a:srgbClr val="000000"/>
                          </a:solidFill>
                          <a:latin typeface="Calibri"/>
                        </a:rPr>
                        <a:t>LITHUANIA</a:t>
                      </a:r>
                    </a:p>
                  </a:txBody>
                  <a:tcPr marL="9525" marR="9525" marT="9525" marB="0" anchor="b"/>
                </a:tc>
                <a:tc>
                  <a:txBody>
                    <a:bodyPr/>
                    <a:lstStyle/>
                    <a:p>
                      <a:pPr algn="ctr" fontAlgn="b"/>
                      <a:r>
                        <a:rPr lang="en-US" sz="1200" b="0" i="0" u="none" strike="noStrike">
                          <a:solidFill>
                            <a:srgbClr val="000000"/>
                          </a:solidFill>
                          <a:latin typeface="Calibri"/>
                        </a:rPr>
                        <a:t>147 (317)</a:t>
                      </a:r>
                    </a:p>
                  </a:txBody>
                  <a:tcPr marL="9525" marR="9525" marT="9525" marB="0" anchor="b"/>
                </a:tc>
                <a:tc>
                  <a:txBody>
                    <a:bodyPr/>
                    <a:lstStyle/>
                    <a:p>
                      <a:pPr algn="ctr" fontAlgn="b"/>
                      <a:r>
                        <a:rPr lang="en-US" sz="1200" b="0" i="0" u="none" strike="noStrike">
                          <a:solidFill>
                            <a:srgbClr val="000000"/>
                          </a:solidFill>
                          <a:latin typeface="Calibri"/>
                        </a:rPr>
                        <a:t>15 (17)</a:t>
                      </a:r>
                    </a:p>
                  </a:txBody>
                  <a:tcPr marL="9525" marR="9525" marT="9525" marB="0" anchor="b"/>
                </a:tc>
                <a:tc>
                  <a:txBody>
                    <a:bodyPr/>
                    <a:lstStyle/>
                    <a:p>
                      <a:pPr algn="ctr" fontAlgn="b"/>
                      <a:r>
                        <a:rPr lang="en-US" sz="1200" b="0" i="0" u="none" strike="noStrike" dirty="0">
                          <a:solidFill>
                            <a:srgbClr val="000000"/>
                          </a:solidFill>
                          <a:latin typeface="Calibri"/>
                        </a:rPr>
                        <a:t>0</a:t>
                      </a:r>
                    </a:p>
                  </a:txBody>
                  <a:tcPr marL="9525" marR="9525" marT="9525" marB="0" anchor="b"/>
                </a:tc>
              </a:tr>
              <a:tr h="194931">
                <a:tc>
                  <a:txBody>
                    <a:bodyPr/>
                    <a:lstStyle/>
                    <a:p>
                      <a:pPr algn="ctr" fontAlgn="b"/>
                      <a:r>
                        <a:rPr lang="en-US" sz="1200" b="0" i="0" u="none" strike="noStrike" dirty="0" smtClean="0">
                          <a:solidFill>
                            <a:srgbClr val="000000"/>
                          </a:solidFill>
                          <a:latin typeface="Calibri"/>
                        </a:rPr>
                        <a:t>26</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dirty="0">
                          <a:solidFill>
                            <a:srgbClr val="000000"/>
                          </a:solidFill>
                          <a:latin typeface="Calibri"/>
                        </a:rPr>
                        <a:t>LUXEMBOURG</a:t>
                      </a:r>
                    </a:p>
                  </a:txBody>
                  <a:tcPr marL="9525" marR="9525" marT="9525" marB="0" anchor="b"/>
                </a:tc>
                <a:tc>
                  <a:txBody>
                    <a:bodyPr/>
                    <a:lstStyle/>
                    <a:p>
                      <a:pPr algn="ctr" fontAlgn="b"/>
                      <a:r>
                        <a:rPr lang="en-US" sz="1200" b="0" i="0" u="none" strike="noStrike">
                          <a:solidFill>
                            <a:srgbClr val="000000"/>
                          </a:solidFill>
                          <a:latin typeface="Calibri"/>
                        </a:rPr>
                        <a:t>161 (284)</a:t>
                      </a:r>
                    </a:p>
                  </a:txBody>
                  <a:tcPr marL="9525" marR="9525" marT="9525" marB="0" anchor="b"/>
                </a:tc>
                <a:tc>
                  <a:txBody>
                    <a:bodyPr/>
                    <a:lstStyle/>
                    <a:p>
                      <a:pPr algn="ctr" fontAlgn="b"/>
                      <a:r>
                        <a:rPr lang="en-US" sz="1200" b="0" i="0" u="none" strike="noStrike">
                          <a:solidFill>
                            <a:srgbClr val="000000"/>
                          </a:solidFill>
                          <a:latin typeface="Calibri"/>
                        </a:rPr>
                        <a:t>28 (45)</a:t>
                      </a:r>
                    </a:p>
                  </a:txBody>
                  <a:tcPr marL="9525" marR="9525" marT="9525" marB="0" anchor="b"/>
                </a:tc>
                <a:tc>
                  <a:txBody>
                    <a:bodyPr/>
                    <a:lstStyle/>
                    <a:p>
                      <a:pPr algn="ctr" fontAlgn="b"/>
                      <a:r>
                        <a:rPr lang="en-US" sz="1200" b="0" i="0" u="none" strike="noStrike" dirty="0">
                          <a:solidFill>
                            <a:srgbClr val="000000"/>
                          </a:solidFill>
                          <a:latin typeface="Calibri"/>
                        </a:rPr>
                        <a:t>0</a:t>
                      </a:r>
                    </a:p>
                  </a:txBody>
                  <a:tcPr marL="9525" marR="9525" marT="9525" marB="0" anchor="b"/>
                </a:tc>
              </a:tr>
              <a:tr h="194931">
                <a:tc>
                  <a:txBody>
                    <a:bodyPr/>
                    <a:lstStyle/>
                    <a:p>
                      <a:pPr algn="ctr" fontAlgn="b"/>
                      <a:r>
                        <a:rPr lang="en-US" sz="1200" b="0" i="0" u="none" strike="noStrike" dirty="0" smtClean="0">
                          <a:solidFill>
                            <a:srgbClr val="000000"/>
                          </a:solidFill>
                          <a:latin typeface="Calibri"/>
                        </a:rPr>
                        <a:t>27</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CYPRUS</a:t>
                      </a:r>
                    </a:p>
                  </a:txBody>
                  <a:tcPr marL="9525" marR="9525" marT="9525" marB="0" anchor="b"/>
                </a:tc>
                <a:tc>
                  <a:txBody>
                    <a:bodyPr/>
                    <a:lstStyle/>
                    <a:p>
                      <a:pPr algn="ctr" fontAlgn="b"/>
                      <a:r>
                        <a:rPr lang="en-US" sz="1200" b="0" i="0" u="none" strike="noStrike">
                          <a:solidFill>
                            <a:srgbClr val="000000"/>
                          </a:solidFill>
                          <a:latin typeface="Calibri"/>
                        </a:rPr>
                        <a:t>111 (271)</a:t>
                      </a:r>
                    </a:p>
                  </a:txBody>
                  <a:tcPr marL="9525" marR="9525" marT="9525" marB="0" anchor="b"/>
                </a:tc>
                <a:tc>
                  <a:txBody>
                    <a:bodyPr/>
                    <a:lstStyle/>
                    <a:p>
                      <a:pPr algn="ctr" fontAlgn="b"/>
                      <a:r>
                        <a:rPr lang="en-US" sz="1200" b="0" i="0" u="none" strike="noStrike">
                          <a:solidFill>
                            <a:srgbClr val="000000"/>
                          </a:solidFill>
                          <a:latin typeface="Calibri"/>
                        </a:rPr>
                        <a:t>6 (7)</a:t>
                      </a:r>
                    </a:p>
                  </a:txBody>
                  <a:tcPr marL="9525" marR="9525" marT="9525" marB="0" anchor="b"/>
                </a:tc>
                <a:tc>
                  <a:txBody>
                    <a:bodyPr/>
                    <a:lstStyle/>
                    <a:p>
                      <a:pPr algn="ctr" fontAlgn="b"/>
                      <a:r>
                        <a:rPr lang="en-US" sz="1200" b="0" i="0" u="none" strike="noStrike" dirty="0">
                          <a:solidFill>
                            <a:srgbClr val="000000"/>
                          </a:solidFill>
                          <a:latin typeface="Calibri"/>
                        </a:rPr>
                        <a:t>1 (74)</a:t>
                      </a:r>
                    </a:p>
                  </a:txBody>
                  <a:tcPr marL="9525" marR="9525" marT="9525" marB="0" anchor="b"/>
                </a:tc>
              </a:tr>
              <a:tr h="194931">
                <a:tc>
                  <a:txBody>
                    <a:bodyPr/>
                    <a:lstStyle/>
                    <a:p>
                      <a:pPr algn="ctr" fontAlgn="b"/>
                      <a:r>
                        <a:rPr lang="en-US" sz="1200" b="0" i="0" u="none" strike="noStrike" dirty="0" smtClean="0">
                          <a:solidFill>
                            <a:srgbClr val="000000"/>
                          </a:solidFill>
                          <a:latin typeface="Calibri"/>
                        </a:rPr>
                        <a:t>28</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LATVIA</a:t>
                      </a:r>
                    </a:p>
                  </a:txBody>
                  <a:tcPr marL="9525" marR="9525" marT="9525" marB="0" anchor="b"/>
                </a:tc>
                <a:tc>
                  <a:txBody>
                    <a:bodyPr/>
                    <a:lstStyle/>
                    <a:p>
                      <a:pPr algn="ctr" fontAlgn="b"/>
                      <a:r>
                        <a:rPr lang="en-US" sz="1200" b="0" i="0" u="none" strike="noStrike">
                          <a:solidFill>
                            <a:srgbClr val="000000"/>
                          </a:solidFill>
                          <a:latin typeface="Calibri"/>
                        </a:rPr>
                        <a:t>120 (237)</a:t>
                      </a:r>
                    </a:p>
                  </a:txBody>
                  <a:tcPr marL="9525" marR="9525" marT="9525" marB="0" anchor="b"/>
                </a:tc>
                <a:tc>
                  <a:txBody>
                    <a:bodyPr/>
                    <a:lstStyle/>
                    <a:p>
                      <a:pPr algn="ctr" fontAlgn="b"/>
                      <a:r>
                        <a:rPr lang="en-US" sz="1200" b="0" i="0" u="none" strike="noStrike">
                          <a:solidFill>
                            <a:srgbClr val="000000"/>
                          </a:solidFill>
                          <a:latin typeface="Calibri"/>
                        </a:rPr>
                        <a:t>17 (19)</a:t>
                      </a:r>
                    </a:p>
                  </a:txBody>
                  <a:tcPr marL="9525" marR="9525" marT="9525" marB="0" anchor="b"/>
                </a:tc>
                <a:tc>
                  <a:txBody>
                    <a:bodyPr/>
                    <a:lstStyle/>
                    <a:p>
                      <a:pPr algn="ctr" fontAlgn="b"/>
                      <a:r>
                        <a:rPr lang="en-US" sz="1200" b="0" i="0" u="none" strike="noStrike" dirty="0">
                          <a:solidFill>
                            <a:srgbClr val="000000"/>
                          </a:solidFill>
                          <a:latin typeface="Calibri"/>
                        </a:rPr>
                        <a:t>1 (23)</a:t>
                      </a:r>
                    </a:p>
                  </a:txBody>
                  <a:tcPr marL="9525" marR="9525" marT="9525" marB="0" anchor="b"/>
                </a:tc>
              </a:tr>
              <a:tr h="194931">
                <a:tc>
                  <a:txBody>
                    <a:bodyPr/>
                    <a:lstStyle/>
                    <a:p>
                      <a:pPr algn="ctr" fontAlgn="b"/>
                      <a:r>
                        <a:rPr lang="en-US" sz="1200" b="0" i="0" u="none" strike="noStrike" dirty="0" smtClean="0">
                          <a:solidFill>
                            <a:srgbClr val="000000"/>
                          </a:solidFill>
                          <a:latin typeface="Calibri"/>
                        </a:rPr>
                        <a:t>29</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dirty="0">
                          <a:solidFill>
                            <a:srgbClr val="000000"/>
                          </a:solidFill>
                          <a:latin typeface="Calibri"/>
                        </a:rPr>
                        <a:t>MALTA</a:t>
                      </a:r>
                    </a:p>
                  </a:txBody>
                  <a:tcPr marL="9525" marR="9525" marT="9525" marB="0" anchor="b"/>
                </a:tc>
                <a:tc>
                  <a:txBody>
                    <a:bodyPr/>
                    <a:lstStyle/>
                    <a:p>
                      <a:pPr algn="ctr" fontAlgn="b"/>
                      <a:r>
                        <a:rPr lang="en-US" sz="1200" b="0" i="0" u="none" strike="noStrike" dirty="0">
                          <a:solidFill>
                            <a:srgbClr val="000000"/>
                          </a:solidFill>
                          <a:latin typeface="Calibri"/>
                        </a:rPr>
                        <a:t>39 (112)</a:t>
                      </a:r>
                    </a:p>
                  </a:txBody>
                  <a:tcPr marL="9525" marR="9525" marT="9525" marB="0" anchor="b"/>
                </a:tc>
                <a:tc>
                  <a:txBody>
                    <a:bodyPr/>
                    <a:lstStyle/>
                    <a:p>
                      <a:pPr algn="ctr" fontAlgn="b"/>
                      <a:r>
                        <a:rPr lang="en-US" sz="1200" b="0" i="0" u="none" strike="noStrike" dirty="0">
                          <a:solidFill>
                            <a:srgbClr val="000000"/>
                          </a:solidFill>
                          <a:latin typeface="Calibri"/>
                        </a:rPr>
                        <a:t>1 (1)</a:t>
                      </a:r>
                    </a:p>
                  </a:txBody>
                  <a:tcPr marL="9525" marR="9525" marT="9525" marB="0" anchor="b"/>
                </a:tc>
                <a:tc>
                  <a:txBody>
                    <a:bodyPr/>
                    <a:lstStyle/>
                    <a:p>
                      <a:pPr algn="ctr" fontAlgn="b"/>
                      <a:r>
                        <a:rPr lang="en-US" sz="1200" b="0" i="0" u="none" strike="noStrike" dirty="0">
                          <a:solidFill>
                            <a:srgbClr val="000000"/>
                          </a:solidFill>
                          <a:latin typeface="Calibri"/>
                        </a:rPr>
                        <a:t>0</a:t>
                      </a:r>
                    </a:p>
                  </a:txBody>
                  <a:tcPr marL="9525" marR="9525" marT="9525" marB="0" anchor="b"/>
                </a:tc>
              </a:tr>
            </a:tbl>
          </a:graphicData>
        </a:graphic>
      </p:graphicFrame>
      <p:sp>
        <p:nvSpPr>
          <p:cNvPr id="4" name="3 - Θέση ημερομηνίας"/>
          <p:cNvSpPr>
            <a:spLocks noGrp="1"/>
          </p:cNvSpPr>
          <p:nvPr>
            <p:ph type="dt" sz="quarter" idx="10"/>
          </p:nvPr>
        </p:nvSpPr>
        <p:spPr/>
        <p:txBody>
          <a:bodyPr/>
          <a:lstStyle/>
          <a:p>
            <a:pPr>
              <a:defRPr/>
            </a:pPr>
            <a:endParaRPr lang="en-US" dirty="0"/>
          </a:p>
        </p:txBody>
      </p:sp>
      <p:sp>
        <p:nvSpPr>
          <p:cNvPr id="5" name="4 - Θέση αριθμού διαφάνειας"/>
          <p:cNvSpPr>
            <a:spLocks noGrp="1"/>
          </p:cNvSpPr>
          <p:nvPr>
            <p:ph type="sldNum" sz="quarter" idx="12"/>
          </p:nvPr>
        </p:nvSpPr>
        <p:spPr/>
        <p:txBody>
          <a:bodyPr/>
          <a:lstStyle/>
          <a:p>
            <a:pPr>
              <a:defRPr/>
            </a:pPr>
            <a:fld id="{677E7568-610E-4B59-AE2C-2D845F9A6153}" type="slidenum">
              <a:rPr lang="en-US"/>
              <a:pPr>
                <a:defRPr/>
              </a:pPr>
              <a:t>15</a:t>
            </a:fld>
            <a:endParaRPr lang="en-US"/>
          </a:p>
        </p:txBody>
      </p:sp>
      <p:sp>
        <p:nvSpPr>
          <p:cNvPr id="7" name="6 - Θέση υποσέλιδου"/>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0"/>
            <a:ext cx="8077200" cy="914400"/>
          </a:xfrm>
        </p:spPr>
        <p:txBody>
          <a:bodyPr rtlCol="0">
            <a:normAutofit fontScale="90000"/>
          </a:bodyPr>
          <a:lstStyle/>
          <a:p>
            <a:pPr fontAlgn="auto">
              <a:spcAft>
                <a:spcPts val="0"/>
              </a:spcAft>
              <a:defRPr/>
            </a:pPr>
            <a:r>
              <a:rPr lang="el-GR" sz="2000" dirty="0" smtClean="0">
                <a:latin typeface="+mn-lt"/>
              </a:rPr>
              <a:t/>
            </a:r>
            <a:br>
              <a:rPr lang="el-GR" sz="2000" dirty="0" smtClean="0">
                <a:latin typeface="+mn-lt"/>
              </a:rPr>
            </a:br>
            <a:r>
              <a:rPr lang="el-GR" sz="2000" dirty="0" smtClean="0">
                <a:latin typeface="+mn-lt"/>
              </a:rPr>
              <a:t>Ένταση συμμετοχής και κεντρικός ρόλος οργανισμών ανά χώρα </a:t>
            </a:r>
            <a:r>
              <a:rPr lang="en-US" sz="2000" dirty="0" smtClean="0">
                <a:latin typeface="+mn-lt"/>
              </a:rPr>
              <a:t>(1984-2009)</a:t>
            </a:r>
            <a:r>
              <a:rPr lang="el-GR" sz="2000" dirty="0" smtClean="0">
                <a:latin typeface="+mn-lt"/>
                <a:sym typeface="Wingdings" pitchFamily="2" charset="2"/>
              </a:rPr>
              <a:t> </a:t>
            </a:r>
            <a:r>
              <a:rPr lang="el-GR" sz="2000" b="1" dirty="0" smtClean="0">
                <a:solidFill>
                  <a:srgbClr val="FF0000"/>
                </a:solidFill>
                <a:latin typeface="+mn-lt"/>
                <a:sym typeface="Wingdings" pitchFamily="2" charset="2"/>
              </a:rPr>
              <a:t>σταθερή και σχετικά ισχυρή ελληνική παρουσία στα ΠΠ</a:t>
            </a:r>
            <a:r>
              <a:rPr lang="el-GR" sz="2000" dirty="0" smtClean="0">
                <a:latin typeface="+mn-lt"/>
                <a:sym typeface="Wingdings" pitchFamily="2" charset="2"/>
              </a:rPr>
              <a:t/>
            </a:r>
            <a:br>
              <a:rPr lang="el-GR" sz="2000" dirty="0" smtClean="0">
                <a:latin typeface="+mn-lt"/>
                <a:sym typeface="Wingdings" pitchFamily="2" charset="2"/>
              </a:rPr>
            </a:br>
            <a:r>
              <a:rPr lang="el-GR" sz="1300" dirty="0" smtClean="0">
                <a:latin typeface="+mn-lt"/>
                <a:sym typeface="Wingdings" pitchFamily="2" charset="2"/>
              </a:rPr>
              <a:t>(στις παρενθέσεις ο αριθμός συμμετοχών των αντίστοιχων οργανισμών)</a:t>
            </a:r>
            <a:r>
              <a:rPr lang="en-US" sz="3200" b="1" dirty="0" smtClean="0">
                <a:solidFill>
                  <a:srgbClr val="FF0000"/>
                </a:solidFill>
              </a:rPr>
              <a:t/>
            </a:r>
            <a:br>
              <a:rPr lang="en-US" sz="3200" b="1" dirty="0" smtClean="0">
                <a:solidFill>
                  <a:srgbClr val="FF0000"/>
                </a:solidFill>
              </a:rPr>
            </a:br>
            <a:endParaRPr lang="en-US" sz="2000" b="1" dirty="0">
              <a:solidFill>
                <a:srgbClr val="FF0000"/>
              </a:solidFill>
              <a:latin typeface="+mn-lt"/>
            </a:endParaRPr>
          </a:p>
        </p:txBody>
      </p:sp>
      <p:graphicFrame>
        <p:nvGraphicFramePr>
          <p:cNvPr id="6" name="5 - Θέση περιεχομένου"/>
          <p:cNvGraphicFramePr>
            <a:graphicFrameLocks noGrp="1"/>
          </p:cNvGraphicFramePr>
          <p:nvPr>
            <p:ph idx="1"/>
          </p:nvPr>
        </p:nvGraphicFramePr>
        <p:xfrm>
          <a:off x="457200" y="838212"/>
          <a:ext cx="8458200" cy="5879361"/>
        </p:xfrm>
        <a:graphic>
          <a:graphicData uri="http://schemas.openxmlformats.org/drawingml/2006/table">
            <a:tbl>
              <a:tblPr firstRow="1" bandRow="1">
                <a:tableStyleId>{5C22544A-7EE6-4342-B048-85BDC9FD1C3A}</a:tableStyleId>
              </a:tblPr>
              <a:tblGrid>
                <a:gridCol w="533400"/>
                <a:gridCol w="2514600"/>
                <a:gridCol w="1828800"/>
                <a:gridCol w="1503948"/>
                <a:gridCol w="2077452"/>
              </a:tblGrid>
              <a:tr h="226362">
                <a:tc>
                  <a:txBody>
                    <a:bodyPr/>
                    <a:lstStyle/>
                    <a:p>
                      <a:pPr algn="ctr" fontAlgn="b"/>
                      <a:r>
                        <a:rPr lang="en-US" sz="1200" b="1" i="0" u="none" strike="noStrike" kern="1200" dirty="0" smtClean="0">
                          <a:solidFill>
                            <a:srgbClr val="000000"/>
                          </a:solidFill>
                          <a:latin typeface="Calibri"/>
                          <a:ea typeface="+mn-ea"/>
                          <a:cs typeface="+mn-cs"/>
                        </a:rPr>
                        <a:t>No</a:t>
                      </a:r>
                      <a:endParaRPr lang="el-GR" sz="1200" b="1" i="0" u="none" strike="noStrike" kern="1200" dirty="0" smtClean="0">
                        <a:solidFill>
                          <a:srgbClr val="000000"/>
                        </a:solidFill>
                        <a:latin typeface="Calibri"/>
                        <a:ea typeface="+mn-ea"/>
                        <a:cs typeface="+mn-cs"/>
                      </a:endParaRPr>
                    </a:p>
                  </a:txBody>
                  <a:tcPr marL="9525" marR="9525" marT="9525" marB="0" anchor="b"/>
                </a:tc>
                <a:tc>
                  <a:txBody>
                    <a:bodyPr/>
                    <a:lstStyle/>
                    <a:p>
                      <a:pPr algn="l" fontAlgn="b"/>
                      <a:r>
                        <a:rPr lang="en-US" sz="1200" b="1" i="0" u="none" strike="noStrike" kern="1200" dirty="0" smtClean="0">
                          <a:solidFill>
                            <a:srgbClr val="000000"/>
                          </a:solidFill>
                          <a:latin typeface="Calibri"/>
                          <a:ea typeface="+mn-ea"/>
                          <a:cs typeface="+mn-cs"/>
                        </a:rPr>
                        <a:t>Country</a:t>
                      </a:r>
                      <a:endParaRPr lang="el-GR" sz="1200" b="1" i="0" u="none" strike="noStrike" kern="1200" dirty="0" smtClean="0">
                        <a:solidFill>
                          <a:srgbClr val="000000"/>
                        </a:solidFill>
                        <a:latin typeface="Calibri"/>
                        <a:ea typeface="+mn-ea"/>
                        <a:cs typeface="+mn-cs"/>
                      </a:endParaRPr>
                    </a:p>
                  </a:txBody>
                  <a:tcPr marL="9525" marR="9525" marT="9525" marB="0" anchor="b"/>
                </a:tc>
                <a:tc>
                  <a:txBody>
                    <a:bodyPr/>
                    <a:lstStyle/>
                    <a:p>
                      <a:pPr algn="ctr" fontAlgn="b"/>
                      <a:r>
                        <a:rPr lang="en-US" sz="1200" b="1" i="0" u="none" strike="noStrike" dirty="0" smtClean="0">
                          <a:solidFill>
                            <a:srgbClr val="000000"/>
                          </a:solidFill>
                          <a:latin typeface="Calibri"/>
                        </a:rPr>
                        <a:t>Organizations</a:t>
                      </a:r>
                      <a:endParaRPr lang="en-US" sz="1200" b="1" i="0" u="none" strike="noStrike" dirty="0">
                        <a:solidFill>
                          <a:srgbClr val="000000"/>
                        </a:solidFill>
                        <a:latin typeface="Calibri"/>
                      </a:endParaRPr>
                    </a:p>
                  </a:txBody>
                  <a:tcPr marL="9525" marR="9525" marT="9525" marB="0" anchor="b"/>
                </a:tc>
                <a:tc>
                  <a:txBody>
                    <a:bodyPr/>
                    <a:lstStyle/>
                    <a:p>
                      <a:pPr algn="ctr" fontAlgn="b"/>
                      <a:r>
                        <a:rPr lang="en-US" sz="1200" b="0" i="0" u="none" strike="noStrike" dirty="0">
                          <a:solidFill>
                            <a:srgbClr val="000000"/>
                          </a:solidFill>
                          <a:latin typeface="Calibri"/>
                        </a:rPr>
                        <a:t> </a:t>
                      </a:r>
                      <a:r>
                        <a:rPr lang="en-US" sz="1200" b="1" i="0" u="none" strike="noStrike" dirty="0" smtClean="0">
                          <a:solidFill>
                            <a:srgbClr val="000000"/>
                          </a:solidFill>
                          <a:latin typeface="Calibri"/>
                        </a:rPr>
                        <a:t>Co-</a:t>
                      </a:r>
                      <a:r>
                        <a:rPr lang="en-US" sz="1200" b="1" i="0" u="none" strike="noStrike" dirty="0" err="1" smtClean="0">
                          <a:solidFill>
                            <a:srgbClr val="000000"/>
                          </a:solidFill>
                          <a:latin typeface="Calibri"/>
                        </a:rPr>
                        <a:t>ordinators</a:t>
                      </a:r>
                      <a:endParaRPr lang="en-US" sz="1200" b="1" i="0" u="none" strike="noStrike" dirty="0">
                        <a:solidFill>
                          <a:srgbClr val="000000"/>
                        </a:solidFill>
                        <a:latin typeface="Calibri"/>
                      </a:endParaRPr>
                    </a:p>
                  </a:txBody>
                  <a:tcPr marL="9525" marR="9525" marT="9525" marB="0" anchor="b"/>
                </a:tc>
                <a:tc>
                  <a:txBody>
                    <a:bodyPr/>
                    <a:lstStyle/>
                    <a:p>
                      <a:pPr algn="ctr" fontAlgn="b"/>
                      <a:r>
                        <a:rPr lang="en-US" sz="1200" b="1" i="0" u="none" strike="noStrike" dirty="0" smtClean="0">
                          <a:solidFill>
                            <a:srgbClr val="000000"/>
                          </a:solidFill>
                          <a:latin typeface="Calibri"/>
                        </a:rPr>
                        <a:t>Top 1%</a:t>
                      </a:r>
                      <a:r>
                        <a:rPr lang="en-US" sz="1200" b="1" i="0" u="none" strike="noStrike" baseline="0" dirty="0" smtClean="0">
                          <a:solidFill>
                            <a:srgbClr val="000000"/>
                          </a:solidFill>
                          <a:latin typeface="Calibri"/>
                        </a:rPr>
                        <a:t> most central actors</a:t>
                      </a:r>
                      <a:endParaRPr lang="en-US" sz="1200" b="1" i="0" u="none" strike="noStrike" dirty="0">
                        <a:solidFill>
                          <a:srgbClr val="000000"/>
                        </a:solidFill>
                        <a:latin typeface="Calibri"/>
                      </a:endParaRPr>
                    </a:p>
                  </a:txBody>
                  <a:tcPr marL="9525" marR="9525" marT="9525" marB="0" anchor="b"/>
                </a:tc>
              </a:tr>
              <a:tr h="194931">
                <a:tc>
                  <a:txBody>
                    <a:bodyPr/>
                    <a:lstStyle/>
                    <a:p>
                      <a:pPr algn="ctr" fontAlgn="b"/>
                      <a:r>
                        <a:rPr lang="en-US" sz="1200" b="0" i="0" u="none" strike="noStrike" dirty="0" smtClean="0">
                          <a:solidFill>
                            <a:srgbClr val="000000"/>
                          </a:solidFill>
                          <a:latin typeface="Calibri"/>
                        </a:rPr>
                        <a:t>1</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GERMANY</a:t>
                      </a:r>
                    </a:p>
                  </a:txBody>
                  <a:tcPr marL="9525" marR="9525" marT="9525" marB="0" anchor="b"/>
                </a:tc>
                <a:tc>
                  <a:txBody>
                    <a:bodyPr/>
                    <a:lstStyle/>
                    <a:p>
                      <a:pPr algn="ctr" fontAlgn="b"/>
                      <a:r>
                        <a:rPr lang="en-US" sz="1200" b="0" i="0" u="none" strike="noStrike" dirty="0">
                          <a:solidFill>
                            <a:srgbClr val="000000"/>
                          </a:solidFill>
                          <a:latin typeface="Calibri"/>
                        </a:rPr>
                        <a:t>8650 (27952)</a:t>
                      </a:r>
                    </a:p>
                  </a:txBody>
                  <a:tcPr marL="9525" marR="9525" marT="9525" marB="0" anchor="b"/>
                </a:tc>
                <a:tc>
                  <a:txBody>
                    <a:bodyPr/>
                    <a:lstStyle/>
                    <a:p>
                      <a:pPr algn="ctr" fontAlgn="b"/>
                      <a:r>
                        <a:rPr lang="en-US" sz="1200" b="0" i="0" u="none" strike="noStrike" dirty="0">
                          <a:solidFill>
                            <a:srgbClr val="000000"/>
                          </a:solidFill>
                          <a:latin typeface="Calibri"/>
                        </a:rPr>
                        <a:t>1594 (3800)</a:t>
                      </a:r>
                    </a:p>
                  </a:txBody>
                  <a:tcPr marL="9525" marR="9525" marT="9525" marB="0" anchor="b"/>
                </a:tc>
                <a:tc>
                  <a:txBody>
                    <a:bodyPr/>
                    <a:lstStyle/>
                    <a:p>
                      <a:pPr algn="ctr" fontAlgn="b"/>
                      <a:r>
                        <a:rPr lang="en-US" sz="1200" b="0" i="0" u="none" strike="noStrike">
                          <a:solidFill>
                            <a:srgbClr val="000000"/>
                          </a:solidFill>
                          <a:latin typeface="Calibri"/>
                        </a:rPr>
                        <a:t>81 (9988)</a:t>
                      </a:r>
                    </a:p>
                  </a:txBody>
                  <a:tcPr marL="9525" marR="9525" marT="9525" marB="0" anchor="b"/>
                </a:tc>
              </a:tr>
              <a:tr h="194931">
                <a:tc>
                  <a:txBody>
                    <a:bodyPr/>
                    <a:lstStyle/>
                    <a:p>
                      <a:pPr algn="ctr" fontAlgn="b"/>
                      <a:r>
                        <a:rPr lang="en-US" sz="1200" b="0" i="0" u="none" strike="noStrike" dirty="0" smtClean="0">
                          <a:solidFill>
                            <a:srgbClr val="000000"/>
                          </a:solidFill>
                          <a:latin typeface="Calibri"/>
                        </a:rPr>
                        <a:t>2</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UNITED KINGDOM</a:t>
                      </a:r>
                    </a:p>
                  </a:txBody>
                  <a:tcPr marL="9525" marR="9525" marT="9525" marB="0" anchor="b"/>
                </a:tc>
                <a:tc>
                  <a:txBody>
                    <a:bodyPr/>
                    <a:lstStyle/>
                    <a:p>
                      <a:pPr algn="ctr" fontAlgn="b"/>
                      <a:r>
                        <a:rPr lang="en-US" sz="1200" b="0" i="0" u="none" strike="noStrike" dirty="0">
                          <a:solidFill>
                            <a:srgbClr val="000000"/>
                          </a:solidFill>
                          <a:latin typeface="Calibri"/>
                        </a:rPr>
                        <a:t>6302 (23915)</a:t>
                      </a:r>
                    </a:p>
                  </a:txBody>
                  <a:tcPr marL="9525" marR="9525" marT="9525" marB="0" anchor="b"/>
                </a:tc>
                <a:tc>
                  <a:txBody>
                    <a:bodyPr/>
                    <a:lstStyle/>
                    <a:p>
                      <a:pPr algn="ctr" fontAlgn="b"/>
                      <a:r>
                        <a:rPr lang="en-US" sz="1200" b="0" i="0" u="none" strike="noStrike">
                          <a:solidFill>
                            <a:srgbClr val="000000"/>
                          </a:solidFill>
                          <a:latin typeface="Calibri"/>
                        </a:rPr>
                        <a:t>1568 (4081)</a:t>
                      </a:r>
                    </a:p>
                  </a:txBody>
                  <a:tcPr marL="9525" marR="9525" marT="9525" marB="0" anchor="b"/>
                </a:tc>
                <a:tc>
                  <a:txBody>
                    <a:bodyPr/>
                    <a:lstStyle/>
                    <a:p>
                      <a:pPr algn="ctr" fontAlgn="b"/>
                      <a:r>
                        <a:rPr lang="en-US" sz="1200" b="0" i="0" u="none" strike="noStrike">
                          <a:solidFill>
                            <a:srgbClr val="000000"/>
                          </a:solidFill>
                          <a:latin typeface="Calibri"/>
                        </a:rPr>
                        <a:t>93 (10268)</a:t>
                      </a:r>
                    </a:p>
                  </a:txBody>
                  <a:tcPr marL="9525" marR="9525" marT="9525" marB="0" anchor="b"/>
                </a:tc>
              </a:tr>
              <a:tr h="194931">
                <a:tc>
                  <a:txBody>
                    <a:bodyPr/>
                    <a:lstStyle/>
                    <a:p>
                      <a:pPr algn="ctr" fontAlgn="b"/>
                      <a:r>
                        <a:rPr lang="en-US" sz="1200" b="0" i="0" u="none" strike="noStrike" dirty="0" smtClean="0">
                          <a:solidFill>
                            <a:srgbClr val="000000"/>
                          </a:solidFill>
                          <a:latin typeface="Calibri"/>
                        </a:rPr>
                        <a:t>3</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FRANCE</a:t>
                      </a:r>
                    </a:p>
                  </a:txBody>
                  <a:tcPr marL="9525" marR="9525" marT="9525" marB="0" anchor="b"/>
                </a:tc>
                <a:tc>
                  <a:txBody>
                    <a:bodyPr/>
                    <a:lstStyle/>
                    <a:p>
                      <a:pPr algn="ctr" fontAlgn="b"/>
                      <a:r>
                        <a:rPr lang="en-US" sz="1200" b="0" i="0" u="none" strike="noStrike" dirty="0">
                          <a:solidFill>
                            <a:srgbClr val="000000"/>
                          </a:solidFill>
                          <a:latin typeface="Calibri"/>
                        </a:rPr>
                        <a:t>6389 (22995)</a:t>
                      </a:r>
                    </a:p>
                  </a:txBody>
                  <a:tcPr marL="9525" marR="9525" marT="9525" marB="0" anchor="b"/>
                </a:tc>
                <a:tc>
                  <a:txBody>
                    <a:bodyPr/>
                    <a:lstStyle/>
                    <a:p>
                      <a:pPr algn="ctr" fontAlgn="b"/>
                      <a:r>
                        <a:rPr lang="en-US" sz="1200" b="0" i="0" u="none" strike="noStrike">
                          <a:solidFill>
                            <a:srgbClr val="000000"/>
                          </a:solidFill>
                          <a:latin typeface="Calibri"/>
                        </a:rPr>
                        <a:t>1380 (3443)</a:t>
                      </a:r>
                    </a:p>
                  </a:txBody>
                  <a:tcPr marL="9525" marR="9525" marT="9525" marB="0" anchor="b"/>
                </a:tc>
                <a:tc>
                  <a:txBody>
                    <a:bodyPr/>
                    <a:lstStyle/>
                    <a:p>
                      <a:pPr algn="ctr" fontAlgn="b"/>
                      <a:r>
                        <a:rPr lang="en-US" sz="1200" b="0" i="0" u="none" strike="noStrike">
                          <a:solidFill>
                            <a:srgbClr val="000000"/>
                          </a:solidFill>
                          <a:latin typeface="Calibri"/>
                        </a:rPr>
                        <a:t>70 (8410)</a:t>
                      </a:r>
                    </a:p>
                  </a:txBody>
                  <a:tcPr marL="9525" marR="9525" marT="9525" marB="0" anchor="b"/>
                </a:tc>
              </a:tr>
              <a:tr h="194931">
                <a:tc>
                  <a:txBody>
                    <a:bodyPr/>
                    <a:lstStyle/>
                    <a:p>
                      <a:pPr algn="ctr" fontAlgn="b"/>
                      <a:r>
                        <a:rPr lang="en-US" sz="1200" b="0" i="0" u="none" strike="noStrike" dirty="0" smtClean="0">
                          <a:solidFill>
                            <a:srgbClr val="000000"/>
                          </a:solidFill>
                          <a:latin typeface="Calibri"/>
                        </a:rPr>
                        <a:t>4</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ITALY</a:t>
                      </a:r>
                    </a:p>
                  </a:txBody>
                  <a:tcPr marL="9525" marR="9525" marT="9525" marB="0" anchor="b"/>
                </a:tc>
                <a:tc>
                  <a:txBody>
                    <a:bodyPr/>
                    <a:lstStyle/>
                    <a:p>
                      <a:pPr algn="ctr" fontAlgn="b"/>
                      <a:r>
                        <a:rPr lang="en-US" sz="1200" b="0" i="0" u="none" strike="noStrike">
                          <a:solidFill>
                            <a:srgbClr val="000000"/>
                          </a:solidFill>
                          <a:latin typeface="Calibri"/>
                        </a:rPr>
                        <a:t>5344 (17609)</a:t>
                      </a:r>
                    </a:p>
                  </a:txBody>
                  <a:tcPr marL="9525" marR="9525" marT="9525" marB="0" anchor="b"/>
                </a:tc>
                <a:tc>
                  <a:txBody>
                    <a:bodyPr/>
                    <a:lstStyle/>
                    <a:p>
                      <a:pPr algn="ctr" fontAlgn="b"/>
                      <a:r>
                        <a:rPr lang="en-US" sz="1200" b="0" i="0" u="none" strike="noStrike">
                          <a:solidFill>
                            <a:srgbClr val="000000"/>
                          </a:solidFill>
                          <a:latin typeface="Calibri"/>
                        </a:rPr>
                        <a:t>1158 (2388)</a:t>
                      </a:r>
                    </a:p>
                  </a:txBody>
                  <a:tcPr marL="9525" marR="9525" marT="9525" marB="0" anchor="b"/>
                </a:tc>
                <a:tc>
                  <a:txBody>
                    <a:bodyPr/>
                    <a:lstStyle/>
                    <a:p>
                      <a:pPr algn="ctr" fontAlgn="b"/>
                      <a:r>
                        <a:rPr lang="en-US" sz="1200" b="0" i="0" u="none" strike="noStrike">
                          <a:solidFill>
                            <a:srgbClr val="000000"/>
                          </a:solidFill>
                          <a:latin typeface="Calibri"/>
                        </a:rPr>
                        <a:t>52 (5244)</a:t>
                      </a:r>
                    </a:p>
                  </a:txBody>
                  <a:tcPr marL="9525" marR="9525" marT="9525" marB="0" anchor="b"/>
                </a:tc>
              </a:tr>
              <a:tr h="194931">
                <a:tc>
                  <a:txBody>
                    <a:bodyPr/>
                    <a:lstStyle/>
                    <a:p>
                      <a:pPr algn="ctr" fontAlgn="b"/>
                      <a:r>
                        <a:rPr lang="en-US" sz="1200" b="0" i="0" u="none" strike="noStrike" dirty="0" smtClean="0">
                          <a:solidFill>
                            <a:srgbClr val="000000"/>
                          </a:solidFill>
                          <a:latin typeface="Calibri"/>
                        </a:rPr>
                        <a:t>5</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SPAIN</a:t>
                      </a:r>
                    </a:p>
                  </a:txBody>
                  <a:tcPr marL="9525" marR="9525" marT="9525" marB="0" anchor="b"/>
                </a:tc>
                <a:tc>
                  <a:txBody>
                    <a:bodyPr/>
                    <a:lstStyle/>
                    <a:p>
                      <a:pPr algn="ctr" fontAlgn="b"/>
                      <a:r>
                        <a:rPr lang="en-US" sz="1200" b="0" i="0" u="none" strike="noStrike" dirty="0">
                          <a:solidFill>
                            <a:srgbClr val="000000"/>
                          </a:solidFill>
                          <a:latin typeface="Calibri"/>
                        </a:rPr>
                        <a:t>3965 (12201)</a:t>
                      </a:r>
                    </a:p>
                  </a:txBody>
                  <a:tcPr marL="9525" marR="9525" marT="9525" marB="0" anchor="b"/>
                </a:tc>
                <a:tc>
                  <a:txBody>
                    <a:bodyPr/>
                    <a:lstStyle/>
                    <a:p>
                      <a:pPr algn="ctr" fontAlgn="b"/>
                      <a:r>
                        <a:rPr lang="en-US" sz="1200" b="0" i="0" u="none" strike="noStrike">
                          <a:solidFill>
                            <a:srgbClr val="000000"/>
                          </a:solidFill>
                          <a:latin typeface="Calibri"/>
                        </a:rPr>
                        <a:t>776 (1567)</a:t>
                      </a:r>
                    </a:p>
                  </a:txBody>
                  <a:tcPr marL="9525" marR="9525" marT="9525" marB="0" anchor="b"/>
                </a:tc>
                <a:tc>
                  <a:txBody>
                    <a:bodyPr/>
                    <a:lstStyle/>
                    <a:p>
                      <a:pPr algn="ctr" fontAlgn="b"/>
                      <a:r>
                        <a:rPr lang="en-US" sz="1200" b="0" i="0" u="none" strike="noStrike">
                          <a:solidFill>
                            <a:srgbClr val="000000"/>
                          </a:solidFill>
                          <a:latin typeface="Calibri"/>
                        </a:rPr>
                        <a:t>40 (3824)</a:t>
                      </a:r>
                    </a:p>
                  </a:txBody>
                  <a:tcPr marL="9525" marR="9525" marT="9525" marB="0" anchor="b"/>
                </a:tc>
              </a:tr>
              <a:tr h="194931">
                <a:tc>
                  <a:txBody>
                    <a:bodyPr/>
                    <a:lstStyle/>
                    <a:p>
                      <a:pPr algn="ctr" fontAlgn="b"/>
                      <a:r>
                        <a:rPr lang="en-US" sz="1200" b="0" i="0" u="none" strike="noStrike" dirty="0" smtClean="0">
                          <a:solidFill>
                            <a:srgbClr val="000000"/>
                          </a:solidFill>
                          <a:latin typeface="Calibri"/>
                        </a:rPr>
                        <a:t>6</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NETHERLANDS</a:t>
                      </a:r>
                    </a:p>
                  </a:txBody>
                  <a:tcPr marL="9525" marR="9525" marT="9525" marB="0" anchor="b"/>
                </a:tc>
                <a:tc>
                  <a:txBody>
                    <a:bodyPr/>
                    <a:lstStyle/>
                    <a:p>
                      <a:pPr algn="ctr" fontAlgn="b"/>
                      <a:r>
                        <a:rPr lang="en-US" sz="1200" b="0" i="0" u="none" strike="noStrike">
                          <a:solidFill>
                            <a:srgbClr val="000000"/>
                          </a:solidFill>
                          <a:latin typeface="Calibri"/>
                        </a:rPr>
                        <a:t>3266 (11194)</a:t>
                      </a:r>
                    </a:p>
                  </a:txBody>
                  <a:tcPr marL="9525" marR="9525" marT="9525" marB="0" anchor="b"/>
                </a:tc>
                <a:tc>
                  <a:txBody>
                    <a:bodyPr/>
                    <a:lstStyle/>
                    <a:p>
                      <a:pPr algn="ctr" fontAlgn="b"/>
                      <a:r>
                        <a:rPr lang="en-US" sz="1200" b="0" i="0" u="none" strike="noStrike">
                          <a:solidFill>
                            <a:srgbClr val="000000"/>
                          </a:solidFill>
                          <a:latin typeface="Calibri"/>
                        </a:rPr>
                        <a:t>744 (1838)</a:t>
                      </a:r>
                    </a:p>
                  </a:txBody>
                  <a:tcPr marL="9525" marR="9525" marT="9525" marB="0" anchor="b"/>
                </a:tc>
                <a:tc>
                  <a:txBody>
                    <a:bodyPr/>
                    <a:lstStyle/>
                    <a:p>
                      <a:pPr algn="ctr" fontAlgn="b"/>
                      <a:r>
                        <a:rPr lang="en-US" sz="1200" b="0" i="0" u="none" strike="noStrike">
                          <a:solidFill>
                            <a:srgbClr val="000000"/>
                          </a:solidFill>
                          <a:latin typeface="Calibri"/>
                        </a:rPr>
                        <a:t>33 (4183)</a:t>
                      </a:r>
                    </a:p>
                  </a:txBody>
                  <a:tcPr marL="9525" marR="9525" marT="9525" marB="0" anchor="b"/>
                </a:tc>
              </a:tr>
              <a:tr h="194931">
                <a:tc>
                  <a:txBody>
                    <a:bodyPr/>
                    <a:lstStyle/>
                    <a:p>
                      <a:pPr algn="ctr" fontAlgn="b"/>
                      <a:r>
                        <a:rPr lang="en-US" sz="1200" b="0" i="0" u="none" strike="noStrike" dirty="0" smtClean="0">
                          <a:solidFill>
                            <a:srgbClr val="000000"/>
                          </a:solidFill>
                          <a:latin typeface="Calibri"/>
                        </a:rPr>
                        <a:t>7</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BELGIUM</a:t>
                      </a:r>
                    </a:p>
                  </a:txBody>
                  <a:tcPr marL="9525" marR="9525" marT="9525" marB="0" anchor="b"/>
                </a:tc>
                <a:tc>
                  <a:txBody>
                    <a:bodyPr/>
                    <a:lstStyle/>
                    <a:p>
                      <a:pPr algn="ctr" fontAlgn="b"/>
                      <a:r>
                        <a:rPr lang="en-US" sz="1200" b="0" i="0" u="none" strike="noStrike">
                          <a:solidFill>
                            <a:srgbClr val="000000"/>
                          </a:solidFill>
                          <a:latin typeface="Calibri"/>
                        </a:rPr>
                        <a:t>2358 (7595)</a:t>
                      </a:r>
                    </a:p>
                  </a:txBody>
                  <a:tcPr marL="9525" marR="9525" marT="9525" marB="0" anchor="b"/>
                </a:tc>
                <a:tc>
                  <a:txBody>
                    <a:bodyPr/>
                    <a:lstStyle/>
                    <a:p>
                      <a:pPr algn="ctr" fontAlgn="b"/>
                      <a:r>
                        <a:rPr lang="en-US" sz="1200" b="0" i="0" u="none" strike="noStrike">
                          <a:solidFill>
                            <a:srgbClr val="000000"/>
                          </a:solidFill>
                          <a:latin typeface="Calibri"/>
                        </a:rPr>
                        <a:t>515 (1180)</a:t>
                      </a:r>
                    </a:p>
                  </a:txBody>
                  <a:tcPr marL="9525" marR="9525" marT="9525" marB="0" anchor="b"/>
                </a:tc>
                <a:tc>
                  <a:txBody>
                    <a:bodyPr/>
                    <a:lstStyle/>
                    <a:p>
                      <a:pPr algn="ctr" fontAlgn="b"/>
                      <a:r>
                        <a:rPr lang="en-US" sz="1200" b="0" i="0" u="none" strike="noStrike">
                          <a:solidFill>
                            <a:srgbClr val="000000"/>
                          </a:solidFill>
                          <a:latin typeface="Calibri"/>
                        </a:rPr>
                        <a:t>15 (2501)</a:t>
                      </a:r>
                    </a:p>
                  </a:txBody>
                  <a:tcPr marL="9525" marR="9525" marT="9525" marB="0" anchor="b"/>
                </a:tc>
              </a:tr>
              <a:tr h="194931">
                <a:tc>
                  <a:txBody>
                    <a:bodyPr/>
                    <a:lstStyle/>
                    <a:p>
                      <a:pPr algn="ctr" fontAlgn="b"/>
                      <a:r>
                        <a:rPr lang="en-US" sz="1200" b="1" i="0" u="none" strike="noStrike" dirty="0" smtClean="0">
                          <a:solidFill>
                            <a:srgbClr val="000000"/>
                          </a:solidFill>
                          <a:latin typeface="Calibri"/>
                        </a:rPr>
                        <a:t>8</a:t>
                      </a:r>
                      <a:endParaRPr lang="en-US" sz="1200" b="1" i="0" u="none" strike="noStrike" dirty="0">
                        <a:solidFill>
                          <a:srgbClr val="000000"/>
                        </a:solidFill>
                        <a:latin typeface="Calibri"/>
                      </a:endParaRPr>
                    </a:p>
                  </a:txBody>
                  <a:tcPr marL="9525" marR="9525" marT="9525" marB="0" anchor="b">
                    <a:solidFill>
                      <a:schemeClr val="tx2">
                        <a:lumMod val="40000"/>
                        <a:lumOff val="60000"/>
                      </a:schemeClr>
                    </a:solidFill>
                  </a:tcPr>
                </a:tc>
                <a:tc>
                  <a:txBody>
                    <a:bodyPr/>
                    <a:lstStyle/>
                    <a:p>
                      <a:pPr algn="l" fontAlgn="b"/>
                      <a:r>
                        <a:rPr lang="en-US" sz="1200" b="1" i="0" u="none" strike="noStrike" dirty="0">
                          <a:solidFill>
                            <a:srgbClr val="000000"/>
                          </a:solidFill>
                          <a:latin typeface="Calibri"/>
                        </a:rPr>
                        <a:t>GREECE</a:t>
                      </a:r>
                    </a:p>
                  </a:txBody>
                  <a:tcPr marL="9525" marR="9525" marT="9525" marB="0" anchor="b">
                    <a:solidFill>
                      <a:schemeClr val="tx2">
                        <a:lumMod val="40000"/>
                        <a:lumOff val="60000"/>
                      </a:schemeClr>
                    </a:solidFill>
                  </a:tcPr>
                </a:tc>
                <a:tc>
                  <a:txBody>
                    <a:bodyPr/>
                    <a:lstStyle/>
                    <a:p>
                      <a:pPr algn="ctr" fontAlgn="b"/>
                      <a:r>
                        <a:rPr lang="en-US" sz="1200" b="1" i="0" u="none" strike="noStrike" dirty="0">
                          <a:solidFill>
                            <a:srgbClr val="000000"/>
                          </a:solidFill>
                          <a:latin typeface="Calibri"/>
                        </a:rPr>
                        <a:t>1625 (7248)</a:t>
                      </a:r>
                    </a:p>
                  </a:txBody>
                  <a:tcPr marL="9525" marR="9525" marT="9525" marB="0" anchor="b">
                    <a:solidFill>
                      <a:schemeClr val="tx2">
                        <a:lumMod val="40000"/>
                        <a:lumOff val="60000"/>
                      </a:schemeClr>
                    </a:solidFill>
                  </a:tcPr>
                </a:tc>
                <a:tc>
                  <a:txBody>
                    <a:bodyPr/>
                    <a:lstStyle/>
                    <a:p>
                      <a:pPr algn="ctr" fontAlgn="b"/>
                      <a:r>
                        <a:rPr lang="en-US" sz="1200" b="1" i="0" u="none" strike="noStrike" dirty="0">
                          <a:solidFill>
                            <a:srgbClr val="000000"/>
                          </a:solidFill>
                          <a:latin typeface="Calibri"/>
                        </a:rPr>
                        <a:t>276 (893)</a:t>
                      </a:r>
                    </a:p>
                  </a:txBody>
                  <a:tcPr marL="9525" marR="9525" marT="9525" marB="0" anchor="b">
                    <a:solidFill>
                      <a:schemeClr val="tx2">
                        <a:lumMod val="40000"/>
                        <a:lumOff val="60000"/>
                      </a:schemeClr>
                    </a:solidFill>
                  </a:tcPr>
                </a:tc>
                <a:tc>
                  <a:txBody>
                    <a:bodyPr/>
                    <a:lstStyle/>
                    <a:p>
                      <a:pPr algn="ctr" fontAlgn="b"/>
                      <a:r>
                        <a:rPr lang="en-US" sz="1200" b="1" i="0" u="none" strike="noStrike" dirty="0">
                          <a:solidFill>
                            <a:srgbClr val="000000"/>
                          </a:solidFill>
                          <a:latin typeface="Calibri"/>
                        </a:rPr>
                        <a:t>22 (3429)</a:t>
                      </a:r>
                    </a:p>
                  </a:txBody>
                  <a:tcPr marL="9525" marR="9525" marT="9525" marB="0" anchor="b">
                    <a:solidFill>
                      <a:schemeClr val="tx2">
                        <a:lumMod val="40000"/>
                        <a:lumOff val="60000"/>
                      </a:schemeClr>
                    </a:solidFill>
                  </a:tcPr>
                </a:tc>
              </a:tr>
              <a:tr h="194931">
                <a:tc>
                  <a:txBody>
                    <a:bodyPr/>
                    <a:lstStyle/>
                    <a:p>
                      <a:pPr algn="ctr" fontAlgn="b"/>
                      <a:r>
                        <a:rPr lang="en-US" sz="1200" b="0" i="0" u="none" strike="noStrike" dirty="0" smtClean="0">
                          <a:solidFill>
                            <a:srgbClr val="000000"/>
                          </a:solidFill>
                          <a:latin typeface="Calibri"/>
                        </a:rPr>
                        <a:t>9</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dirty="0">
                          <a:solidFill>
                            <a:srgbClr val="000000"/>
                          </a:solidFill>
                          <a:latin typeface="Calibri"/>
                        </a:rPr>
                        <a:t>SWEDEN</a:t>
                      </a:r>
                    </a:p>
                  </a:txBody>
                  <a:tcPr marL="9525" marR="9525" marT="9525" marB="0" anchor="b"/>
                </a:tc>
                <a:tc>
                  <a:txBody>
                    <a:bodyPr/>
                    <a:lstStyle/>
                    <a:p>
                      <a:pPr algn="ctr" fontAlgn="b"/>
                      <a:r>
                        <a:rPr lang="en-US" sz="1200" b="0" i="0" u="none" strike="noStrike" dirty="0">
                          <a:solidFill>
                            <a:srgbClr val="000000"/>
                          </a:solidFill>
                          <a:latin typeface="Calibri"/>
                        </a:rPr>
                        <a:t>1786 (6228)</a:t>
                      </a:r>
                    </a:p>
                  </a:txBody>
                  <a:tcPr marL="9525" marR="9525" marT="9525" marB="0" anchor="b"/>
                </a:tc>
                <a:tc>
                  <a:txBody>
                    <a:bodyPr/>
                    <a:lstStyle/>
                    <a:p>
                      <a:pPr algn="ctr" fontAlgn="b"/>
                      <a:r>
                        <a:rPr lang="en-US" sz="1200" b="0" i="0" u="none" strike="noStrike" dirty="0">
                          <a:solidFill>
                            <a:srgbClr val="000000"/>
                          </a:solidFill>
                          <a:latin typeface="Calibri"/>
                        </a:rPr>
                        <a:t>251 (603)</a:t>
                      </a:r>
                    </a:p>
                  </a:txBody>
                  <a:tcPr marL="9525" marR="9525" marT="9525" marB="0" anchor="b"/>
                </a:tc>
                <a:tc>
                  <a:txBody>
                    <a:bodyPr/>
                    <a:lstStyle/>
                    <a:p>
                      <a:pPr algn="ctr" fontAlgn="b"/>
                      <a:r>
                        <a:rPr lang="en-US" sz="1200" b="0" i="0" u="none" strike="noStrike">
                          <a:solidFill>
                            <a:srgbClr val="000000"/>
                          </a:solidFill>
                          <a:latin typeface="Calibri"/>
                        </a:rPr>
                        <a:t>19 (2301)</a:t>
                      </a:r>
                    </a:p>
                  </a:txBody>
                  <a:tcPr marL="9525" marR="9525" marT="9525" marB="0" anchor="b"/>
                </a:tc>
              </a:tr>
              <a:tr h="194931">
                <a:tc>
                  <a:txBody>
                    <a:bodyPr/>
                    <a:lstStyle/>
                    <a:p>
                      <a:pPr algn="ctr" fontAlgn="b"/>
                      <a:r>
                        <a:rPr lang="en-US" sz="1200" b="0" i="0" u="none" strike="noStrike" dirty="0" smtClean="0">
                          <a:solidFill>
                            <a:srgbClr val="000000"/>
                          </a:solidFill>
                          <a:latin typeface="Calibri"/>
                        </a:rPr>
                        <a:t>10</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DENMARK</a:t>
                      </a:r>
                    </a:p>
                  </a:txBody>
                  <a:tcPr marL="9525" marR="9525" marT="9525" marB="0" anchor="b"/>
                </a:tc>
                <a:tc>
                  <a:txBody>
                    <a:bodyPr/>
                    <a:lstStyle/>
                    <a:p>
                      <a:pPr algn="ctr" fontAlgn="b"/>
                      <a:r>
                        <a:rPr lang="en-US" sz="1200" b="0" i="0" u="none" strike="noStrike" dirty="0">
                          <a:solidFill>
                            <a:srgbClr val="000000"/>
                          </a:solidFill>
                          <a:latin typeface="Calibri"/>
                        </a:rPr>
                        <a:t>1478 (5042)</a:t>
                      </a:r>
                    </a:p>
                  </a:txBody>
                  <a:tcPr marL="9525" marR="9525" marT="9525" marB="0" anchor="b"/>
                </a:tc>
                <a:tc>
                  <a:txBody>
                    <a:bodyPr/>
                    <a:lstStyle/>
                    <a:p>
                      <a:pPr algn="ctr" fontAlgn="b"/>
                      <a:r>
                        <a:rPr lang="en-US" sz="1200" b="0" i="0" u="none" strike="noStrike" dirty="0">
                          <a:solidFill>
                            <a:srgbClr val="000000"/>
                          </a:solidFill>
                          <a:latin typeface="Calibri"/>
                        </a:rPr>
                        <a:t>351 (760)</a:t>
                      </a:r>
                    </a:p>
                  </a:txBody>
                  <a:tcPr marL="9525" marR="9525" marT="9525" marB="0" anchor="b"/>
                </a:tc>
                <a:tc>
                  <a:txBody>
                    <a:bodyPr/>
                    <a:lstStyle/>
                    <a:p>
                      <a:pPr algn="ctr" fontAlgn="b"/>
                      <a:r>
                        <a:rPr lang="en-US" sz="1200" b="0" i="0" u="none" strike="noStrike">
                          <a:solidFill>
                            <a:srgbClr val="000000"/>
                          </a:solidFill>
                          <a:latin typeface="Calibri"/>
                        </a:rPr>
                        <a:t>17 (1670)</a:t>
                      </a:r>
                    </a:p>
                  </a:txBody>
                  <a:tcPr marL="9525" marR="9525" marT="9525" marB="0" anchor="b"/>
                </a:tc>
              </a:tr>
              <a:tr h="194931">
                <a:tc>
                  <a:txBody>
                    <a:bodyPr/>
                    <a:lstStyle/>
                    <a:p>
                      <a:pPr algn="ctr" fontAlgn="b"/>
                      <a:r>
                        <a:rPr lang="en-US" sz="1200" b="0" i="0" u="none" strike="noStrike" dirty="0" smtClean="0">
                          <a:solidFill>
                            <a:srgbClr val="000000"/>
                          </a:solidFill>
                          <a:latin typeface="Calibri"/>
                        </a:rPr>
                        <a:t>11</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PORTUGAL</a:t>
                      </a:r>
                    </a:p>
                  </a:txBody>
                  <a:tcPr marL="9525" marR="9525" marT="9525" marB="0" anchor="b"/>
                </a:tc>
                <a:tc>
                  <a:txBody>
                    <a:bodyPr/>
                    <a:lstStyle/>
                    <a:p>
                      <a:pPr algn="ctr" fontAlgn="b"/>
                      <a:r>
                        <a:rPr lang="en-US" sz="1200" b="0" i="0" u="none" strike="noStrike">
                          <a:solidFill>
                            <a:srgbClr val="000000"/>
                          </a:solidFill>
                          <a:latin typeface="Calibri"/>
                        </a:rPr>
                        <a:t>1317 (3829)</a:t>
                      </a:r>
                    </a:p>
                  </a:txBody>
                  <a:tcPr marL="9525" marR="9525" marT="9525" marB="0" anchor="b"/>
                </a:tc>
                <a:tc>
                  <a:txBody>
                    <a:bodyPr/>
                    <a:lstStyle/>
                    <a:p>
                      <a:pPr algn="ctr" fontAlgn="b"/>
                      <a:r>
                        <a:rPr lang="en-US" sz="1200" b="0" i="0" u="none" strike="noStrike">
                          <a:solidFill>
                            <a:srgbClr val="000000"/>
                          </a:solidFill>
                          <a:latin typeface="Calibri"/>
                        </a:rPr>
                        <a:t>179 (309)</a:t>
                      </a:r>
                    </a:p>
                  </a:txBody>
                  <a:tcPr marL="9525" marR="9525" marT="9525" marB="0" anchor="b"/>
                </a:tc>
                <a:tc>
                  <a:txBody>
                    <a:bodyPr/>
                    <a:lstStyle/>
                    <a:p>
                      <a:pPr algn="ctr" fontAlgn="b"/>
                      <a:r>
                        <a:rPr lang="en-US" sz="1200" b="0" i="0" u="none" strike="noStrike">
                          <a:solidFill>
                            <a:srgbClr val="000000"/>
                          </a:solidFill>
                          <a:latin typeface="Calibri"/>
                        </a:rPr>
                        <a:t>12 (1042)</a:t>
                      </a:r>
                    </a:p>
                  </a:txBody>
                  <a:tcPr marL="9525" marR="9525" marT="9525" marB="0" anchor="b"/>
                </a:tc>
              </a:tr>
              <a:tr h="194931">
                <a:tc>
                  <a:txBody>
                    <a:bodyPr/>
                    <a:lstStyle/>
                    <a:p>
                      <a:pPr algn="ctr" fontAlgn="b"/>
                      <a:r>
                        <a:rPr lang="en-US" sz="1200" b="0" i="0" u="none" strike="noStrike" dirty="0" smtClean="0">
                          <a:solidFill>
                            <a:srgbClr val="000000"/>
                          </a:solidFill>
                          <a:latin typeface="Calibri"/>
                        </a:rPr>
                        <a:t>12</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dirty="0">
                          <a:solidFill>
                            <a:srgbClr val="000000"/>
                          </a:solidFill>
                          <a:latin typeface="Calibri"/>
                        </a:rPr>
                        <a:t>AUSTRIA</a:t>
                      </a:r>
                    </a:p>
                  </a:txBody>
                  <a:tcPr marL="9525" marR="9525" marT="9525" marB="0" anchor="b"/>
                </a:tc>
                <a:tc>
                  <a:txBody>
                    <a:bodyPr/>
                    <a:lstStyle/>
                    <a:p>
                      <a:pPr algn="ctr" fontAlgn="b"/>
                      <a:r>
                        <a:rPr lang="en-US" sz="1200" b="0" i="0" u="none" strike="noStrike">
                          <a:solidFill>
                            <a:srgbClr val="000000"/>
                          </a:solidFill>
                          <a:latin typeface="Calibri"/>
                        </a:rPr>
                        <a:t>1415 (3795)</a:t>
                      </a:r>
                    </a:p>
                  </a:txBody>
                  <a:tcPr marL="9525" marR="9525" marT="9525" marB="0" anchor="b"/>
                </a:tc>
                <a:tc>
                  <a:txBody>
                    <a:bodyPr/>
                    <a:lstStyle/>
                    <a:p>
                      <a:pPr algn="ctr" fontAlgn="b"/>
                      <a:r>
                        <a:rPr lang="en-US" sz="1200" b="0" i="0" u="none" strike="noStrike">
                          <a:solidFill>
                            <a:srgbClr val="000000"/>
                          </a:solidFill>
                          <a:latin typeface="Calibri"/>
                        </a:rPr>
                        <a:t>249 (486)</a:t>
                      </a:r>
                    </a:p>
                  </a:txBody>
                  <a:tcPr marL="9525" marR="9525" marT="9525" marB="0" anchor="b"/>
                </a:tc>
                <a:tc>
                  <a:txBody>
                    <a:bodyPr/>
                    <a:lstStyle/>
                    <a:p>
                      <a:pPr algn="ctr" fontAlgn="b"/>
                      <a:r>
                        <a:rPr lang="en-US" sz="1200" b="0" i="0" u="none" strike="noStrike">
                          <a:solidFill>
                            <a:srgbClr val="000000"/>
                          </a:solidFill>
                          <a:latin typeface="Calibri"/>
                        </a:rPr>
                        <a:t>12 (914)</a:t>
                      </a:r>
                    </a:p>
                  </a:txBody>
                  <a:tcPr marL="9525" marR="9525" marT="9525" marB="0" anchor="b"/>
                </a:tc>
              </a:tr>
              <a:tr h="194931">
                <a:tc>
                  <a:txBody>
                    <a:bodyPr/>
                    <a:lstStyle/>
                    <a:p>
                      <a:pPr algn="ctr" fontAlgn="b"/>
                      <a:r>
                        <a:rPr lang="en-US" sz="1200" b="0" i="0" u="none" strike="noStrike" dirty="0" smtClean="0">
                          <a:solidFill>
                            <a:srgbClr val="000000"/>
                          </a:solidFill>
                          <a:latin typeface="Calibri"/>
                        </a:rPr>
                        <a:t>13</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kern="1200" dirty="0" smtClean="0">
                          <a:solidFill>
                            <a:srgbClr val="000000"/>
                          </a:solidFill>
                          <a:latin typeface="Calibri"/>
                          <a:ea typeface="+mn-ea"/>
                          <a:cs typeface="+mn-cs"/>
                        </a:rPr>
                        <a:t>SWITZERLAND</a:t>
                      </a:r>
                      <a:endParaRPr lang="en-US" sz="1200" b="0" i="0" u="none" strike="noStrike" kern="1200" dirty="0">
                        <a:solidFill>
                          <a:srgbClr val="000000"/>
                        </a:solidFill>
                        <a:latin typeface="Calibri"/>
                        <a:ea typeface="+mn-ea"/>
                        <a:cs typeface="+mn-cs"/>
                      </a:endParaRPr>
                    </a:p>
                  </a:txBody>
                  <a:tcPr marL="9525" marR="9525" marT="9525" marB="0" anchor="b"/>
                </a:tc>
                <a:tc>
                  <a:txBody>
                    <a:bodyPr/>
                    <a:lstStyle/>
                    <a:p>
                      <a:pPr algn="ctr" fontAlgn="b"/>
                      <a:r>
                        <a:rPr lang="en-US" sz="1200" b="0" i="0" u="none" strike="noStrike" kern="1200" dirty="0" smtClean="0">
                          <a:solidFill>
                            <a:srgbClr val="000000"/>
                          </a:solidFill>
                          <a:latin typeface="Calibri"/>
                          <a:ea typeface="+mn-ea"/>
                          <a:cs typeface="+mn-cs"/>
                        </a:rPr>
                        <a:t>1113 (3777)</a:t>
                      </a:r>
                      <a:endParaRPr lang="en-US" sz="1200" b="0" i="0" u="none" strike="noStrike" kern="1200" dirty="0">
                        <a:solidFill>
                          <a:srgbClr val="000000"/>
                        </a:solidFill>
                        <a:latin typeface="Calibri"/>
                        <a:ea typeface="+mn-ea"/>
                        <a:cs typeface="+mn-cs"/>
                      </a:endParaRPr>
                    </a:p>
                  </a:txBody>
                  <a:tcPr marL="9525" marR="9525" marT="9525" marB="0" anchor="b"/>
                </a:tc>
                <a:tc>
                  <a:txBody>
                    <a:bodyPr/>
                    <a:lstStyle/>
                    <a:p>
                      <a:pPr algn="ctr" fontAlgn="b"/>
                      <a:r>
                        <a:rPr lang="en-US" sz="1200" b="0" i="0" u="none" strike="noStrike" kern="1200" dirty="0" smtClean="0">
                          <a:solidFill>
                            <a:srgbClr val="000000"/>
                          </a:solidFill>
                          <a:latin typeface="Calibri"/>
                          <a:ea typeface="+mn-ea"/>
                          <a:cs typeface="+mn-cs"/>
                        </a:rPr>
                        <a:t>51 (104)</a:t>
                      </a:r>
                      <a:endParaRPr lang="en-US" sz="1200" b="0" i="0" u="none" strike="noStrike" kern="1200" dirty="0">
                        <a:solidFill>
                          <a:srgbClr val="000000"/>
                        </a:solidFill>
                        <a:latin typeface="Calibri"/>
                        <a:ea typeface="+mn-ea"/>
                        <a:cs typeface="+mn-cs"/>
                      </a:endParaRPr>
                    </a:p>
                  </a:txBody>
                  <a:tcPr marL="9525" marR="9525" marT="9525" marB="0" anchor="b"/>
                </a:tc>
                <a:tc>
                  <a:txBody>
                    <a:bodyPr/>
                    <a:lstStyle/>
                    <a:p>
                      <a:pPr algn="ctr" fontAlgn="b"/>
                      <a:r>
                        <a:rPr lang="en-US" sz="1200" b="0" i="0" u="none" strike="noStrike" kern="1200" dirty="0" smtClean="0">
                          <a:solidFill>
                            <a:srgbClr val="000000"/>
                          </a:solidFill>
                          <a:latin typeface="Calibri"/>
                          <a:ea typeface="+mn-ea"/>
                          <a:cs typeface="+mn-cs"/>
                        </a:rPr>
                        <a:t>13 (1440)</a:t>
                      </a:r>
                      <a:endParaRPr lang="en-US" sz="1200" b="0" i="0" u="none" strike="noStrike" kern="1200" dirty="0">
                        <a:solidFill>
                          <a:srgbClr val="000000"/>
                        </a:solidFill>
                        <a:latin typeface="Calibri"/>
                        <a:ea typeface="+mn-ea"/>
                        <a:cs typeface="+mn-cs"/>
                      </a:endParaRPr>
                    </a:p>
                  </a:txBody>
                  <a:tcPr marL="9525" marR="9525" marT="9525" marB="0" anchor="b"/>
                </a:tc>
              </a:tr>
              <a:tr h="194931">
                <a:tc>
                  <a:txBody>
                    <a:bodyPr/>
                    <a:lstStyle/>
                    <a:p>
                      <a:pPr algn="ctr" fontAlgn="b"/>
                      <a:r>
                        <a:rPr lang="en-US" sz="1200" b="0" i="0" u="none" strike="noStrike" dirty="0" smtClean="0">
                          <a:solidFill>
                            <a:srgbClr val="000000"/>
                          </a:solidFill>
                          <a:latin typeface="Calibri"/>
                        </a:rPr>
                        <a:t>14</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dirty="0" smtClean="0">
                          <a:solidFill>
                            <a:srgbClr val="000000"/>
                          </a:solidFill>
                          <a:latin typeface="Calibri"/>
                        </a:rPr>
                        <a:t>FINLAND</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b="0" i="0" u="none" strike="noStrike" dirty="0">
                          <a:solidFill>
                            <a:srgbClr val="000000"/>
                          </a:solidFill>
                          <a:latin typeface="Calibri"/>
                        </a:rPr>
                        <a:t>1025 (3716)</a:t>
                      </a:r>
                    </a:p>
                  </a:txBody>
                  <a:tcPr marL="9525" marR="9525" marT="9525" marB="0" anchor="b"/>
                </a:tc>
                <a:tc>
                  <a:txBody>
                    <a:bodyPr/>
                    <a:lstStyle/>
                    <a:p>
                      <a:pPr algn="ctr" fontAlgn="b"/>
                      <a:r>
                        <a:rPr lang="en-US" sz="1200" b="0" i="0" u="none" strike="noStrike" dirty="0">
                          <a:solidFill>
                            <a:srgbClr val="000000"/>
                          </a:solidFill>
                          <a:latin typeface="Calibri"/>
                        </a:rPr>
                        <a:t>161 (415)</a:t>
                      </a:r>
                    </a:p>
                  </a:txBody>
                  <a:tcPr marL="9525" marR="9525" marT="9525" marB="0" anchor="b"/>
                </a:tc>
                <a:tc>
                  <a:txBody>
                    <a:bodyPr/>
                    <a:lstStyle/>
                    <a:p>
                      <a:pPr algn="ctr" fontAlgn="b"/>
                      <a:r>
                        <a:rPr lang="en-US" sz="1200" b="0" i="0" u="none" strike="noStrike" dirty="0">
                          <a:solidFill>
                            <a:srgbClr val="000000"/>
                          </a:solidFill>
                          <a:latin typeface="Calibri"/>
                        </a:rPr>
                        <a:t>9 (1501)</a:t>
                      </a:r>
                    </a:p>
                  </a:txBody>
                  <a:tcPr marL="9525" marR="9525" marT="9525" marB="0" anchor="b"/>
                </a:tc>
              </a:tr>
              <a:tr h="194931">
                <a:tc>
                  <a:txBody>
                    <a:bodyPr/>
                    <a:lstStyle/>
                    <a:p>
                      <a:pPr algn="ctr" fontAlgn="b"/>
                      <a:r>
                        <a:rPr lang="en-US" sz="1200" b="0" i="0" u="none" strike="noStrike" dirty="0" smtClean="0">
                          <a:solidFill>
                            <a:srgbClr val="000000"/>
                          </a:solidFill>
                          <a:latin typeface="Calibri"/>
                        </a:rPr>
                        <a:t>15</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kern="1200" dirty="0">
                          <a:solidFill>
                            <a:srgbClr val="000000"/>
                          </a:solidFill>
                          <a:latin typeface="Calibri"/>
                          <a:ea typeface="+mn-ea"/>
                          <a:cs typeface="+mn-cs"/>
                        </a:rPr>
                        <a:t>NORWAY</a:t>
                      </a:r>
                    </a:p>
                  </a:txBody>
                  <a:tcPr marL="9525" marR="9525" marT="9525" marB="0" anchor="b"/>
                </a:tc>
                <a:tc>
                  <a:txBody>
                    <a:bodyPr/>
                    <a:lstStyle/>
                    <a:p>
                      <a:pPr algn="ctr" fontAlgn="b"/>
                      <a:r>
                        <a:rPr lang="en-US" sz="1200" b="0" i="0" u="none" strike="noStrike" dirty="0" smtClean="0">
                          <a:solidFill>
                            <a:srgbClr val="000000"/>
                          </a:solidFill>
                          <a:latin typeface="Calibri"/>
                        </a:rPr>
                        <a:t>870 (2828)</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b="0" i="0" u="none" strike="noStrike" dirty="0" smtClean="0">
                          <a:solidFill>
                            <a:srgbClr val="000000"/>
                          </a:solidFill>
                          <a:latin typeface="Calibri"/>
                        </a:rPr>
                        <a:t>150 (352)</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b="0" i="0" u="none" strike="noStrike" dirty="0" smtClean="0">
                          <a:solidFill>
                            <a:srgbClr val="000000"/>
                          </a:solidFill>
                          <a:latin typeface="Calibri"/>
                        </a:rPr>
                        <a:t>12 (850)</a:t>
                      </a:r>
                      <a:endParaRPr lang="en-US" sz="1200" b="0" i="0" u="none" strike="noStrike" dirty="0">
                        <a:solidFill>
                          <a:srgbClr val="000000"/>
                        </a:solidFill>
                        <a:latin typeface="Calibri"/>
                      </a:endParaRPr>
                    </a:p>
                  </a:txBody>
                  <a:tcPr marL="9525" marR="9525" marT="9525" marB="0" anchor="b"/>
                </a:tc>
              </a:tr>
              <a:tr h="194931">
                <a:tc>
                  <a:txBody>
                    <a:bodyPr/>
                    <a:lstStyle/>
                    <a:p>
                      <a:pPr algn="ctr" fontAlgn="b"/>
                      <a:r>
                        <a:rPr lang="en-US" sz="1200" b="0" i="0" u="none" strike="noStrike" dirty="0" smtClean="0">
                          <a:solidFill>
                            <a:srgbClr val="000000"/>
                          </a:solidFill>
                          <a:latin typeface="Calibri"/>
                        </a:rPr>
                        <a:t>16</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dirty="0">
                          <a:solidFill>
                            <a:srgbClr val="000000"/>
                          </a:solidFill>
                          <a:latin typeface="Calibri"/>
                        </a:rPr>
                        <a:t>IRELAND</a:t>
                      </a:r>
                    </a:p>
                  </a:txBody>
                  <a:tcPr marL="9525" marR="9525" marT="9525" marB="0" anchor="b"/>
                </a:tc>
                <a:tc>
                  <a:txBody>
                    <a:bodyPr/>
                    <a:lstStyle/>
                    <a:p>
                      <a:pPr algn="ctr" fontAlgn="b"/>
                      <a:r>
                        <a:rPr lang="en-US" sz="1200" b="0" i="0" u="none" strike="noStrike" dirty="0">
                          <a:solidFill>
                            <a:srgbClr val="000000"/>
                          </a:solidFill>
                          <a:latin typeface="Calibri"/>
                        </a:rPr>
                        <a:t>746 (2492)</a:t>
                      </a:r>
                    </a:p>
                  </a:txBody>
                  <a:tcPr marL="9525" marR="9525" marT="9525" marB="0" anchor="b"/>
                </a:tc>
                <a:tc>
                  <a:txBody>
                    <a:bodyPr/>
                    <a:lstStyle/>
                    <a:p>
                      <a:pPr algn="ctr" fontAlgn="b"/>
                      <a:r>
                        <a:rPr lang="en-US" sz="1200" b="0" i="0" u="none" strike="noStrike" dirty="0">
                          <a:solidFill>
                            <a:srgbClr val="000000"/>
                          </a:solidFill>
                          <a:latin typeface="Calibri"/>
                        </a:rPr>
                        <a:t>130 (311)</a:t>
                      </a:r>
                    </a:p>
                  </a:txBody>
                  <a:tcPr marL="9525" marR="9525" marT="9525" marB="0" anchor="b"/>
                </a:tc>
                <a:tc>
                  <a:txBody>
                    <a:bodyPr/>
                    <a:lstStyle/>
                    <a:p>
                      <a:pPr algn="ctr" fontAlgn="b"/>
                      <a:r>
                        <a:rPr lang="en-US" sz="1200" b="0" i="0" u="none" strike="noStrike" dirty="0">
                          <a:solidFill>
                            <a:srgbClr val="000000"/>
                          </a:solidFill>
                          <a:latin typeface="Calibri"/>
                        </a:rPr>
                        <a:t>7 (882)</a:t>
                      </a:r>
                    </a:p>
                  </a:txBody>
                  <a:tcPr marL="9525" marR="9525" marT="9525" marB="0" anchor="b"/>
                </a:tc>
              </a:tr>
              <a:tr h="194931">
                <a:tc>
                  <a:txBody>
                    <a:bodyPr/>
                    <a:lstStyle/>
                    <a:p>
                      <a:pPr algn="ctr" fontAlgn="b"/>
                      <a:r>
                        <a:rPr lang="en-US" sz="1200" b="0" i="0" u="none" strike="noStrike" dirty="0" smtClean="0">
                          <a:solidFill>
                            <a:srgbClr val="000000"/>
                          </a:solidFill>
                          <a:latin typeface="Calibri"/>
                        </a:rPr>
                        <a:t>17</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dirty="0">
                          <a:solidFill>
                            <a:srgbClr val="000000"/>
                          </a:solidFill>
                          <a:latin typeface="Calibri"/>
                        </a:rPr>
                        <a:t>POLAND</a:t>
                      </a:r>
                    </a:p>
                  </a:txBody>
                  <a:tcPr marL="9525" marR="9525" marT="9525" marB="0" anchor="b"/>
                </a:tc>
                <a:tc>
                  <a:txBody>
                    <a:bodyPr/>
                    <a:lstStyle/>
                    <a:p>
                      <a:pPr algn="ctr" fontAlgn="b"/>
                      <a:r>
                        <a:rPr lang="en-US" sz="1200" b="0" i="0" u="none" strike="noStrike" dirty="0">
                          <a:solidFill>
                            <a:srgbClr val="000000"/>
                          </a:solidFill>
                          <a:latin typeface="Calibri"/>
                        </a:rPr>
                        <a:t>813 (2135)</a:t>
                      </a:r>
                    </a:p>
                  </a:txBody>
                  <a:tcPr marL="9525" marR="9525" marT="9525" marB="0" anchor="b"/>
                </a:tc>
                <a:tc>
                  <a:txBody>
                    <a:bodyPr/>
                    <a:lstStyle/>
                    <a:p>
                      <a:pPr algn="ctr" fontAlgn="b"/>
                      <a:r>
                        <a:rPr lang="en-US" sz="1200" b="0" i="0" u="none" strike="noStrike" dirty="0">
                          <a:solidFill>
                            <a:srgbClr val="000000"/>
                          </a:solidFill>
                          <a:latin typeface="Calibri"/>
                        </a:rPr>
                        <a:t>108 (179)</a:t>
                      </a:r>
                    </a:p>
                  </a:txBody>
                  <a:tcPr marL="9525" marR="9525" marT="9525" marB="0" anchor="b"/>
                </a:tc>
                <a:tc>
                  <a:txBody>
                    <a:bodyPr/>
                    <a:lstStyle/>
                    <a:p>
                      <a:pPr algn="ctr" fontAlgn="b"/>
                      <a:r>
                        <a:rPr lang="en-US" sz="1200" b="0" i="0" u="none" strike="noStrike" dirty="0">
                          <a:solidFill>
                            <a:srgbClr val="000000"/>
                          </a:solidFill>
                          <a:latin typeface="Calibri"/>
                        </a:rPr>
                        <a:t>7 (330)</a:t>
                      </a:r>
                    </a:p>
                  </a:txBody>
                  <a:tcPr marL="9525" marR="9525" marT="9525" marB="0" anchor="b"/>
                </a:tc>
              </a:tr>
              <a:tr h="194931">
                <a:tc>
                  <a:txBody>
                    <a:bodyPr/>
                    <a:lstStyle/>
                    <a:p>
                      <a:pPr algn="ctr" fontAlgn="b"/>
                      <a:r>
                        <a:rPr lang="en-US" sz="1200" b="0" i="0" u="none" strike="noStrike" dirty="0" smtClean="0">
                          <a:solidFill>
                            <a:srgbClr val="000000"/>
                          </a:solidFill>
                          <a:latin typeface="Calibri"/>
                        </a:rPr>
                        <a:t>18</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CZECH REPUBLIC</a:t>
                      </a:r>
                    </a:p>
                  </a:txBody>
                  <a:tcPr marL="9525" marR="9525" marT="9525" marB="0" anchor="b"/>
                </a:tc>
                <a:tc>
                  <a:txBody>
                    <a:bodyPr/>
                    <a:lstStyle/>
                    <a:p>
                      <a:pPr algn="ctr" fontAlgn="b"/>
                      <a:r>
                        <a:rPr lang="en-US" sz="1200" b="0" i="0" u="none" strike="noStrike">
                          <a:solidFill>
                            <a:srgbClr val="000000"/>
                          </a:solidFill>
                          <a:latin typeface="Calibri"/>
                        </a:rPr>
                        <a:t>547 (1356)</a:t>
                      </a:r>
                    </a:p>
                  </a:txBody>
                  <a:tcPr marL="9525" marR="9525" marT="9525" marB="0" anchor="b"/>
                </a:tc>
                <a:tc>
                  <a:txBody>
                    <a:bodyPr/>
                    <a:lstStyle/>
                    <a:p>
                      <a:pPr algn="ctr" fontAlgn="b"/>
                      <a:r>
                        <a:rPr lang="en-US" sz="1200" b="0" i="0" u="none" strike="noStrike">
                          <a:solidFill>
                            <a:srgbClr val="000000"/>
                          </a:solidFill>
                          <a:latin typeface="Calibri"/>
                        </a:rPr>
                        <a:t>32 (40)</a:t>
                      </a:r>
                    </a:p>
                  </a:txBody>
                  <a:tcPr marL="9525" marR="9525" marT="9525" marB="0" anchor="b"/>
                </a:tc>
                <a:tc>
                  <a:txBody>
                    <a:bodyPr/>
                    <a:lstStyle/>
                    <a:p>
                      <a:pPr algn="ctr" fontAlgn="b"/>
                      <a:r>
                        <a:rPr lang="en-US" sz="1200" b="0" i="0" u="none" strike="noStrike" dirty="0">
                          <a:solidFill>
                            <a:srgbClr val="000000"/>
                          </a:solidFill>
                          <a:latin typeface="Calibri"/>
                        </a:rPr>
                        <a:t>5 (203)</a:t>
                      </a:r>
                    </a:p>
                  </a:txBody>
                  <a:tcPr marL="9525" marR="9525" marT="9525" marB="0" anchor="b"/>
                </a:tc>
              </a:tr>
              <a:tr h="194931">
                <a:tc>
                  <a:txBody>
                    <a:bodyPr/>
                    <a:lstStyle/>
                    <a:p>
                      <a:pPr algn="ctr" fontAlgn="b"/>
                      <a:r>
                        <a:rPr lang="en-US" sz="1200" b="0" i="0" u="none" strike="noStrike" dirty="0" smtClean="0">
                          <a:solidFill>
                            <a:srgbClr val="000000"/>
                          </a:solidFill>
                          <a:latin typeface="Calibri"/>
                        </a:rPr>
                        <a:t>19</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dirty="0">
                          <a:solidFill>
                            <a:srgbClr val="000000"/>
                          </a:solidFill>
                          <a:latin typeface="Calibri"/>
                        </a:rPr>
                        <a:t>HUNGARY</a:t>
                      </a:r>
                    </a:p>
                  </a:txBody>
                  <a:tcPr marL="9525" marR="9525" marT="9525" marB="0" anchor="b"/>
                </a:tc>
                <a:tc>
                  <a:txBody>
                    <a:bodyPr/>
                    <a:lstStyle/>
                    <a:p>
                      <a:pPr algn="ctr" fontAlgn="b"/>
                      <a:r>
                        <a:rPr lang="en-US" sz="1200" b="0" i="0" u="none" strike="noStrike">
                          <a:solidFill>
                            <a:srgbClr val="000000"/>
                          </a:solidFill>
                          <a:latin typeface="Calibri"/>
                        </a:rPr>
                        <a:t>550 (1290)</a:t>
                      </a:r>
                    </a:p>
                  </a:txBody>
                  <a:tcPr marL="9525" marR="9525" marT="9525" marB="0" anchor="b"/>
                </a:tc>
                <a:tc>
                  <a:txBody>
                    <a:bodyPr/>
                    <a:lstStyle/>
                    <a:p>
                      <a:pPr algn="ctr" fontAlgn="b"/>
                      <a:r>
                        <a:rPr lang="en-US" sz="1200" b="0" i="0" u="none" strike="noStrike">
                          <a:solidFill>
                            <a:srgbClr val="000000"/>
                          </a:solidFill>
                          <a:latin typeface="Calibri"/>
                        </a:rPr>
                        <a:t>42 (56)</a:t>
                      </a:r>
                    </a:p>
                  </a:txBody>
                  <a:tcPr marL="9525" marR="9525" marT="9525" marB="0" anchor="b"/>
                </a:tc>
                <a:tc>
                  <a:txBody>
                    <a:bodyPr/>
                    <a:lstStyle/>
                    <a:p>
                      <a:pPr algn="ctr" fontAlgn="b"/>
                      <a:r>
                        <a:rPr lang="en-US" sz="1200" b="0" i="0" u="none" strike="noStrike" dirty="0">
                          <a:solidFill>
                            <a:srgbClr val="000000"/>
                          </a:solidFill>
                          <a:latin typeface="Calibri"/>
                        </a:rPr>
                        <a:t>2 (191)</a:t>
                      </a:r>
                    </a:p>
                  </a:txBody>
                  <a:tcPr marL="9525" marR="9525" marT="9525" marB="0" anchor="b"/>
                </a:tc>
              </a:tr>
              <a:tr h="194931">
                <a:tc>
                  <a:txBody>
                    <a:bodyPr/>
                    <a:lstStyle/>
                    <a:p>
                      <a:pPr algn="ctr" fontAlgn="b"/>
                      <a:r>
                        <a:rPr lang="en-US" sz="1200" b="0" i="0" u="none" strike="noStrike" dirty="0" smtClean="0">
                          <a:solidFill>
                            <a:srgbClr val="000000"/>
                          </a:solidFill>
                          <a:latin typeface="Calibri"/>
                        </a:rPr>
                        <a:t>20</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SLOVENIA</a:t>
                      </a:r>
                    </a:p>
                  </a:txBody>
                  <a:tcPr marL="9525" marR="9525" marT="9525" marB="0" anchor="b"/>
                </a:tc>
                <a:tc>
                  <a:txBody>
                    <a:bodyPr/>
                    <a:lstStyle/>
                    <a:p>
                      <a:pPr algn="ctr" fontAlgn="b"/>
                      <a:r>
                        <a:rPr lang="en-US" sz="1200" b="0" i="0" u="none" strike="noStrike">
                          <a:solidFill>
                            <a:srgbClr val="000000"/>
                          </a:solidFill>
                          <a:latin typeface="Calibri"/>
                        </a:rPr>
                        <a:t>315 (783)</a:t>
                      </a:r>
                    </a:p>
                  </a:txBody>
                  <a:tcPr marL="9525" marR="9525" marT="9525" marB="0" anchor="b"/>
                </a:tc>
                <a:tc>
                  <a:txBody>
                    <a:bodyPr/>
                    <a:lstStyle/>
                    <a:p>
                      <a:pPr algn="ctr" fontAlgn="b"/>
                      <a:r>
                        <a:rPr lang="en-US" sz="1200" b="0" i="0" u="none" strike="noStrike">
                          <a:solidFill>
                            <a:srgbClr val="000000"/>
                          </a:solidFill>
                          <a:latin typeface="Calibri"/>
                        </a:rPr>
                        <a:t>26 (33)</a:t>
                      </a:r>
                    </a:p>
                  </a:txBody>
                  <a:tcPr marL="9525" marR="9525" marT="9525" marB="0" anchor="b"/>
                </a:tc>
                <a:tc>
                  <a:txBody>
                    <a:bodyPr/>
                    <a:lstStyle/>
                    <a:p>
                      <a:pPr algn="ctr" fontAlgn="b"/>
                      <a:r>
                        <a:rPr lang="en-US" sz="1200" b="0" i="0" u="none" strike="noStrike" dirty="0">
                          <a:solidFill>
                            <a:srgbClr val="000000"/>
                          </a:solidFill>
                          <a:latin typeface="Calibri"/>
                        </a:rPr>
                        <a:t>5 (275)</a:t>
                      </a:r>
                    </a:p>
                  </a:txBody>
                  <a:tcPr marL="9525" marR="9525" marT="9525" marB="0" anchor="b"/>
                </a:tc>
              </a:tr>
              <a:tr h="194931">
                <a:tc>
                  <a:txBody>
                    <a:bodyPr/>
                    <a:lstStyle/>
                    <a:p>
                      <a:pPr algn="ctr" fontAlgn="b"/>
                      <a:r>
                        <a:rPr lang="en-US" sz="1200" b="0" i="0" u="none" strike="noStrike" dirty="0" smtClean="0">
                          <a:solidFill>
                            <a:srgbClr val="000000"/>
                          </a:solidFill>
                          <a:latin typeface="Calibri"/>
                        </a:rPr>
                        <a:t>21</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ROMANIA</a:t>
                      </a:r>
                    </a:p>
                  </a:txBody>
                  <a:tcPr marL="9525" marR="9525" marT="9525" marB="0" anchor="b"/>
                </a:tc>
                <a:tc>
                  <a:txBody>
                    <a:bodyPr/>
                    <a:lstStyle/>
                    <a:p>
                      <a:pPr algn="ctr" fontAlgn="b"/>
                      <a:r>
                        <a:rPr lang="en-US" sz="1200" b="0" i="0" u="none" strike="noStrike">
                          <a:solidFill>
                            <a:srgbClr val="000000"/>
                          </a:solidFill>
                          <a:latin typeface="Calibri"/>
                        </a:rPr>
                        <a:t>430 (738)</a:t>
                      </a:r>
                    </a:p>
                  </a:txBody>
                  <a:tcPr marL="9525" marR="9525" marT="9525" marB="0" anchor="b"/>
                </a:tc>
                <a:tc>
                  <a:txBody>
                    <a:bodyPr/>
                    <a:lstStyle/>
                    <a:p>
                      <a:pPr algn="ctr" fontAlgn="b"/>
                      <a:r>
                        <a:rPr lang="en-US" sz="1200" b="0" i="0" u="none" strike="noStrike">
                          <a:solidFill>
                            <a:srgbClr val="000000"/>
                          </a:solidFill>
                          <a:latin typeface="Calibri"/>
                        </a:rPr>
                        <a:t>21 (27)</a:t>
                      </a:r>
                    </a:p>
                  </a:txBody>
                  <a:tcPr marL="9525" marR="9525" marT="9525" marB="0" anchor="b"/>
                </a:tc>
                <a:tc>
                  <a:txBody>
                    <a:bodyPr/>
                    <a:lstStyle/>
                    <a:p>
                      <a:pPr algn="ctr" fontAlgn="b"/>
                      <a:r>
                        <a:rPr lang="en-US" sz="1200" b="0" i="0" u="none" strike="noStrike" dirty="0">
                          <a:solidFill>
                            <a:srgbClr val="000000"/>
                          </a:solidFill>
                          <a:latin typeface="Calibri"/>
                        </a:rPr>
                        <a:t>0</a:t>
                      </a:r>
                    </a:p>
                  </a:txBody>
                  <a:tcPr marL="9525" marR="9525" marT="9525" marB="0" anchor="b"/>
                </a:tc>
              </a:tr>
              <a:tr h="194931">
                <a:tc>
                  <a:txBody>
                    <a:bodyPr/>
                    <a:lstStyle/>
                    <a:p>
                      <a:pPr algn="ctr" fontAlgn="b"/>
                      <a:r>
                        <a:rPr lang="en-US" sz="1200" b="0" i="0" u="none" strike="noStrike" dirty="0" smtClean="0">
                          <a:solidFill>
                            <a:srgbClr val="000000"/>
                          </a:solidFill>
                          <a:latin typeface="Calibri"/>
                        </a:rPr>
                        <a:t>22</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BULGARIA</a:t>
                      </a:r>
                    </a:p>
                  </a:txBody>
                  <a:tcPr marL="9525" marR="9525" marT="9525" marB="0" anchor="b"/>
                </a:tc>
                <a:tc>
                  <a:txBody>
                    <a:bodyPr/>
                    <a:lstStyle/>
                    <a:p>
                      <a:pPr algn="ctr" fontAlgn="b"/>
                      <a:r>
                        <a:rPr lang="en-US" sz="1200" b="0" i="0" u="none" strike="noStrike">
                          <a:solidFill>
                            <a:srgbClr val="000000"/>
                          </a:solidFill>
                          <a:latin typeface="Calibri"/>
                        </a:rPr>
                        <a:t>262 (561)</a:t>
                      </a:r>
                    </a:p>
                  </a:txBody>
                  <a:tcPr marL="9525" marR="9525" marT="9525" marB="0" anchor="b"/>
                </a:tc>
                <a:tc>
                  <a:txBody>
                    <a:bodyPr/>
                    <a:lstStyle/>
                    <a:p>
                      <a:pPr algn="ctr" fontAlgn="b"/>
                      <a:r>
                        <a:rPr lang="en-US" sz="1200" b="0" i="0" u="none" strike="noStrike">
                          <a:solidFill>
                            <a:srgbClr val="000000"/>
                          </a:solidFill>
                          <a:latin typeface="Calibri"/>
                        </a:rPr>
                        <a:t>22 (28)</a:t>
                      </a:r>
                    </a:p>
                  </a:txBody>
                  <a:tcPr marL="9525" marR="9525" marT="9525" marB="0" anchor="b"/>
                </a:tc>
                <a:tc>
                  <a:txBody>
                    <a:bodyPr/>
                    <a:lstStyle/>
                    <a:p>
                      <a:pPr algn="ctr" fontAlgn="b"/>
                      <a:r>
                        <a:rPr lang="en-US" sz="1200" b="0" i="0" u="none" strike="noStrike" dirty="0">
                          <a:solidFill>
                            <a:srgbClr val="000000"/>
                          </a:solidFill>
                          <a:latin typeface="Calibri"/>
                        </a:rPr>
                        <a:t>2 (43)</a:t>
                      </a:r>
                    </a:p>
                  </a:txBody>
                  <a:tcPr marL="9525" marR="9525" marT="9525" marB="0" anchor="b"/>
                </a:tc>
              </a:tr>
              <a:tr h="194931">
                <a:tc>
                  <a:txBody>
                    <a:bodyPr/>
                    <a:lstStyle/>
                    <a:p>
                      <a:pPr algn="ctr" fontAlgn="b"/>
                      <a:r>
                        <a:rPr lang="en-US" sz="1200" b="0" i="0" u="none" strike="noStrike" dirty="0" smtClean="0">
                          <a:solidFill>
                            <a:srgbClr val="000000"/>
                          </a:solidFill>
                          <a:latin typeface="Calibri"/>
                        </a:rPr>
                        <a:t>23</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dirty="0">
                          <a:solidFill>
                            <a:srgbClr val="000000"/>
                          </a:solidFill>
                          <a:latin typeface="Calibri"/>
                        </a:rPr>
                        <a:t>SLOVAKIA</a:t>
                      </a:r>
                    </a:p>
                  </a:txBody>
                  <a:tcPr marL="9525" marR="9525" marT="9525" marB="0" anchor="b"/>
                </a:tc>
                <a:tc>
                  <a:txBody>
                    <a:bodyPr/>
                    <a:lstStyle/>
                    <a:p>
                      <a:pPr algn="ctr" fontAlgn="b"/>
                      <a:r>
                        <a:rPr lang="en-US" sz="1200" b="0" i="0" u="none" strike="noStrike">
                          <a:solidFill>
                            <a:srgbClr val="000000"/>
                          </a:solidFill>
                          <a:latin typeface="Calibri"/>
                        </a:rPr>
                        <a:t>225 (499)</a:t>
                      </a:r>
                    </a:p>
                  </a:txBody>
                  <a:tcPr marL="9525" marR="9525" marT="9525" marB="0" anchor="b"/>
                </a:tc>
                <a:tc>
                  <a:txBody>
                    <a:bodyPr/>
                    <a:lstStyle/>
                    <a:p>
                      <a:pPr algn="ctr" fontAlgn="b"/>
                      <a:r>
                        <a:rPr lang="en-US" sz="1200" b="0" i="0" u="none" strike="noStrike">
                          <a:solidFill>
                            <a:srgbClr val="000000"/>
                          </a:solidFill>
                          <a:latin typeface="Calibri"/>
                        </a:rPr>
                        <a:t>19 (25)</a:t>
                      </a:r>
                    </a:p>
                  </a:txBody>
                  <a:tcPr marL="9525" marR="9525" marT="9525" marB="0" anchor="b"/>
                </a:tc>
                <a:tc>
                  <a:txBody>
                    <a:bodyPr/>
                    <a:lstStyle/>
                    <a:p>
                      <a:pPr algn="ctr" fontAlgn="b"/>
                      <a:r>
                        <a:rPr lang="en-US" sz="1200" b="0" i="0" u="none" strike="noStrike" dirty="0">
                          <a:solidFill>
                            <a:srgbClr val="000000"/>
                          </a:solidFill>
                          <a:latin typeface="Calibri"/>
                        </a:rPr>
                        <a:t>2 (53)</a:t>
                      </a:r>
                    </a:p>
                  </a:txBody>
                  <a:tcPr marL="9525" marR="9525" marT="9525" marB="0" anchor="b"/>
                </a:tc>
              </a:tr>
              <a:tr h="194931">
                <a:tc>
                  <a:txBody>
                    <a:bodyPr/>
                    <a:lstStyle/>
                    <a:p>
                      <a:pPr algn="ctr" fontAlgn="b"/>
                      <a:r>
                        <a:rPr lang="en-US" sz="1200" b="0" i="0" u="none" strike="noStrike" dirty="0" smtClean="0">
                          <a:solidFill>
                            <a:srgbClr val="000000"/>
                          </a:solidFill>
                          <a:latin typeface="Calibri"/>
                        </a:rPr>
                        <a:t>24</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dirty="0">
                          <a:solidFill>
                            <a:srgbClr val="000000"/>
                          </a:solidFill>
                          <a:latin typeface="Calibri"/>
                        </a:rPr>
                        <a:t>ESTONIA</a:t>
                      </a:r>
                    </a:p>
                  </a:txBody>
                  <a:tcPr marL="9525" marR="9525" marT="9525" marB="0" anchor="b"/>
                </a:tc>
                <a:tc>
                  <a:txBody>
                    <a:bodyPr/>
                    <a:lstStyle/>
                    <a:p>
                      <a:pPr algn="ctr" fontAlgn="b"/>
                      <a:r>
                        <a:rPr lang="en-US" sz="1200" b="0" i="0" u="none" strike="noStrike">
                          <a:solidFill>
                            <a:srgbClr val="000000"/>
                          </a:solidFill>
                          <a:latin typeface="Calibri"/>
                        </a:rPr>
                        <a:t>155 (375)</a:t>
                      </a:r>
                    </a:p>
                  </a:txBody>
                  <a:tcPr marL="9525" marR="9525" marT="9525" marB="0" anchor="b"/>
                </a:tc>
                <a:tc>
                  <a:txBody>
                    <a:bodyPr/>
                    <a:lstStyle/>
                    <a:p>
                      <a:pPr algn="ctr" fontAlgn="b"/>
                      <a:r>
                        <a:rPr lang="en-US" sz="1200" b="0" i="0" u="none" strike="noStrike">
                          <a:solidFill>
                            <a:srgbClr val="000000"/>
                          </a:solidFill>
                          <a:latin typeface="Calibri"/>
                        </a:rPr>
                        <a:t>17 (23)</a:t>
                      </a:r>
                    </a:p>
                  </a:txBody>
                  <a:tcPr marL="9525" marR="9525" marT="9525" marB="0" anchor="b"/>
                </a:tc>
                <a:tc>
                  <a:txBody>
                    <a:bodyPr/>
                    <a:lstStyle/>
                    <a:p>
                      <a:pPr algn="ctr" fontAlgn="b"/>
                      <a:r>
                        <a:rPr lang="en-US" sz="1200" b="0" i="0" u="none" strike="noStrike" dirty="0">
                          <a:solidFill>
                            <a:srgbClr val="000000"/>
                          </a:solidFill>
                          <a:latin typeface="Calibri"/>
                        </a:rPr>
                        <a:t>1 (34)</a:t>
                      </a:r>
                    </a:p>
                  </a:txBody>
                  <a:tcPr marL="9525" marR="9525" marT="9525" marB="0" anchor="b"/>
                </a:tc>
              </a:tr>
              <a:tr h="194931">
                <a:tc>
                  <a:txBody>
                    <a:bodyPr/>
                    <a:lstStyle/>
                    <a:p>
                      <a:pPr algn="ctr" fontAlgn="b"/>
                      <a:r>
                        <a:rPr lang="en-US" sz="1200" b="0" i="0" u="none" strike="noStrike" dirty="0" smtClean="0">
                          <a:solidFill>
                            <a:srgbClr val="000000"/>
                          </a:solidFill>
                          <a:latin typeface="Calibri"/>
                        </a:rPr>
                        <a:t>25</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dirty="0">
                          <a:solidFill>
                            <a:srgbClr val="000000"/>
                          </a:solidFill>
                          <a:latin typeface="Calibri"/>
                        </a:rPr>
                        <a:t>LITHUANIA</a:t>
                      </a:r>
                    </a:p>
                  </a:txBody>
                  <a:tcPr marL="9525" marR="9525" marT="9525" marB="0" anchor="b"/>
                </a:tc>
                <a:tc>
                  <a:txBody>
                    <a:bodyPr/>
                    <a:lstStyle/>
                    <a:p>
                      <a:pPr algn="ctr" fontAlgn="b"/>
                      <a:r>
                        <a:rPr lang="en-US" sz="1200" b="0" i="0" u="none" strike="noStrike">
                          <a:solidFill>
                            <a:srgbClr val="000000"/>
                          </a:solidFill>
                          <a:latin typeface="Calibri"/>
                        </a:rPr>
                        <a:t>147 (317)</a:t>
                      </a:r>
                    </a:p>
                  </a:txBody>
                  <a:tcPr marL="9525" marR="9525" marT="9525" marB="0" anchor="b"/>
                </a:tc>
                <a:tc>
                  <a:txBody>
                    <a:bodyPr/>
                    <a:lstStyle/>
                    <a:p>
                      <a:pPr algn="ctr" fontAlgn="b"/>
                      <a:r>
                        <a:rPr lang="en-US" sz="1200" b="0" i="0" u="none" strike="noStrike">
                          <a:solidFill>
                            <a:srgbClr val="000000"/>
                          </a:solidFill>
                          <a:latin typeface="Calibri"/>
                        </a:rPr>
                        <a:t>15 (17)</a:t>
                      </a:r>
                    </a:p>
                  </a:txBody>
                  <a:tcPr marL="9525" marR="9525" marT="9525" marB="0" anchor="b"/>
                </a:tc>
                <a:tc>
                  <a:txBody>
                    <a:bodyPr/>
                    <a:lstStyle/>
                    <a:p>
                      <a:pPr algn="ctr" fontAlgn="b"/>
                      <a:r>
                        <a:rPr lang="en-US" sz="1200" b="0" i="0" u="none" strike="noStrike" dirty="0">
                          <a:solidFill>
                            <a:srgbClr val="000000"/>
                          </a:solidFill>
                          <a:latin typeface="Calibri"/>
                        </a:rPr>
                        <a:t>0</a:t>
                      </a:r>
                    </a:p>
                  </a:txBody>
                  <a:tcPr marL="9525" marR="9525" marT="9525" marB="0" anchor="b"/>
                </a:tc>
              </a:tr>
              <a:tr h="194931">
                <a:tc>
                  <a:txBody>
                    <a:bodyPr/>
                    <a:lstStyle/>
                    <a:p>
                      <a:pPr algn="ctr" fontAlgn="b"/>
                      <a:r>
                        <a:rPr lang="en-US" sz="1200" b="0" i="0" u="none" strike="noStrike" dirty="0" smtClean="0">
                          <a:solidFill>
                            <a:srgbClr val="000000"/>
                          </a:solidFill>
                          <a:latin typeface="Calibri"/>
                        </a:rPr>
                        <a:t>26</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dirty="0">
                          <a:solidFill>
                            <a:srgbClr val="000000"/>
                          </a:solidFill>
                          <a:latin typeface="Calibri"/>
                        </a:rPr>
                        <a:t>LUXEMBOURG</a:t>
                      </a:r>
                    </a:p>
                  </a:txBody>
                  <a:tcPr marL="9525" marR="9525" marT="9525" marB="0" anchor="b"/>
                </a:tc>
                <a:tc>
                  <a:txBody>
                    <a:bodyPr/>
                    <a:lstStyle/>
                    <a:p>
                      <a:pPr algn="ctr" fontAlgn="b"/>
                      <a:r>
                        <a:rPr lang="en-US" sz="1200" b="0" i="0" u="none" strike="noStrike">
                          <a:solidFill>
                            <a:srgbClr val="000000"/>
                          </a:solidFill>
                          <a:latin typeface="Calibri"/>
                        </a:rPr>
                        <a:t>161 (284)</a:t>
                      </a:r>
                    </a:p>
                  </a:txBody>
                  <a:tcPr marL="9525" marR="9525" marT="9525" marB="0" anchor="b"/>
                </a:tc>
                <a:tc>
                  <a:txBody>
                    <a:bodyPr/>
                    <a:lstStyle/>
                    <a:p>
                      <a:pPr algn="ctr" fontAlgn="b"/>
                      <a:r>
                        <a:rPr lang="en-US" sz="1200" b="0" i="0" u="none" strike="noStrike">
                          <a:solidFill>
                            <a:srgbClr val="000000"/>
                          </a:solidFill>
                          <a:latin typeface="Calibri"/>
                        </a:rPr>
                        <a:t>28 (45)</a:t>
                      </a:r>
                    </a:p>
                  </a:txBody>
                  <a:tcPr marL="9525" marR="9525" marT="9525" marB="0" anchor="b"/>
                </a:tc>
                <a:tc>
                  <a:txBody>
                    <a:bodyPr/>
                    <a:lstStyle/>
                    <a:p>
                      <a:pPr algn="ctr" fontAlgn="b"/>
                      <a:r>
                        <a:rPr lang="en-US" sz="1200" b="0" i="0" u="none" strike="noStrike" dirty="0">
                          <a:solidFill>
                            <a:srgbClr val="000000"/>
                          </a:solidFill>
                          <a:latin typeface="Calibri"/>
                        </a:rPr>
                        <a:t>0</a:t>
                      </a:r>
                    </a:p>
                  </a:txBody>
                  <a:tcPr marL="9525" marR="9525" marT="9525" marB="0" anchor="b"/>
                </a:tc>
              </a:tr>
              <a:tr h="194931">
                <a:tc>
                  <a:txBody>
                    <a:bodyPr/>
                    <a:lstStyle/>
                    <a:p>
                      <a:pPr algn="ctr" fontAlgn="b"/>
                      <a:r>
                        <a:rPr lang="en-US" sz="1200" b="0" i="0" u="none" strike="noStrike" dirty="0" smtClean="0">
                          <a:solidFill>
                            <a:srgbClr val="000000"/>
                          </a:solidFill>
                          <a:latin typeface="Calibri"/>
                        </a:rPr>
                        <a:t>27</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CYPRUS</a:t>
                      </a:r>
                    </a:p>
                  </a:txBody>
                  <a:tcPr marL="9525" marR="9525" marT="9525" marB="0" anchor="b"/>
                </a:tc>
                <a:tc>
                  <a:txBody>
                    <a:bodyPr/>
                    <a:lstStyle/>
                    <a:p>
                      <a:pPr algn="ctr" fontAlgn="b"/>
                      <a:r>
                        <a:rPr lang="en-US" sz="1200" b="0" i="0" u="none" strike="noStrike">
                          <a:solidFill>
                            <a:srgbClr val="000000"/>
                          </a:solidFill>
                          <a:latin typeface="Calibri"/>
                        </a:rPr>
                        <a:t>111 (271)</a:t>
                      </a:r>
                    </a:p>
                  </a:txBody>
                  <a:tcPr marL="9525" marR="9525" marT="9525" marB="0" anchor="b"/>
                </a:tc>
                <a:tc>
                  <a:txBody>
                    <a:bodyPr/>
                    <a:lstStyle/>
                    <a:p>
                      <a:pPr algn="ctr" fontAlgn="b"/>
                      <a:r>
                        <a:rPr lang="en-US" sz="1200" b="0" i="0" u="none" strike="noStrike">
                          <a:solidFill>
                            <a:srgbClr val="000000"/>
                          </a:solidFill>
                          <a:latin typeface="Calibri"/>
                        </a:rPr>
                        <a:t>6 (7)</a:t>
                      </a:r>
                    </a:p>
                  </a:txBody>
                  <a:tcPr marL="9525" marR="9525" marT="9525" marB="0" anchor="b"/>
                </a:tc>
                <a:tc>
                  <a:txBody>
                    <a:bodyPr/>
                    <a:lstStyle/>
                    <a:p>
                      <a:pPr algn="ctr" fontAlgn="b"/>
                      <a:r>
                        <a:rPr lang="en-US" sz="1200" b="0" i="0" u="none" strike="noStrike" dirty="0">
                          <a:solidFill>
                            <a:srgbClr val="000000"/>
                          </a:solidFill>
                          <a:latin typeface="Calibri"/>
                        </a:rPr>
                        <a:t>1 (74)</a:t>
                      </a:r>
                    </a:p>
                  </a:txBody>
                  <a:tcPr marL="9525" marR="9525" marT="9525" marB="0" anchor="b"/>
                </a:tc>
              </a:tr>
              <a:tr h="194931">
                <a:tc>
                  <a:txBody>
                    <a:bodyPr/>
                    <a:lstStyle/>
                    <a:p>
                      <a:pPr algn="ctr" fontAlgn="b"/>
                      <a:r>
                        <a:rPr lang="en-US" sz="1200" b="0" i="0" u="none" strike="noStrike" dirty="0" smtClean="0">
                          <a:solidFill>
                            <a:srgbClr val="000000"/>
                          </a:solidFill>
                          <a:latin typeface="Calibri"/>
                        </a:rPr>
                        <a:t>28</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a:solidFill>
                            <a:srgbClr val="000000"/>
                          </a:solidFill>
                          <a:latin typeface="Calibri"/>
                        </a:rPr>
                        <a:t>LATVIA</a:t>
                      </a:r>
                    </a:p>
                  </a:txBody>
                  <a:tcPr marL="9525" marR="9525" marT="9525" marB="0" anchor="b"/>
                </a:tc>
                <a:tc>
                  <a:txBody>
                    <a:bodyPr/>
                    <a:lstStyle/>
                    <a:p>
                      <a:pPr algn="ctr" fontAlgn="b"/>
                      <a:r>
                        <a:rPr lang="en-US" sz="1200" b="0" i="0" u="none" strike="noStrike">
                          <a:solidFill>
                            <a:srgbClr val="000000"/>
                          </a:solidFill>
                          <a:latin typeface="Calibri"/>
                        </a:rPr>
                        <a:t>120 (237)</a:t>
                      </a:r>
                    </a:p>
                  </a:txBody>
                  <a:tcPr marL="9525" marR="9525" marT="9525" marB="0" anchor="b"/>
                </a:tc>
                <a:tc>
                  <a:txBody>
                    <a:bodyPr/>
                    <a:lstStyle/>
                    <a:p>
                      <a:pPr algn="ctr" fontAlgn="b"/>
                      <a:r>
                        <a:rPr lang="en-US" sz="1200" b="0" i="0" u="none" strike="noStrike">
                          <a:solidFill>
                            <a:srgbClr val="000000"/>
                          </a:solidFill>
                          <a:latin typeface="Calibri"/>
                        </a:rPr>
                        <a:t>17 (19)</a:t>
                      </a:r>
                    </a:p>
                  </a:txBody>
                  <a:tcPr marL="9525" marR="9525" marT="9525" marB="0" anchor="b"/>
                </a:tc>
                <a:tc>
                  <a:txBody>
                    <a:bodyPr/>
                    <a:lstStyle/>
                    <a:p>
                      <a:pPr algn="ctr" fontAlgn="b"/>
                      <a:r>
                        <a:rPr lang="en-US" sz="1200" b="0" i="0" u="none" strike="noStrike" dirty="0">
                          <a:solidFill>
                            <a:srgbClr val="000000"/>
                          </a:solidFill>
                          <a:latin typeface="Calibri"/>
                        </a:rPr>
                        <a:t>1 (23)</a:t>
                      </a:r>
                    </a:p>
                  </a:txBody>
                  <a:tcPr marL="9525" marR="9525" marT="9525" marB="0" anchor="b"/>
                </a:tc>
              </a:tr>
              <a:tr h="194931">
                <a:tc>
                  <a:txBody>
                    <a:bodyPr/>
                    <a:lstStyle/>
                    <a:p>
                      <a:pPr algn="ctr" fontAlgn="b"/>
                      <a:r>
                        <a:rPr lang="en-US" sz="1200" b="0" i="0" u="none" strike="noStrike" dirty="0" smtClean="0">
                          <a:solidFill>
                            <a:srgbClr val="000000"/>
                          </a:solidFill>
                          <a:latin typeface="Calibri"/>
                        </a:rPr>
                        <a:t>29</a:t>
                      </a:r>
                      <a:endParaRPr lang="en-US" sz="1200" b="0" i="0" u="none" strike="noStrike" dirty="0">
                        <a:solidFill>
                          <a:srgbClr val="000000"/>
                        </a:solidFill>
                        <a:latin typeface="Calibri"/>
                      </a:endParaRPr>
                    </a:p>
                  </a:txBody>
                  <a:tcPr marL="9525" marR="9525" marT="9525" marB="0" anchor="b"/>
                </a:tc>
                <a:tc>
                  <a:txBody>
                    <a:bodyPr/>
                    <a:lstStyle/>
                    <a:p>
                      <a:pPr algn="l" fontAlgn="b"/>
                      <a:r>
                        <a:rPr lang="en-US" sz="1200" b="0" i="0" u="none" strike="noStrike" dirty="0">
                          <a:solidFill>
                            <a:srgbClr val="000000"/>
                          </a:solidFill>
                          <a:latin typeface="Calibri"/>
                        </a:rPr>
                        <a:t>MALTA</a:t>
                      </a:r>
                    </a:p>
                  </a:txBody>
                  <a:tcPr marL="9525" marR="9525" marT="9525" marB="0" anchor="b"/>
                </a:tc>
                <a:tc>
                  <a:txBody>
                    <a:bodyPr/>
                    <a:lstStyle/>
                    <a:p>
                      <a:pPr algn="ctr" fontAlgn="b"/>
                      <a:r>
                        <a:rPr lang="en-US" sz="1200" b="0" i="0" u="none" strike="noStrike" dirty="0">
                          <a:solidFill>
                            <a:srgbClr val="000000"/>
                          </a:solidFill>
                          <a:latin typeface="Calibri"/>
                        </a:rPr>
                        <a:t>39 (112)</a:t>
                      </a:r>
                    </a:p>
                  </a:txBody>
                  <a:tcPr marL="9525" marR="9525" marT="9525" marB="0" anchor="b"/>
                </a:tc>
                <a:tc>
                  <a:txBody>
                    <a:bodyPr/>
                    <a:lstStyle/>
                    <a:p>
                      <a:pPr algn="ctr" fontAlgn="b"/>
                      <a:r>
                        <a:rPr lang="en-US" sz="1200" b="0" i="0" u="none" strike="noStrike" dirty="0">
                          <a:solidFill>
                            <a:srgbClr val="000000"/>
                          </a:solidFill>
                          <a:latin typeface="Calibri"/>
                        </a:rPr>
                        <a:t>1 (1)</a:t>
                      </a:r>
                    </a:p>
                  </a:txBody>
                  <a:tcPr marL="9525" marR="9525" marT="9525" marB="0" anchor="b"/>
                </a:tc>
                <a:tc>
                  <a:txBody>
                    <a:bodyPr/>
                    <a:lstStyle/>
                    <a:p>
                      <a:pPr algn="ctr" fontAlgn="b"/>
                      <a:r>
                        <a:rPr lang="en-US" sz="1200" b="0" i="0" u="none" strike="noStrike" dirty="0">
                          <a:solidFill>
                            <a:srgbClr val="000000"/>
                          </a:solidFill>
                          <a:latin typeface="Calibri"/>
                        </a:rPr>
                        <a:t>0</a:t>
                      </a:r>
                    </a:p>
                  </a:txBody>
                  <a:tcPr marL="9525" marR="9525" marT="9525" marB="0" anchor="b"/>
                </a:tc>
              </a:tr>
            </a:tbl>
          </a:graphicData>
        </a:graphic>
      </p:graphicFrame>
      <p:sp>
        <p:nvSpPr>
          <p:cNvPr id="4" name="3 - Θέση ημερομηνίας"/>
          <p:cNvSpPr>
            <a:spLocks noGrp="1"/>
          </p:cNvSpPr>
          <p:nvPr>
            <p:ph type="dt" sz="quarter" idx="10"/>
          </p:nvPr>
        </p:nvSpPr>
        <p:spPr/>
        <p:txBody>
          <a:bodyPr/>
          <a:lstStyle/>
          <a:p>
            <a:pPr>
              <a:defRPr/>
            </a:pPr>
            <a:endParaRPr lang="en-US" dirty="0"/>
          </a:p>
        </p:txBody>
      </p:sp>
      <p:sp>
        <p:nvSpPr>
          <p:cNvPr id="5" name="4 - Θέση αριθμού διαφάνειας"/>
          <p:cNvSpPr>
            <a:spLocks noGrp="1"/>
          </p:cNvSpPr>
          <p:nvPr>
            <p:ph type="sldNum" sz="quarter" idx="12"/>
          </p:nvPr>
        </p:nvSpPr>
        <p:spPr/>
        <p:txBody>
          <a:bodyPr/>
          <a:lstStyle/>
          <a:p>
            <a:pPr>
              <a:defRPr/>
            </a:pPr>
            <a:fld id="{677E7568-610E-4B59-AE2C-2D845F9A6153}" type="slidenum">
              <a:rPr lang="en-US"/>
              <a:pPr>
                <a:defRPr/>
              </a:pPr>
              <a:t>16</a:t>
            </a:fld>
            <a:endParaRPr lang="en-US"/>
          </a:p>
        </p:txBody>
      </p:sp>
      <p:sp>
        <p:nvSpPr>
          <p:cNvPr id="7" name="6 - Θέση υποσέλιδου"/>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2162"/>
          </a:xfrm>
        </p:spPr>
        <p:txBody>
          <a:bodyPr>
            <a:noAutofit/>
          </a:bodyPr>
          <a:lstStyle/>
          <a:p>
            <a:r>
              <a:rPr lang="el-GR" sz="2000" dirty="0" smtClean="0"/>
              <a:t/>
            </a:r>
            <a:br>
              <a:rPr lang="el-GR" sz="2000" dirty="0" smtClean="0"/>
            </a:br>
            <a:r>
              <a:rPr lang="el-GR" sz="2000" dirty="0" smtClean="0"/>
              <a:t>Οι είκοσι πιο κεντρικοί οργανισμοί στα ΠΠ (1984-2009)</a:t>
            </a:r>
            <a:r>
              <a:rPr lang="el-GR" sz="2000" dirty="0" err="1" smtClean="0">
                <a:sym typeface="Wingdings" pitchFamily="2" charset="2"/>
              </a:rPr>
              <a:t></a:t>
            </a:r>
            <a:r>
              <a:rPr lang="el-GR" sz="2000" b="1" dirty="0" err="1" smtClean="0">
                <a:solidFill>
                  <a:srgbClr val="FF0000"/>
                </a:solidFill>
                <a:sym typeface="Wingdings" pitchFamily="2" charset="2"/>
              </a:rPr>
              <a:t>οι</a:t>
            </a:r>
            <a:r>
              <a:rPr lang="el-GR" sz="2000" b="1" dirty="0" smtClean="0">
                <a:solidFill>
                  <a:srgbClr val="FF0000"/>
                </a:solidFill>
                <a:sym typeface="Wingdings" pitchFamily="2" charset="2"/>
              </a:rPr>
              <a:t> θέσεις κομβικής σημασίας καταλαμβάνονται από ακαδημαϊκούς και ερευνητικούς φορείς </a:t>
            </a:r>
            <a:br>
              <a:rPr lang="el-GR" sz="2000" b="1" dirty="0" smtClean="0">
                <a:solidFill>
                  <a:srgbClr val="FF0000"/>
                </a:solidFill>
                <a:sym typeface="Wingdings" pitchFamily="2" charset="2"/>
              </a:rPr>
            </a:br>
            <a:r>
              <a:rPr lang="el-GR" sz="1600" b="1" dirty="0" smtClean="0">
                <a:solidFill>
                  <a:srgbClr val="FF0000"/>
                </a:solidFill>
                <a:sym typeface="Wingdings" pitchFamily="2" charset="2"/>
              </a:rPr>
              <a:t>(στις παρενθέσεις αποτυπώνεται η κατάταξη των φορέων)</a:t>
            </a:r>
            <a:r>
              <a:rPr lang="el-GR" sz="2000" b="1" dirty="0" smtClean="0">
                <a:solidFill>
                  <a:srgbClr val="FF0000"/>
                </a:solidFill>
                <a:sym typeface="Wingdings" pitchFamily="2" charset="2"/>
              </a:rPr>
              <a:t/>
            </a:r>
            <a:br>
              <a:rPr lang="el-GR" sz="2000" b="1" dirty="0" smtClean="0">
                <a:solidFill>
                  <a:srgbClr val="FF0000"/>
                </a:solidFill>
                <a:sym typeface="Wingdings" pitchFamily="2" charset="2"/>
              </a:rPr>
            </a:br>
            <a:r>
              <a:rPr lang="el-GR" sz="2000" b="1" dirty="0" smtClean="0">
                <a:solidFill>
                  <a:srgbClr val="FF0000"/>
                </a:solidFill>
                <a:sym typeface="Wingdings" pitchFamily="2" charset="2"/>
              </a:rPr>
              <a:t/>
            </a:r>
            <a:br>
              <a:rPr lang="el-GR" sz="2000" b="1" dirty="0" smtClean="0">
                <a:solidFill>
                  <a:srgbClr val="FF0000"/>
                </a:solidFill>
                <a:sym typeface="Wingdings" pitchFamily="2" charset="2"/>
              </a:rPr>
            </a:br>
            <a:r>
              <a:rPr lang="el-GR" sz="1400" b="1" dirty="0" smtClean="0">
                <a:solidFill>
                  <a:srgbClr val="FF0000"/>
                </a:solidFill>
                <a:sym typeface="Wingdings" pitchFamily="2" charset="2"/>
              </a:rPr>
              <a:t>(σε παρένθεση οι θέσεις κεντρικής σημασίας)</a:t>
            </a:r>
            <a:endParaRPr lang="en-US" sz="1400" dirty="0"/>
          </a:p>
        </p:txBody>
      </p:sp>
      <p:graphicFrame>
        <p:nvGraphicFramePr>
          <p:cNvPr id="4" name="3 - Θέση περιεχομένου"/>
          <p:cNvGraphicFramePr>
            <a:graphicFrameLocks noGrp="1"/>
          </p:cNvGraphicFramePr>
          <p:nvPr>
            <p:ph idx="1"/>
          </p:nvPr>
        </p:nvGraphicFramePr>
        <p:xfrm>
          <a:off x="152401" y="1066800"/>
          <a:ext cx="8839200" cy="5638797"/>
        </p:xfrm>
        <a:graphic>
          <a:graphicData uri="http://schemas.openxmlformats.org/drawingml/2006/table">
            <a:tbl>
              <a:tblPr firstRow="1" bandRow="1">
                <a:tableStyleId>{B301B821-A1FF-4177-AEE7-76D212191A09}</a:tableStyleId>
              </a:tblPr>
              <a:tblGrid>
                <a:gridCol w="4571999"/>
                <a:gridCol w="654659"/>
                <a:gridCol w="999214"/>
                <a:gridCol w="941047"/>
                <a:gridCol w="941590"/>
                <a:gridCol w="730691"/>
              </a:tblGrid>
              <a:tr h="672820">
                <a:tc>
                  <a:txBody>
                    <a:bodyPr/>
                    <a:lstStyle/>
                    <a:p>
                      <a:pPr algn="ctr" fontAlgn="b"/>
                      <a:r>
                        <a:rPr lang="en-US" sz="1600" u="none" strike="noStrike" dirty="0" err="1"/>
                        <a:t>Organisation</a:t>
                      </a:r>
                      <a:r>
                        <a:rPr lang="en-US" sz="1600" u="none" strike="noStrike" dirty="0"/>
                        <a:t> </a:t>
                      </a:r>
                      <a:r>
                        <a:rPr lang="en-US" sz="1600" u="none" strike="noStrike" dirty="0" smtClean="0"/>
                        <a:t>Name</a:t>
                      </a:r>
                      <a:endParaRPr lang="en-US" sz="16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Type</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Country</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Participations</a:t>
                      </a:r>
                      <a:endParaRPr lang="en-US" sz="1200" b="0" i="0" u="none" strike="noStrike" dirty="0">
                        <a:solidFill>
                          <a:srgbClr val="000000"/>
                        </a:solidFill>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smtClean="0"/>
                        <a:t>Participations</a:t>
                      </a:r>
                    </a:p>
                    <a:p>
                      <a:pPr algn="ctr" fontAlgn="b"/>
                      <a:r>
                        <a:rPr lang="en-US" sz="1200" u="none" strike="noStrike" dirty="0" smtClean="0"/>
                        <a:t>as Coordinator</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Centrality </a:t>
                      </a:r>
                      <a:r>
                        <a:rPr lang="en-US" sz="1200" u="none" strike="noStrike" smtClean="0"/>
                        <a:t>score</a:t>
                      </a:r>
                      <a:endParaRPr lang="en-US" sz="1200" b="0" i="0" u="none" strike="noStrike" dirty="0">
                        <a:solidFill>
                          <a:srgbClr val="000000"/>
                        </a:solidFill>
                        <a:latin typeface="Calibri"/>
                      </a:endParaRPr>
                    </a:p>
                  </a:txBody>
                  <a:tcPr marL="9525" marR="9525" marT="9525" marB="0" anchor="ctr"/>
                </a:tc>
              </a:tr>
              <a:tr h="452374">
                <a:tc>
                  <a:txBody>
                    <a:bodyPr/>
                    <a:lstStyle/>
                    <a:p>
                      <a:pPr algn="l" fontAlgn="b"/>
                      <a:r>
                        <a:rPr lang="de-DE" sz="1200" u="none" strike="noStrike" dirty="0"/>
                        <a:t>FRAUNHOFER GESELLSCHAFT ZUR FÖRDERUNG DER ANGEWANDTEN FORSCHUNG EV</a:t>
                      </a:r>
                      <a:endParaRPr lang="de-DE"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Research</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GERMANY</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1404 (2)</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261 (1)</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dirty="0"/>
                        <a:t>3 (</a:t>
                      </a:r>
                      <a:r>
                        <a:rPr lang="en-US" sz="1200" u="none" strike="noStrike" dirty="0" smtClean="0"/>
                        <a:t>1*)</a:t>
                      </a:r>
                      <a:endParaRPr lang="en-US" sz="1200" b="0" i="0" u="none" strike="noStrike" dirty="0">
                        <a:solidFill>
                          <a:srgbClr val="000000"/>
                        </a:solidFill>
                        <a:latin typeface="Calibri"/>
                      </a:endParaRPr>
                    </a:p>
                  </a:txBody>
                  <a:tcPr marL="9525" marR="9525" marT="9525" marB="0" anchor="ctr"/>
                </a:tc>
              </a:tr>
              <a:tr h="231927">
                <a:tc>
                  <a:txBody>
                    <a:bodyPr/>
                    <a:lstStyle/>
                    <a:p>
                      <a:pPr algn="l" fontAlgn="b"/>
                      <a:r>
                        <a:rPr lang="fr-FR" sz="1200" u="none" strike="noStrike" dirty="0"/>
                        <a:t>CENTRE NATIONAL DE LA RECHERCHE SCIENTIFIQUE (CNRS)</a:t>
                      </a:r>
                      <a:endParaRPr lang="fr-FR"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Research</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FRANCE</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1620 (1)</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250 (2)</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a:t>7 (2)</a:t>
                      </a:r>
                      <a:endParaRPr lang="en-US" sz="1200" b="0" i="0" u="none" strike="noStrike">
                        <a:solidFill>
                          <a:srgbClr val="000000"/>
                        </a:solidFill>
                        <a:latin typeface="Calibri"/>
                      </a:endParaRPr>
                    </a:p>
                  </a:txBody>
                  <a:tcPr marL="9525" marR="9525" marT="9525" marB="0" anchor="ctr"/>
                </a:tc>
              </a:tr>
              <a:tr h="338917">
                <a:tc>
                  <a:txBody>
                    <a:bodyPr/>
                    <a:lstStyle/>
                    <a:p>
                      <a:pPr algn="l" fontAlgn="b"/>
                      <a:r>
                        <a:rPr lang="en-US" sz="1200" u="none" strike="noStrike" dirty="0"/>
                        <a:t>NETHERLANDS </a:t>
                      </a:r>
                      <a:r>
                        <a:rPr lang="en-US" sz="1200" u="none" strike="noStrike" dirty="0" err="1"/>
                        <a:t>ORGANISATION</a:t>
                      </a:r>
                      <a:r>
                        <a:rPr lang="en-US" sz="1200" u="none" strike="noStrike" dirty="0"/>
                        <a:t> FOR APPLIED SCIENTIFIC RESEARCH - </a:t>
                      </a:r>
                      <a:r>
                        <a:rPr lang="en-US" sz="1200" u="none" strike="noStrike" dirty="0" err="1"/>
                        <a:t>TNO</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Research</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NETHERLANDS</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877 (3)</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129 (3)</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a:t>8 (3)</a:t>
                      </a:r>
                      <a:endParaRPr lang="en-US" sz="1200" b="0" i="0" u="none" strike="noStrike">
                        <a:solidFill>
                          <a:srgbClr val="000000"/>
                        </a:solidFill>
                        <a:latin typeface="Calibri"/>
                      </a:endParaRPr>
                    </a:p>
                  </a:txBody>
                  <a:tcPr marL="9525" marR="9525" marT="9525" marB="0" anchor="ctr"/>
                </a:tc>
              </a:tr>
              <a:tr h="231927">
                <a:tc>
                  <a:txBody>
                    <a:bodyPr/>
                    <a:lstStyle/>
                    <a:p>
                      <a:pPr algn="l" fontAlgn="b"/>
                      <a:r>
                        <a:rPr lang="en-US" sz="1200" u="none" strike="noStrike" dirty="0" err="1"/>
                        <a:t>VTT</a:t>
                      </a:r>
                      <a:r>
                        <a:rPr lang="en-US" sz="1200" u="none" strike="noStrike" dirty="0"/>
                        <a:t> - TECHNICAL RESEARCH CENTRE OF FINLAND</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Research</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dirty="0" smtClean="0"/>
                        <a:t>FINLAND</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715 (5)</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99 (6)</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12 (4)</a:t>
                      </a:r>
                      <a:endParaRPr lang="en-US" sz="1200" b="0" i="0" u="none" strike="noStrike">
                        <a:solidFill>
                          <a:srgbClr val="000000"/>
                        </a:solidFill>
                        <a:latin typeface="Calibri"/>
                      </a:endParaRPr>
                    </a:p>
                  </a:txBody>
                  <a:tcPr marL="9525" marR="9525" marT="9525" marB="0" anchor="ctr"/>
                </a:tc>
              </a:tr>
              <a:tr h="231927">
                <a:tc>
                  <a:txBody>
                    <a:bodyPr/>
                    <a:lstStyle/>
                    <a:p>
                      <a:pPr algn="l" fontAlgn="b"/>
                      <a:r>
                        <a:rPr lang="en-US" sz="1200" b="1" u="none" strike="noStrike" dirty="0"/>
                        <a:t>NATIONAL TECHNICAL UNIVERSITY OF ATHENS</a:t>
                      </a:r>
                      <a:endParaRPr lang="en-US" sz="1200" b="1" i="0" u="none" strike="noStrike" dirty="0">
                        <a:solidFill>
                          <a:srgbClr val="000000"/>
                        </a:solidFill>
                        <a:latin typeface="Calibri"/>
                      </a:endParaRPr>
                    </a:p>
                  </a:txBody>
                  <a:tcPr marL="9525" marR="9525" marT="9525" marB="0" anchor="ctr"/>
                </a:tc>
                <a:tc>
                  <a:txBody>
                    <a:bodyPr/>
                    <a:lstStyle/>
                    <a:p>
                      <a:pPr algn="ctr" fontAlgn="b"/>
                      <a:r>
                        <a:rPr lang="en-US" sz="1200" b="1" u="none" strike="noStrike" dirty="0"/>
                        <a:t>Education</a:t>
                      </a:r>
                      <a:endParaRPr lang="en-US" sz="1200" b="1" i="0" u="none" strike="noStrike" dirty="0">
                        <a:solidFill>
                          <a:srgbClr val="000000"/>
                        </a:solidFill>
                        <a:latin typeface="Calibri"/>
                      </a:endParaRPr>
                    </a:p>
                  </a:txBody>
                  <a:tcPr marL="9525" marR="9525" marT="9525" marB="0" anchor="ctr"/>
                </a:tc>
                <a:tc>
                  <a:txBody>
                    <a:bodyPr/>
                    <a:lstStyle/>
                    <a:p>
                      <a:pPr algn="ctr" fontAlgn="b"/>
                      <a:r>
                        <a:rPr lang="en-US" sz="1200" b="1" u="none" strike="noStrike" dirty="0"/>
                        <a:t>GREECE</a:t>
                      </a:r>
                      <a:endParaRPr lang="en-US" sz="1200" b="1" i="0" u="none" strike="noStrike" dirty="0">
                        <a:solidFill>
                          <a:srgbClr val="000000"/>
                        </a:solidFill>
                        <a:latin typeface="Calibri"/>
                      </a:endParaRPr>
                    </a:p>
                  </a:txBody>
                  <a:tcPr marL="9525" marR="9525" marT="9525" marB="0" anchor="ctr"/>
                </a:tc>
                <a:tc>
                  <a:txBody>
                    <a:bodyPr/>
                    <a:lstStyle/>
                    <a:p>
                      <a:pPr algn="ctr" fontAlgn="b"/>
                      <a:r>
                        <a:rPr lang="en-US" sz="1200" b="1" u="none" strike="noStrike" dirty="0"/>
                        <a:t>727 (4)</a:t>
                      </a:r>
                      <a:endParaRPr lang="en-US" sz="1200" b="1" i="0" u="none" strike="noStrike" dirty="0">
                        <a:solidFill>
                          <a:srgbClr val="000000"/>
                        </a:solidFill>
                        <a:latin typeface="Calibri"/>
                      </a:endParaRPr>
                    </a:p>
                  </a:txBody>
                  <a:tcPr marL="9525" marR="9525" marT="9525" marB="0" anchor="ctr"/>
                </a:tc>
                <a:tc>
                  <a:txBody>
                    <a:bodyPr/>
                    <a:lstStyle/>
                    <a:p>
                      <a:pPr algn="ctr" fontAlgn="b"/>
                      <a:r>
                        <a:rPr lang="en-US" sz="1200" b="1" u="none" strike="noStrike" dirty="0"/>
                        <a:t>75 (18)</a:t>
                      </a:r>
                      <a:endParaRPr lang="en-US" sz="1200" b="1" i="0" u="none" strike="noStrike" dirty="0">
                        <a:solidFill>
                          <a:srgbClr val="000000"/>
                        </a:solidFill>
                        <a:latin typeface="Calibri"/>
                      </a:endParaRPr>
                    </a:p>
                  </a:txBody>
                  <a:tcPr marL="9525" marR="9525" marT="9525" marB="0" anchor="ctr"/>
                </a:tc>
                <a:tc>
                  <a:txBody>
                    <a:bodyPr/>
                    <a:lstStyle/>
                    <a:p>
                      <a:pPr algn="ctr" fontAlgn="b"/>
                      <a:r>
                        <a:rPr lang="en-US" sz="1200" b="1" u="none" strike="noStrike" dirty="0"/>
                        <a:t>15 (5)</a:t>
                      </a:r>
                      <a:endParaRPr lang="en-US" sz="1200" b="1" i="0" u="none" strike="noStrike" dirty="0">
                        <a:solidFill>
                          <a:srgbClr val="000000"/>
                        </a:solidFill>
                        <a:latin typeface="Calibri"/>
                      </a:endParaRPr>
                    </a:p>
                  </a:txBody>
                  <a:tcPr marL="9525" marR="9525" marT="9525" marB="0" anchor="ctr"/>
                </a:tc>
              </a:tr>
              <a:tr h="231927">
                <a:tc>
                  <a:txBody>
                    <a:bodyPr/>
                    <a:lstStyle/>
                    <a:p>
                      <a:pPr algn="l" fontAlgn="b"/>
                      <a:r>
                        <a:rPr lang="it-IT" sz="1200" u="none" strike="noStrike" dirty="0"/>
                        <a:t>CONSIGLIO NAZIONALE DELLE RICERCHE (CNR)</a:t>
                      </a:r>
                      <a:endParaRPr lang="it-IT"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Research</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dirty="0"/>
                        <a:t>ITALY</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695 (6)</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dirty="0"/>
                        <a:t>99 (6)</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18 (6)</a:t>
                      </a:r>
                      <a:endParaRPr lang="en-US" sz="1200" b="0" i="0" u="none" strike="noStrike">
                        <a:solidFill>
                          <a:srgbClr val="000000"/>
                        </a:solidFill>
                        <a:latin typeface="Calibri"/>
                      </a:endParaRPr>
                    </a:p>
                  </a:txBody>
                  <a:tcPr marL="9525" marR="9525" marT="9525" marB="0" anchor="ctr"/>
                </a:tc>
              </a:tr>
              <a:tr h="231927">
                <a:tc>
                  <a:txBody>
                    <a:bodyPr/>
                    <a:lstStyle/>
                    <a:p>
                      <a:pPr algn="l" fontAlgn="b"/>
                      <a:r>
                        <a:rPr lang="en-US" sz="1200" u="none" strike="noStrike" dirty="0" err="1"/>
                        <a:t>KATHOLIEKE</a:t>
                      </a:r>
                      <a:r>
                        <a:rPr lang="en-US" sz="1200" u="none" strike="noStrike" dirty="0"/>
                        <a:t> </a:t>
                      </a:r>
                      <a:r>
                        <a:rPr lang="en-US" sz="1200" u="none" strike="noStrike" dirty="0" err="1"/>
                        <a:t>UNIVERSITEIT</a:t>
                      </a:r>
                      <a:r>
                        <a:rPr lang="en-US" sz="1200" u="none" strike="noStrike" dirty="0"/>
                        <a:t> LEUVEN</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Education</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a:t>BELGIUM</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dirty="0"/>
                        <a:t>587 (10)</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94 (11)</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21 (7)</a:t>
                      </a:r>
                      <a:endParaRPr lang="en-US" sz="1200" b="0" i="0" u="none" strike="noStrike">
                        <a:solidFill>
                          <a:srgbClr val="000000"/>
                        </a:solidFill>
                        <a:latin typeface="Calibri"/>
                      </a:endParaRPr>
                    </a:p>
                  </a:txBody>
                  <a:tcPr marL="9525" marR="9525" marT="9525" marB="0" anchor="ctr"/>
                </a:tc>
              </a:tr>
              <a:tr h="231927">
                <a:tc>
                  <a:txBody>
                    <a:bodyPr/>
                    <a:lstStyle/>
                    <a:p>
                      <a:pPr algn="l" fontAlgn="b"/>
                      <a:r>
                        <a:rPr lang="fr-FR" sz="1200" u="none" strike="noStrike" dirty="0"/>
                        <a:t>COMMISSARIAT À L'ENERGIE ATOMIQUE (CEA)</a:t>
                      </a:r>
                      <a:endParaRPr lang="fr-FR"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Research</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dirty="0"/>
                        <a:t>FRANCE</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637 (7)</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a:t>110 (4)</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a:t>29 (8)</a:t>
                      </a:r>
                      <a:endParaRPr lang="en-US" sz="1200" b="0" i="0" u="none" strike="noStrike">
                        <a:solidFill>
                          <a:srgbClr val="000000"/>
                        </a:solidFill>
                        <a:latin typeface="Calibri"/>
                      </a:endParaRPr>
                    </a:p>
                  </a:txBody>
                  <a:tcPr marL="9525" marR="9525" marT="9525" marB="0" anchor="ctr"/>
                </a:tc>
              </a:tr>
              <a:tr h="231927">
                <a:tc>
                  <a:txBody>
                    <a:bodyPr/>
                    <a:lstStyle/>
                    <a:p>
                      <a:pPr algn="l" fontAlgn="b"/>
                      <a:r>
                        <a:rPr lang="es-ES" sz="1200" u="none" strike="noStrike" dirty="0"/>
                        <a:t>CONSEJO SUPERIOR DE INVESTIGACIONES CIENTIFICAS</a:t>
                      </a:r>
                      <a:endParaRPr lang="es-E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Research</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dirty="0"/>
                        <a:t>SPAIN</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597 (9)</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99 (6)</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30 (9)</a:t>
                      </a:r>
                      <a:endParaRPr lang="en-US" sz="1200" b="0" i="0" u="none" strike="noStrike">
                        <a:solidFill>
                          <a:srgbClr val="000000"/>
                        </a:solidFill>
                        <a:latin typeface="Calibri"/>
                      </a:endParaRPr>
                    </a:p>
                  </a:txBody>
                  <a:tcPr marL="9525" marR="9525" marT="9525" marB="0" anchor="ctr"/>
                </a:tc>
              </a:tr>
              <a:tr h="231927">
                <a:tc>
                  <a:txBody>
                    <a:bodyPr/>
                    <a:lstStyle/>
                    <a:p>
                      <a:pPr algn="l" fontAlgn="b"/>
                      <a:r>
                        <a:rPr lang="en-US" sz="1200" u="none" strike="noStrike" dirty="0"/>
                        <a:t>IMPERIAL COLLEGE OF SCIENCE, TECHNOLOGY AND MEDICINE</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Education</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smtClean="0"/>
                        <a:t>UK</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564 (11)</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82 (16)</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a:t>32 (10)</a:t>
                      </a:r>
                      <a:endParaRPr lang="en-US" sz="1200" b="0" i="0" u="none" strike="noStrike">
                        <a:solidFill>
                          <a:srgbClr val="000000"/>
                        </a:solidFill>
                        <a:latin typeface="Calibri"/>
                      </a:endParaRPr>
                    </a:p>
                  </a:txBody>
                  <a:tcPr marL="9525" marR="9525" marT="9525" marB="0" anchor="ctr"/>
                </a:tc>
              </a:tr>
              <a:tr h="231927">
                <a:tc>
                  <a:txBody>
                    <a:bodyPr/>
                    <a:lstStyle/>
                    <a:p>
                      <a:pPr algn="l" fontAlgn="b"/>
                      <a:r>
                        <a:rPr lang="de-DE" sz="1200" u="none" strike="noStrike" dirty="0"/>
                        <a:t>RHEINISCH-WESTFÄLISCHE TECHNISCHE HOCHSCHULE </a:t>
                      </a:r>
                      <a:r>
                        <a:rPr lang="de-DE" sz="1200" u="none" strike="noStrike" dirty="0" smtClean="0"/>
                        <a:t>AACHEN</a:t>
                      </a:r>
                      <a:endParaRPr lang="de-DE"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Education</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dirty="0"/>
                        <a:t>GERMANY</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499 (13)</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43 (34)</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a:t>34 (11)</a:t>
                      </a:r>
                      <a:endParaRPr lang="en-US" sz="1200" b="0" i="0" u="none" strike="noStrike">
                        <a:solidFill>
                          <a:srgbClr val="000000"/>
                        </a:solidFill>
                        <a:latin typeface="Calibri"/>
                      </a:endParaRPr>
                    </a:p>
                  </a:txBody>
                  <a:tcPr marL="9525" marR="9525" marT="9525" marB="0" anchor="ctr"/>
                </a:tc>
              </a:tr>
              <a:tr h="231927">
                <a:tc>
                  <a:txBody>
                    <a:bodyPr/>
                    <a:lstStyle/>
                    <a:p>
                      <a:pPr algn="l" fontAlgn="b"/>
                      <a:r>
                        <a:rPr lang="en-US" sz="1200" u="none" strike="noStrike" dirty="0"/>
                        <a:t>UNIVERSIDAD </a:t>
                      </a:r>
                      <a:r>
                        <a:rPr lang="en-US" sz="1200" u="none" strike="noStrike" dirty="0" err="1"/>
                        <a:t>POLITÉCNICA</a:t>
                      </a:r>
                      <a:r>
                        <a:rPr lang="en-US" sz="1200" u="none" strike="noStrike" dirty="0"/>
                        <a:t> DE MADRID</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Education</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dirty="0"/>
                        <a:t>SPAIN</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434 (19)</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32 (58)</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34 (12)</a:t>
                      </a:r>
                      <a:endParaRPr lang="en-US" sz="1200" b="0" i="0" u="none" strike="noStrike">
                        <a:solidFill>
                          <a:srgbClr val="000000"/>
                        </a:solidFill>
                        <a:latin typeface="Calibri"/>
                      </a:endParaRPr>
                    </a:p>
                  </a:txBody>
                  <a:tcPr marL="9525" marR="9525" marT="9525" marB="0" anchor="ctr"/>
                </a:tc>
              </a:tr>
              <a:tr h="231927">
                <a:tc>
                  <a:txBody>
                    <a:bodyPr/>
                    <a:lstStyle/>
                    <a:p>
                      <a:pPr algn="l" fontAlgn="b"/>
                      <a:r>
                        <a:rPr lang="en-US" sz="1200" u="none" strike="noStrike" dirty="0" err="1"/>
                        <a:t>UNIVERSITÄT</a:t>
                      </a:r>
                      <a:r>
                        <a:rPr lang="en-US" sz="1200" u="none" strike="noStrike" dirty="0"/>
                        <a:t> STUTTGART</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Education</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a:t>GERMANY</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dirty="0"/>
                        <a:t>436 (18)</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39 (38)</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36 (13)</a:t>
                      </a:r>
                      <a:endParaRPr lang="en-US" sz="1200" b="0" i="0" u="none" strike="noStrike">
                        <a:solidFill>
                          <a:srgbClr val="000000"/>
                        </a:solidFill>
                        <a:latin typeface="Calibri"/>
                      </a:endParaRPr>
                    </a:p>
                  </a:txBody>
                  <a:tcPr marL="9525" marR="9525" marT="9525" marB="0" anchor="ctr"/>
                </a:tc>
              </a:tr>
              <a:tr h="231927">
                <a:tc>
                  <a:txBody>
                    <a:bodyPr/>
                    <a:lstStyle/>
                    <a:p>
                      <a:pPr algn="l" fontAlgn="b"/>
                      <a:r>
                        <a:rPr lang="en-US" sz="1200" u="none" strike="noStrike" dirty="0"/>
                        <a:t>SIEMENS </a:t>
                      </a:r>
                      <a:r>
                        <a:rPr lang="en-US" sz="1200" u="none" strike="noStrike" dirty="0" err="1"/>
                        <a:t>AKTIENGESELLSCHAFT</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Industry</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a:t>GERMANY</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dirty="0"/>
                        <a:t>605 (8)</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109 (5)</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38 (14)</a:t>
                      </a:r>
                      <a:endParaRPr lang="en-US" sz="1200" b="0" i="0" u="none" strike="noStrike">
                        <a:solidFill>
                          <a:srgbClr val="000000"/>
                        </a:solidFill>
                        <a:latin typeface="Calibri"/>
                      </a:endParaRPr>
                    </a:p>
                  </a:txBody>
                  <a:tcPr marL="9525" marR="9525" marT="9525" marB="0" anchor="ctr"/>
                </a:tc>
              </a:tr>
              <a:tr h="231927">
                <a:tc>
                  <a:txBody>
                    <a:bodyPr/>
                    <a:lstStyle/>
                    <a:p>
                      <a:pPr algn="l" fontAlgn="b"/>
                      <a:r>
                        <a:rPr lang="en-US" sz="1200" u="none" strike="noStrike" dirty="0"/>
                        <a:t>LUND UNIVERSITY</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Education</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a:t>SWEDEN</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dirty="0"/>
                        <a:t>426 (20)</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47 (31)</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43 (15)</a:t>
                      </a:r>
                      <a:endParaRPr lang="en-US" sz="1200" b="0" i="0" u="none" strike="noStrike">
                        <a:solidFill>
                          <a:srgbClr val="000000"/>
                        </a:solidFill>
                        <a:latin typeface="Calibri"/>
                      </a:endParaRPr>
                    </a:p>
                  </a:txBody>
                  <a:tcPr marL="9525" marR="9525" marT="9525" marB="0" anchor="ctr"/>
                </a:tc>
              </a:tr>
              <a:tr h="231927">
                <a:tc>
                  <a:txBody>
                    <a:bodyPr/>
                    <a:lstStyle/>
                    <a:p>
                      <a:pPr algn="l" fontAlgn="b"/>
                      <a:r>
                        <a:rPr lang="en-US" sz="1200" u="none" strike="noStrike" dirty="0" err="1"/>
                        <a:t>ECOLE</a:t>
                      </a:r>
                      <a:r>
                        <a:rPr lang="en-US" sz="1200" u="none" strike="noStrike" dirty="0"/>
                        <a:t> </a:t>
                      </a:r>
                      <a:r>
                        <a:rPr lang="en-US" sz="1200" u="none" strike="noStrike" dirty="0" err="1"/>
                        <a:t>POLYTECHNIQUE</a:t>
                      </a:r>
                      <a:r>
                        <a:rPr lang="en-US" sz="1200" u="none" strike="noStrike" dirty="0"/>
                        <a:t> </a:t>
                      </a:r>
                      <a:r>
                        <a:rPr lang="en-US" sz="1200" u="none" strike="noStrike" dirty="0" err="1"/>
                        <a:t>FEDERALE</a:t>
                      </a:r>
                      <a:r>
                        <a:rPr lang="en-US" sz="1200" u="none" strike="noStrike" dirty="0"/>
                        <a:t> DE  LAUSANNE</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Education</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dirty="0" smtClean="0"/>
                        <a:t>SWITZERLAND</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453 (17)</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13 (197)</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52 (16)</a:t>
                      </a:r>
                      <a:endParaRPr lang="en-US" sz="1200" b="0" i="0" u="none" strike="noStrike" dirty="0">
                        <a:solidFill>
                          <a:srgbClr val="000000"/>
                        </a:solidFill>
                        <a:latin typeface="Calibri"/>
                      </a:endParaRPr>
                    </a:p>
                  </a:txBody>
                  <a:tcPr marL="9525" marR="9525" marT="9525" marB="0" anchor="ctr"/>
                </a:tc>
              </a:tr>
              <a:tr h="231927">
                <a:tc>
                  <a:txBody>
                    <a:bodyPr/>
                    <a:lstStyle/>
                    <a:p>
                      <a:pPr algn="l" fontAlgn="b"/>
                      <a:r>
                        <a:rPr lang="it-IT" sz="1200" u="none" strike="noStrike" dirty="0"/>
                        <a:t>CENTRO RICERCHE FIAT (C.R.F.) SCPA</a:t>
                      </a:r>
                      <a:endParaRPr lang="it-IT"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Research</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a:t>ITALY</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dirty="0"/>
                        <a:t>503 (12)</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91 (13)</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54 (17)</a:t>
                      </a:r>
                      <a:endParaRPr lang="en-US" sz="1200" b="0" i="0" u="none" strike="noStrike" dirty="0">
                        <a:solidFill>
                          <a:srgbClr val="000000"/>
                        </a:solidFill>
                        <a:latin typeface="Calibri"/>
                      </a:endParaRPr>
                    </a:p>
                  </a:txBody>
                  <a:tcPr marL="9525" marR="9525" marT="9525" marB="0" anchor="ctr"/>
                </a:tc>
              </a:tr>
              <a:tr h="231927">
                <a:tc>
                  <a:txBody>
                    <a:bodyPr/>
                    <a:lstStyle/>
                    <a:p>
                      <a:pPr algn="l" fontAlgn="b"/>
                      <a:r>
                        <a:rPr lang="en-US" sz="1200" b="1" u="none" strike="noStrike" dirty="0"/>
                        <a:t>ARISTOTLE UNIVERSITY OF THESSALONIKI</a:t>
                      </a:r>
                      <a:endParaRPr lang="en-US" sz="1200" b="1" i="0" u="none" strike="noStrike" dirty="0">
                        <a:solidFill>
                          <a:srgbClr val="000000"/>
                        </a:solidFill>
                        <a:latin typeface="Calibri"/>
                      </a:endParaRPr>
                    </a:p>
                  </a:txBody>
                  <a:tcPr marL="9525" marR="9525" marT="9525" marB="0" anchor="ctr"/>
                </a:tc>
                <a:tc>
                  <a:txBody>
                    <a:bodyPr/>
                    <a:lstStyle/>
                    <a:p>
                      <a:pPr algn="ctr" fontAlgn="b"/>
                      <a:r>
                        <a:rPr lang="en-US" sz="1200" b="1" u="none" strike="noStrike" dirty="0"/>
                        <a:t>Education</a:t>
                      </a:r>
                      <a:endParaRPr lang="en-US" sz="1200" b="1" i="0" u="none" strike="noStrike" dirty="0">
                        <a:solidFill>
                          <a:srgbClr val="000000"/>
                        </a:solidFill>
                        <a:latin typeface="Calibri"/>
                      </a:endParaRPr>
                    </a:p>
                  </a:txBody>
                  <a:tcPr marL="9525" marR="9525" marT="9525" marB="0" anchor="ctr"/>
                </a:tc>
                <a:tc>
                  <a:txBody>
                    <a:bodyPr/>
                    <a:lstStyle/>
                    <a:p>
                      <a:pPr algn="ctr" fontAlgn="b"/>
                      <a:r>
                        <a:rPr lang="en-US" sz="1200" b="1" u="none" strike="noStrike" dirty="0"/>
                        <a:t>GREECE</a:t>
                      </a:r>
                      <a:endParaRPr lang="en-US" sz="1200" b="1" i="0" u="none" strike="noStrike" dirty="0">
                        <a:solidFill>
                          <a:srgbClr val="000000"/>
                        </a:solidFill>
                        <a:latin typeface="Calibri"/>
                      </a:endParaRPr>
                    </a:p>
                  </a:txBody>
                  <a:tcPr marL="9525" marR="9525" marT="9525" marB="0" anchor="ctr"/>
                </a:tc>
                <a:tc>
                  <a:txBody>
                    <a:bodyPr/>
                    <a:lstStyle/>
                    <a:p>
                      <a:pPr algn="ctr" fontAlgn="b"/>
                      <a:r>
                        <a:rPr lang="en-US" sz="1200" b="1" u="none" strike="noStrike" dirty="0"/>
                        <a:t>294 (36)</a:t>
                      </a:r>
                      <a:endParaRPr lang="en-US" sz="1200" b="1" i="0" u="none" strike="noStrike" dirty="0">
                        <a:solidFill>
                          <a:srgbClr val="000000"/>
                        </a:solidFill>
                        <a:latin typeface="Calibri"/>
                      </a:endParaRPr>
                    </a:p>
                  </a:txBody>
                  <a:tcPr marL="9525" marR="9525" marT="9525" marB="0" anchor="ctr"/>
                </a:tc>
                <a:tc>
                  <a:txBody>
                    <a:bodyPr/>
                    <a:lstStyle/>
                    <a:p>
                      <a:pPr algn="ctr" fontAlgn="b"/>
                      <a:r>
                        <a:rPr lang="en-US" sz="1200" b="1" u="none" strike="noStrike" dirty="0"/>
                        <a:t>27 (77)</a:t>
                      </a:r>
                      <a:endParaRPr lang="en-US" sz="1200" b="1" i="0" u="none" strike="noStrike" dirty="0">
                        <a:solidFill>
                          <a:srgbClr val="000000"/>
                        </a:solidFill>
                        <a:latin typeface="Calibri"/>
                      </a:endParaRPr>
                    </a:p>
                  </a:txBody>
                  <a:tcPr marL="9525" marR="9525" marT="9525" marB="0" anchor="ctr"/>
                </a:tc>
                <a:tc>
                  <a:txBody>
                    <a:bodyPr/>
                    <a:lstStyle/>
                    <a:p>
                      <a:pPr algn="ctr" fontAlgn="b"/>
                      <a:r>
                        <a:rPr lang="en-US" sz="1200" b="1" u="none" strike="noStrike" dirty="0"/>
                        <a:t>59 (18)</a:t>
                      </a:r>
                      <a:endParaRPr lang="en-US" sz="1200" b="1" i="0" u="none" strike="noStrike" dirty="0">
                        <a:solidFill>
                          <a:srgbClr val="000000"/>
                        </a:solidFill>
                        <a:latin typeface="Calibri"/>
                      </a:endParaRPr>
                    </a:p>
                  </a:txBody>
                  <a:tcPr marL="9525" marR="9525" marT="9525" marB="0" anchor="ctr"/>
                </a:tc>
              </a:tr>
              <a:tr h="231927">
                <a:tc>
                  <a:txBody>
                    <a:bodyPr/>
                    <a:lstStyle/>
                    <a:p>
                      <a:pPr algn="l" fontAlgn="b"/>
                      <a:r>
                        <a:rPr lang="en-US" sz="1200" u="none" strike="noStrike"/>
                        <a:t>KUNGLIGA TEKNISKA HOEGSKOLAN</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a:t>Education</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dirty="0" smtClean="0"/>
                        <a:t>SWEDEN</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397 (23)</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dirty="0"/>
                        <a:t>31 (63)</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59 (19)</a:t>
                      </a:r>
                      <a:endParaRPr lang="en-US" sz="1200" b="0" i="0" u="none" strike="noStrike" dirty="0">
                        <a:solidFill>
                          <a:srgbClr val="000000"/>
                        </a:solidFill>
                        <a:latin typeface="Calibri"/>
                      </a:endParaRPr>
                    </a:p>
                  </a:txBody>
                  <a:tcPr marL="9525" marR="9525" marT="9525" marB="0" anchor="ctr"/>
                </a:tc>
              </a:tr>
              <a:tr h="231927">
                <a:tc>
                  <a:txBody>
                    <a:bodyPr/>
                    <a:lstStyle/>
                    <a:p>
                      <a:pPr algn="l" fontAlgn="b"/>
                      <a:r>
                        <a:rPr lang="de-DE" sz="1200" u="none" strike="noStrike" dirty="0"/>
                        <a:t>DEUTSCHES ZENTRUM FÜR LUFT- UND RAUMFAHRT EV (</a:t>
                      </a:r>
                      <a:r>
                        <a:rPr lang="de-DE" sz="1200" u="none" strike="noStrike" dirty="0" err="1"/>
                        <a:t>DLR</a:t>
                      </a:r>
                      <a:r>
                        <a:rPr lang="de-DE" sz="1200" u="none" strike="noStrike" dirty="0"/>
                        <a:t>)</a:t>
                      </a:r>
                      <a:endParaRPr lang="de-DE"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Research</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GERMANY</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a:t>463 (16)</a:t>
                      </a:r>
                      <a:endParaRPr lang="en-US" sz="1200" b="0" i="0" u="none" strike="noStrike">
                        <a:solidFill>
                          <a:srgbClr val="000000"/>
                        </a:solidFill>
                        <a:latin typeface="Calibri"/>
                      </a:endParaRPr>
                    </a:p>
                  </a:txBody>
                  <a:tcPr marL="9525" marR="9525" marT="9525" marB="0" anchor="ctr"/>
                </a:tc>
                <a:tc>
                  <a:txBody>
                    <a:bodyPr/>
                    <a:lstStyle/>
                    <a:p>
                      <a:pPr algn="ctr" fontAlgn="b"/>
                      <a:r>
                        <a:rPr lang="en-US" sz="1200" u="none" strike="noStrike" dirty="0"/>
                        <a:t>72 (19)</a:t>
                      </a:r>
                      <a:endParaRPr lang="en-US" sz="1200" b="0" i="0" u="none" strike="noStrike" dirty="0">
                        <a:solidFill>
                          <a:srgbClr val="000000"/>
                        </a:solidFill>
                        <a:latin typeface="Calibri"/>
                      </a:endParaRPr>
                    </a:p>
                  </a:txBody>
                  <a:tcPr marL="9525" marR="9525" marT="9525" marB="0" anchor="ctr"/>
                </a:tc>
                <a:tc>
                  <a:txBody>
                    <a:bodyPr/>
                    <a:lstStyle/>
                    <a:p>
                      <a:pPr algn="ctr" fontAlgn="b"/>
                      <a:r>
                        <a:rPr lang="en-US" sz="1200" u="none" strike="noStrike" dirty="0"/>
                        <a:t>61 (20)</a:t>
                      </a:r>
                      <a:endParaRPr lang="en-US" sz="1200" b="0" i="0" u="none" strike="noStrike" dirty="0">
                        <a:solidFill>
                          <a:srgbClr val="000000"/>
                        </a:solidFill>
                        <a:latin typeface="Calibri"/>
                      </a:endParaRPr>
                    </a:p>
                  </a:txBody>
                  <a:tcPr marL="9525" marR="9525" marT="9525" marB="0" anchor="ctr"/>
                </a:tc>
              </a:tr>
            </a:tbl>
          </a:graphicData>
        </a:graphic>
      </p:graphicFrame>
      <p:sp>
        <p:nvSpPr>
          <p:cNvPr id="5" name="4 - Θέση ημερομηνίας"/>
          <p:cNvSpPr>
            <a:spLocks noGrp="1"/>
          </p:cNvSpPr>
          <p:nvPr>
            <p:ph type="dt" sz="half" idx="10"/>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BCEB998D-8D58-4764-BE0E-AB69357FB3A5}" type="slidenum">
              <a:rPr lang="en-US" smtClean="0"/>
              <a:pPr/>
              <a:t>17</a:t>
            </a:fld>
            <a:endParaRPr lang="en-US" dirty="0"/>
          </a:p>
        </p:txBody>
      </p:sp>
      <p:sp>
        <p:nvSpPr>
          <p:cNvPr id="7" name="6 - Θέση υποσέλιδου"/>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020762"/>
          </a:xfrm>
        </p:spPr>
        <p:txBody>
          <a:bodyPr rtlCol="0">
            <a:noAutofit/>
          </a:bodyPr>
          <a:lstStyle/>
          <a:p>
            <a:pPr fontAlgn="auto">
              <a:spcAft>
                <a:spcPts val="0"/>
              </a:spcAft>
              <a:defRPr/>
            </a:pPr>
            <a:r>
              <a:rPr lang="el-GR" sz="2000" dirty="0" smtClean="0">
                <a:latin typeface="+mn-lt"/>
              </a:rPr>
              <a:t>Οι δέκα σημαντικότεροι ελληνικοί οργανισμοί με βάση τον κεντρικό ρόλο και τη συμμετοχή τους </a:t>
            </a:r>
            <a:r>
              <a:rPr lang="en-US" sz="2000" dirty="0" smtClean="0">
                <a:latin typeface="+mn-lt"/>
              </a:rPr>
              <a:t>(1984-2009)</a:t>
            </a:r>
            <a:r>
              <a:rPr lang="el-GR" sz="2800" dirty="0" err="1" smtClean="0">
                <a:latin typeface="+mn-lt"/>
                <a:sym typeface="Wingdings" pitchFamily="2" charset="2"/>
              </a:rPr>
              <a:t></a:t>
            </a:r>
            <a:r>
              <a:rPr lang="el-GR" sz="2000" dirty="0" err="1" smtClean="0">
                <a:solidFill>
                  <a:srgbClr val="FF0000"/>
                </a:solidFill>
                <a:latin typeface="+mn-lt"/>
                <a:sym typeface="Wingdings" pitchFamily="2" charset="2"/>
              </a:rPr>
              <a:t>σημαντικός</a:t>
            </a:r>
            <a:r>
              <a:rPr lang="el-GR" sz="2000" dirty="0" smtClean="0">
                <a:solidFill>
                  <a:srgbClr val="FF0000"/>
                </a:solidFill>
                <a:latin typeface="+mn-lt"/>
                <a:sym typeface="Wingdings" pitchFamily="2" charset="2"/>
              </a:rPr>
              <a:t> ρόλος όχι μόνο για το συνολικό ευρωπαϊκό δίκτυο αλλά ακόμη περισσότερο για τους ελληνικούς περιφερειακούς ή νεοεισερχόμενους ελληνικούς φορείς </a:t>
            </a:r>
            <a:endParaRPr lang="en-US" sz="2800" dirty="0">
              <a:solidFill>
                <a:srgbClr val="FF0000"/>
              </a:solidFill>
              <a:latin typeface="+mn-lt"/>
            </a:endParaRPr>
          </a:p>
        </p:txBody>
      </p:sp>
      <p:graphicFrame>
        <p:nvGraphicFramePr>
          <p:cNvPr id="4" name="3 - Θέση περιεχομένου"/>
          <p:cNvGraphicFramePr>
            <a:graphicFrameLocks noGrp="1"/>
          </p:cNvGraphicFramePr>
          <p:nvPr>
            <p:ph idx="1"/>
          </p:nvPr>
        </p:nvGraphicFramePr>
        <p:xfrm>
          <a:off x="228600" y="1600199"/>
          <a:ext cx="8610600" cy="4501661"/>
        </p:xfrm>
        <a:graphic>
          <a:graphicData uri="http://schemas.openxmlformats.org/drawingml/2006/table">
            <a:tbl>
              <a:tblPr firstRow="1" bandRow="1">
                <a:tableStyleId>{5C22544A-7EE6-4342-B048-85BDC9FD1C3A}</a:tableStyleId>
              </a:tblPr>
              <a:tblGrid>
                <a:gridCol w="3810000"/>
                <a:gridCol w="1096434"/>
                <a:gridCol w="1189566"/>
                <a:gridCol w="1219200"/>
                <a:gridCol w="1295400"/>
              </a:tblGrid>
              <a:tr h="685800">
                <a:tc>
                  <a:txBody>
                    <a:bodyPr/>
                    <a:lstStyle/>
                    <a:p>
                      <a:pPr algn="ctr" fontAlgn="b"/>
                      <a:r>
                        <a:rPr lang="en-US" sz="1400" u="none" strike="noStrike" dirty="0" smtClean="0"/>
                        <a:t>Organization Name</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Type</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Centrality Score</a:t>
                      </a:r>
                      <a:endParaRPr lang="en-US" sz="1400" b="0" i="0" u="none" strike="noStrike" dirty="0">
                        <a:solidFill>
                          <a:srgbClr val="000000"/>
                        </a:solidFill>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t>Co-</a:t>
                      </a:r>
                      <a:r>
                        <a:rPr lang="en-US" sz="1400" u="none" strike="noStrike" dirty="0" err="1" smtClean="0"/>
                        <a:t>ordinator</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a:t>Participations</a:t>
                      </a:r>
                      <a:endParaRPr lang="en-US" sz="1400" b="0" i="0" u="none" strike="noStrike" dirty="0">
                        <a:solidFill>
                          <a:srgbClr val="000000"/>
                        </a:solidFill>
                        <a:latin typeface="Calibri"/>
                      </a:endParaRPr>
                    </a:p>
                  </a:txBody>
                  <a:tcPr marL="9525" marR="9525" marT="9525" marB="0" anchor="ctr"/>
                </a:tc>
              </a:tr>
              <a:tr h="545123">
                <a:tc>
                  <a:txBody>
                    <a:bodyPr/>
                    <a:lstStyle/>
                    <a:p>
                      <a:pPr algn="l" fontAlgn="b"/>
                      <a:r>
                        <a:rPr lang="en-US" sz="1400" u="none" strike="noStrike" dirty="0"/>
                        <a:t>NATIONAL TECHNICAL UNIVERSITY OF ATHENS</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a:t>Education</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15 (5)</a:t>
                      </a:r>
                    </a:p>
                    <a:p>
                      <a:pPr algn="ctr" fontAlgn="b"/>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75 (18)</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727 (4)</a:t>
                      </a:r>
                      <a:endParaRPr lang="en-US" sz="1400" b="0" i="0" u="none" strike="noStrike" dirty="0">
                        <a:solidFill>
                          <a:srgbClr val="000000"/>
                        </a:solidFill>
                        <a:latin typeface="Calibri"/>
                      </a:endParaRPr>
                    </a:p>
                  </a:txBody>
                  <a:tcPr marL="9525" marR="9525" marT="9525" marB="0" anchor="ctr"/>
                </a:tc>
              </a:tr>
              <a:tr h="545123">
                <a:tc>
                  <a:txBody>
                    <a:bodyPr/>
                    <a:lstStyle/>
                    <a:p>
                      <a:pPr algn="l" fontAlgn="b"/>
                      <a:r>
                        <a:rPr lang="en-US" sz="1400" u="none" strike="noStrike" dirty="0"/>
                        <a:t>ARISTOTLE UNIVERSITY OF THESSALONIKI</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a:t>Education</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59 (18)</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27 (77)</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294 (36)</a:t>
                      </a:r>
                      <a:endParaRPr lang="en-US" sz="1400" b="0" i="0" u="none" strike="noStrike" dirty="0">
                        <a:solidFill>
                          <a:srgbClr val="000000"/>
                        </a:solidFill>
                        <a:latin typeface="Calibri"/>
                      </a:endParaRPr>
                    </a:p>
                  </a:txBody>
                  <a:tcPr marL="9525" marR="9525" marT="9525" marB="0" anchor="ctr"/>
                </a:tc>
              </a:tr>
              <a:tr h="545123">
                <a:tc>
                  <a:txBody>
                    <a:bodyPr/>
                    <a:lstStyle/>
                    <a:p>
                      <a:pPr algn="l" fontAlgn="b"/>
                      <a:r>
                        <a:rPr lang="en-US" sz="1400" u="none" strike="noStrike" dirty="0"/>
                        <a:t>UNIVERSITY OF </a:t>
                      </a:r>
                      <a:r>
                        <a:rPr lang="en-US" sz="1400" u="none" strike="noStrike" dirty="0" err="1"/>
                        <a:t>PATRAS</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a:t>Education</a:t>
                      </a:r>
                      <a:endParaRPr lang="en-US" sz="1400" b="0" i="0" u="none" strike="noStrike">
                        <a:solidFill>
                          <a:srgbClr val="000000"/>
                        </a:solidFill>
                        <a:latin typeface="Calibri"/>
                      </a:endParaRPr>
                    </a:p>
                  </a:txBody>
                  <a:tcPr marL="9525" marR="9525" marT="9525" marB="0" anchor="ctr"/>
                </a:tc>
                <a:tc>
                  <a:txBody>
                    <a:bodyPr/>
                    <a:lstStyle/>
                    <a:p>
                      <a:pPr algn="ctr" fontAlgn="b"/>
                      <a:r>
                        <a:rPr lang="en-US" sz="1400" u="none" strike="noStrike" dirty="0" smtClean="0"/>
                        <a:t>91 (29)</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24 (93)</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252 (52)</a:t>
                      </a:r>
                      <a:endParaRPr lang="en-US" sz="1400" b="0" i="0" u="none" strike="noStrike" dirty="0">
                        <a:solidFill>
                          <a:srgbClr val="000000"/>
                        </a:solidFill>
                        <a:latin typeface="Calibri"/>
                      </a:endParaRPr>
                    </a:p>
                  </a:txBody>
                  <a:tcPr marL="9525" marR="9525" marT="9525" marB="0" anchor="ctr"/>
                </a:tc>
              </a:tr>
              <a:tr h="545123">
                <a:tc>
                  <a:txBody>
                    <a:bodyPr/>
                    <a:lstStyle/>
                    <a:p>
                      <a:pPr algn="l" fontAlgn="b"/>
                      <a:r>
                        <a:rPr lang="en-US" sz="1400" u="none" strike="noStrike" dirty="0"/>
                        <a:t>NATIONAL AND </a:t>
                      </a:r>
                      <a:r>
                        <a:rPr lang="en-US" sz="1400" u="none" strike="noStrike" dirty="0" err="1"/>
                        <a:t>KAPODISTRIAN</a:t>
                      </a:r>
                      <a:r>
                        <a:rPr lang="en-US" sz="1400" u="none" strike="noStrike" dirty="0"/>
                        <a:t> UNIVERSITY OF ATHENS</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a:t>Education</a:t>
                      </a:r>
                      <a:endParaRPr lang="en-US" sz="1400" b="0" i="0" u="none" strike="noStrike">
                        <a:solidFill>
                          <a:srgbClr val="000000"/>
                        </a:solidFill>
                        <a:latin typeface="Calibri"/>
                      </a:endParaRPr>
                    </a:p>
                  </a:txBody>
                  <a:tcPr marL="9525" marR="9525" marT="9525" marB="0" anchor="ctr"/>
                </a:tc>
                <a:tc>
                  <a:txBody>
                    <a:bodyPr/>
                    <a:lstStyle/>
                    <a:p>
                      <a:pPr algn="ctr" fontAlgn="b"/>
                      <a:r>
                        <a:rPr lang="en-US" sz="1400" u="none" strike="noStrike" dirty="0" smtClean="0"/>
                        <a:t>117 (39)</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14 (182)</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254 (51)</a:t>
                      </a:r>
                      <a:endParaRPr lang="en-US" sz="1400" b="0" i="0" u="none" strike="noStrike" dirty="0">
                        <a:solidFill>
                          <a:srgbClr val="000000"/>
                        </a:solidFill>
                        <a:latin typeface="Calibri"/>
                      </a:endParaRPr>
                    </a:p>
                  </a:txBody>
                  <a:tcPr marL="9525" marR="9525" marT="9525" marB="0" anchor="ctr"/>
                </a:tc>
              </a:tr>
              <a:tr h="545123">
                <a:tc>
                  <a:txBody>
                    <a:bodyPr/>
                    <a:lstStyle/>
                    <a:p>
                      <a:pPr algn="l" fontAlgn="b"/>
                      <a:r>
                        <a:rPr lang="en-US" sz="1400" u="none" strike="noStrike" dirty="0"/>
                        <a:t>FOUNDATION FOR RESEARCH AND TECHNOLOGY - HELLAS (</a:t>
                      </a:r>
                      <a:r>
                        <a:rPr lang="en-US" sz="1400" u="none" strike="noStrike" dirty="0" smtClean="0"/>
                        <a:t>FORTH-ITE)</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a:t>Research</a:t>
                      </a:r>
                      <a:endParaRPr lang="en-US" sz="1400" b="0" i="0" u="none" strike="noStrike">
                        <a:solidFill>
                          <a:srgbClr val="000000"/>
                        </a:solidFill>
                        <a:latin typeface="Calibri"/>
                      </a:endParaRPr>
                    </a:p>
                  </a:txBody>
                  <a:tcPr marL="9525" marR="9525" marT="9525" marB="0" anchor="ctr"/>
                </a:tc>
                <a:tc>
                  <a:txBody>
                    <a:bodyPr/>
                    <a:lstStyle/>
                    <a:p>
                      <a:pPr algn="ctr" fontAlgn="b"/>
                      <a:r>
                        <a:rPr lang="en-US" sz="1400" u="none" strike="noStrike" dirty="0" smtClean="0"/>
                        <a:t>120 (40)</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44 (33)</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306 (32)</a:t>
                      </a:r>
                      <a:endParaRPr lang="en-US" sz="1400" b="0" i="0" u="none" strike="noStrike" dirty="0">
                        <a:solidFill>
                          <a:srgbClr val="000000"/>
                        </a:solidFill>
                        <a:latin typeface="Calibri"/>
                      </a:endParaRPr>
                    </a:p>
                  </a:txBody>
                  <a:tcPr marL="9525" marR="9525" marT="9525" marB="0" anchor="ctr"/>
                </a:tc>
              </a:tr>
              <a:tr h="545123">
                <a:tc>
                  <a:txBody>
                    <a:bodyPr/>
                    <a:lstStyle/>
                    <a:p>
                      <a:pPr algn="l" fontAlgn="b"/>
                      <a:r>
                        <a:rPr lang="en-US" sz="1400" u="none" strike="noStrike" dirty="0"/>
                        <a:t>NATIONAL CENTRE FOR SCIENTIFIC RESEARCH '</a:t>
                      </a:r>
                      <a:r>
                        <a:rPr lang="en-US" sz="1400" u="none" strike="noStrike" dirty="0" err="1"/>
                        <a:t>DEMOKRITOS</a:t>
                      </a:r>
                      <a:r>
                        <a:rPr lang="en-US" sz="1400" u="none" strike="noStrike" dirty="0"/>
                        <a:t>'</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a:t>Research</a:t>
                      </a:r>
                      <a:endParaRPr lang="en-US" sz="1400" b="0" i="0" u="none" strike="noStrike">
                        <a:solidFill>
                          <a:srgbClr val="000000"/>
                        </a:solidFill>
                        <a:latin typeface="Calibri"/>
                      </a:endParaRPr>
                    </a:p>
                  </a:txBody>
                  <a:tcPr marL="9525" marR="9525" marT="9525" marB="0" anchor="ctr"/>
                </a:tc>
                <a:tc>
                  <a:txBody>
                    <a:bodyPr/>
                    <a:lstStyle/>
                    <a:p>
                      <a:pPr algn="ctr" fontAlgn="b"/>
                      <a:r>
                        <a:rPr lang="en-US" sz="1400" u="none" strike="noStrike" dirty="0" smtClean="0"/>
                        <a:t>225 (74)</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35 (46)</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171 (82)</a:t>
                      </a:r>
                      <a:endParaRPr lang="en-US" sz="1400" b="0" i="0" u="none" strike="noStrike" dirty="0">
                        <a:solidFill>
                          <a:srgbClr val="000000"/>
                        </a:solidFill>
                        <a:latin typeface="Calibri"/>
                      </a:endParaRPr>
                    </a:p>
                  </a:txBody>
                  <a:tcPr marL="9525" marR="9525" marT="9525" marB="0" anchor="ctr"/>
                </a:tc>
              </a:tr>
              <a:tr h="545123">
                <a:tc>
                  <a:txBody>
                    <a:bodyPr/>
                    <a:lstStyle/>
                    <a:p>
                      <a:pPr algn="l" fontAlgn="b"/>
                      <a:r>
                        <a:rPr lang="en-US" sz="1400" u="none" strike="noStrike" dirty="0"/>
                        <a:t>CENTRE FOR RESEARCH AND TECHNOLOGY HELLAS (</a:t>
                      </a:r>
                      <a:r>
                        <a:rPr lang="en-US" sz="1400" u="none" strike="noStrike" dirty="0" smtClean="0"/>
                        <a:t>CERTH</a:t>
                      </a:r>
                      <a:r>
                        <a:rPr lang="el-GR" sz="1400" u="none" strike="noStrike" dirty="0" smtClean="0"/>
                        <a:t> –</a:t>
                      </a:r>
                      <a:r>
                        <a:rPr lang="en-US" sz="1400" u="none" strike="noStrike" dirty="0" smtClean="0"/>
                        <a:t>EKETA</a:t>
                      </a:r>
                      <a:r>
                        <a:rPr lang="en-US" sz="1400" u="none" strike="noStrike" baseline="0" dirty="0" smtClean="0"/>
                        <a:t> </a:t>
                      </a:r>
                      <a:r>
                        <a:rPr lang="en-US" sz="1400" u="none" strike="noStrike" dirty="0" smtClean="0"/>
                        <a:t>)</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a:t>Research</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230 (77)</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34 (54)</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smtClean="0"/>
                        <a:t>149 (100)</a:t>
                      </a:r>
                      <a:endParaRPr lang="en-US" sz="1400" b="0" i="0" u="none" strike="noStrike" dirty="0">
                        <a:solidFill>
                          <a:srgbClr val="000000"/>
                        </a:solidFill>
                        <a:latin typeface="Calibri"/>
                      </a:endParaRPr>
                    </a:p>
                  </a:txBody>
                  <a:tcPr marL="9525" marR="9525" marT="9525" marB="0" anchor="ctr"/>
                </a:tc>
              </a:tr>
            </a:tbl>
          </a:graphicData>
        </a:graphic>
      </p:graphicFrame>
      <p:sp>
        <p:nvSpPr>
          <p:cNvPr id="5" name="4 - Θέση ημερομηνίας"/>
          <p:cNvSpPr>
            <a:spLocks noGrp="1"/>
          </p:cNvSpPr>
          <p:nvPr>
            <p:ph type="dt" sz="quarter" idx="10"/>
          </p:nvPr>
        </p:nvSpPr>
        <p:spPr/>
        <p:txBody>
          <a:bodyPr/>
          <a:lstStyle/>
          <a:p>
            <a:pPr>
              <a:defRPr/>
            </a:pPr>
            <a:endParaRPr lang="en-US" dirty="0"/>
          </a:p>
        </p:txBody>
      </p:sp>
      <p:sp>
        <p:nvSpPr>
          <p:cNvPr id="6" name="5 - Θέση αριθμού διαφάνειας"/>
          <p:cNvSpPr>
            <a:spLocks noGrp="1"/>
          </p:cNvSpPr>
          <p:nvPr>
            <p:ph type="sldNum" sz="quarter" idx="12"/>
          </p:nvPr>
        </p:nvSpPr>
        <p:spPr/>
        <p:txBody>
          <a:bodyPr/>
          <a:lstStyle/>
          <a:p>
            <a:pPr>
              <a:defRPr/>
            </a:pPr>
            <a:fld id="{9CEE243B-9583-4873-8C5B-984BD4F68C15}" type="slidenum">
              <a:rPr lang="en-US"/>
              <a:pPr>
                <a:defRPr/>
              </a:pPr>
              <a:t>18</a:t>
            </a:fld>
            <a:endParaRPr lang="en-US" dirty="0"/>
          </a:p>
        </p:txBody>
      </p:sp>
      <p:sp>
        <p:nvSpPr>
          <p:cNvPr id="7" name="6 - Θέση υποσέλιδου"/>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295400" y="1600200"/>
            <a:ext cx="6477000" cy="4972050"/>
          </a:xfrm>
          <a:prstGeom prst="rect">
            <a:avLst/>
          </a:prstGeom>
          <a:noFill/>
          <a:ln w="9525">
            <a:noFill/>
            <a:miter lim="800000"/>
            <a:headEnd/>
            <a:tailEnd/>
          </a:ln>
        </p:spPr>
      </p:pic>
      <p:sp>
        <p:nvSpPr>
          <p:cNvPr id="5" name="4 - Τίτλος"/>
          <p:cNvSpPr>
            <a:spLocks noGrp="1"/>
          </p:cNvSpPr>
          <p:nvPr>
            <p:ph type="title"/>
          </p:nvPr>
        </p:nvSpPr>
        <p:spPr/>
        <p:txBody>
          <a:bodyPr rtlCol="0">
            <a:noAutofit/>
          </a:bodyPr>
          <a:lstStyle/>
          <a:p>
            <a:pPr fontAlgn="auto">
              <a:spcAft>
                <a:spcPts val="0"/>
              </a:spcAft>
              <a:defRPr/>
            </a:pPr>
            <a:r>
              <a:rPr lang="el-GR" sz="2000" dirty="0" smtClean="0">
                <a:latin typeface="+mn-lt"/>
              </a:rPr>
              <a:t>Κατανομή της ελληνικής συμμετοχής ανά ερευνητική περιοχή στα 6 ΠΠ </a:t>
            </a:r>
            <a:r>
              <a:rPr lang="en-US" sz="2000" dirty="0" smtClean="0">
                <a:latin typeface="+mn-lt"/>
              </a:rPr>
              <a:t>(</a:t>
            </a:r>
            <a:r>
              <a:rPr lang="en-US" sz="2000" dirty="0">
                <a:latin typeface="+mn-lt"/>
              </a:rPr>
              <a:t>1984-2006</a:t>
            </a:r>
            <a:r>
              <a:rPr lang="en-US" sz="2000" dirty="0" smtClean="0">
                <a:latin typeface="+mn-lt"/>
              </a:rPr>
              <a:t>)</a:t>
            </a:r>
            <a:r>
              <a:rPr lang="el-GR" sz="2000" dirty="0" smtClean="0">
                <a:latin typeface="+mn-lt"/>
                <a:sym typeface="Wingdings" pitchFamily="2" charset="2"/>
              </a:rPr>
              <a:t> </a:t>
            </a:r>
            <a:r>
              <a:rPr lang="el-GR" sz="2000" dirty="0" smtClean="0">
                <a:solidFill>
                  <a:srgbClr val="FF0000"/>
                </a:solidFill>
                <a:latin typeface="+mn-lt"/>
                <a:sym typeface="Wingdings" pitchFamily="2" charset="2"/>
              </a:rPr>
              <a:t>το 41% της συνολικής ελληνικής συμμετοχής αφορά σε έργα ΤΠΕ και ξεπερνά κατά πολύ την αντίστοιχη ευρωπαϊκή συμμετοχή</a:t>
            </a:r>
            <a:endParaRPr lang="en-US" sz="2000" dirty="0">
              <a:solidFill>
                <a:srgbClr val="FF0000"/>
              </a:solidFill>
              <a:latin typeface="+mn-lt"/>
            </a:endParaRPr>
          </a:p>
        </p:txBody>
      </p:sp>
      <p:sp>
        <p:nvSpPr>
          <p:cNvPr id="4" name="3 - Θέση ημερομηνίας"/>
          <p:cNvSpPr>
            <a:spLocks noGrp="1"/>
          </p:cNvSpPr>
          <p:nvPr>
            <p:ph type="dt" sz="quarter" idx="10"/>
          </p:nvPr>
        </p:nvSpPr>
        <p:spPr/>
        <p:txBody>
          <a:bodyPr/>
          <a:lstStyle/>
          <a:p>
            <a:pPr>
              <a:defRPr/>
            </a:pPr>
            <a:endParaRPr lang="en-US" dirty="0"/>
          </a:p>
        </p:txBody>
      </p:sp>
      <p:sp>
        <p:nvSpPr>
          <p:cNvPr id="6" name="5 - Θέση αριθμού διαφάνειας"/>
          <p:cNvSpPr>
            <a:spLocks noGrp="1"/>
          </p:cNvSpPr>
          <p:nvPr>
            <p:ph type="sldNum" sz="quarter" idx="12"/>
          </p:nvPr>
        </p:nvSpPr>
        <p:spPr/>
        <p:txBody>
          <a:bodyPr/>
          <a:lstStyle/>
          <a:p>
            <a:pPr>
              <a:defRPr/>
            </a:pPr>
            <a:fld id="{9CF70332-821B-4C07-B164-B8AE9509C9F3}" type="slidenum">
              <a:rPr lang="en-US"/>
              <a:pPr>
                <a:defRPr/>
              </a:pPr>
              <a:t>19</a:t>
            </a:fld>
            <a:endParaRPr lang="en-US"/>
          </a:p>
        </p:txBody>
      </p:sp>
      <p:sp>
        <p:nvSpPr>
          <p:cNvPr id="7" name="6 - Θέση υποσέλιδου"/>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800" dirty="0" smtClean="0"/>
              <a:t>Τα ΠΠ αποτελούν ένα σημαντικό εργαλείο της Ευρωπαϊκής Ένωσης  για την άσκηση ερευνητικής πολιτικής </a:t>
            </a:r>
            <a:endParaRPr lang="en-US" sz="2800" dirty="0"/>
          </a:p>
        </p:txBody>
      </p:sp>
      <p:sp>
        <p:nvSpPr>
          <p:cNvPr id="3" name="2 - Θέση περιεχομένου"/>
          <p:cNvSpPr>
            <a:spLocks noGrp="1"/>
          </p:cNvSpPr>
          <p:nvPr>
            <p:ph idx="1"/>
          </p:nvPr>
        </p:nvSpPr>
        <p:spPr/>
        <p:txBody>
          <a:bodyPr>
            <a:normAutofit fontScale="62500" lnSpcReduction="20000"/>
          </a:bodyPr>
          <a:lstStyle/>
          <a:p>
            <a:r>
              <a:rPr lang="el-GR" dirty="0" smtClean="0"/>
              <a:t>Προκύπτουν μετά από συμφωνία ανάμεσα στα κράτη μέλη της ΕΕ και το Ευρωπαϊκό Κοινοβούλιο και εκτελούνται μέσα σε μια χρονική περίοδο αρκετών ετών. </a:t>
            </a:r>
          </a:p>
          <a:p>
            <a:r>
              <a:rPr lang="el-GR" dirty="0" smtClean="0"/>
              <a:t>Λειτουργούν ως προγράμματα ομπρέλα και χρηματοδοτούν την ερευνητική προσπάθεια σε διαφορετικούς τεχνολογικούς τομείς, όπως τεχνολογίες πληροφορικής και επικοινωνιών, βιοτεχνολογία , προηγμένα υλικά, ενέργεια, υγεία, περιβάλλον κ.α. </a:t>
            </a:r>
          </a:p>
          <a:p>
            <a:r>
              <a:rPr lang="el-GR" dirty="0" smtClean="0"/>
              <a:t>Τα χρηματοδοτούμενα έργα πρέπει να έχουν έναν ελάχιστο αριθμό συμμετεχόντων που δεν μπορεί να μικρότερος των τριών εταίρων (από τη βιομηχανία, τον ακαδημαϊκό και ερευνητικό χώρο καθώς και φορείς χρήστες τεχνολογιών) οι οποίοι εκπροσωπούν τρία διαφορετικά κράτη μέλη ή άλλες συνδεδεμένες με την  ΕΕ χώρες. </a:t>
            </a:r>
          </a:p>
          <a:p>
            <a:r>
              <a:rPr lang="el-GR" dirty="0" smtClean="0"/>
              <a:t>Η χρηματοδότηση γίνεται σε ανταγωνιστική βάση, δηλαδή οι ερευνητικές προτάσεις αξιολογούνται με άξονα μια σειρά από συγκεκριμένα κριτήρια, όπως η συνάφεια, η επιστημονική αριστεία, η ποιότητα της κοινοπραξίας, η ποιότητα της διαχείρισης κλπ.</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600" dirty="0" smtClean="0"/>
              <a:t>Οι πέντε πιο κεντρικοί ελληνικοί οργανισμοί ανά θεματική ερευνητική περιοχή (1984-2006)</a:t>
            </a:r>
            <a:endParaRPr lang="en-US" sz="2600" dirty="0"/>
          </a:p>
        </p:txBody>
      </p:sp>
      <p:pic>
        <p:nvPicPr>
          <p:cNvPr id="1026" name="Picture 2"/>
          <p:cNvPicPr>
            <a:picLocks noChangeAspect="1" noChangeArrowheads="1"/>
          </p:cNvPicPr>
          <p:nvPr/>
        </p:nvPicPr>
        <p:blipFill>
          <a:blip r:embed="rId2" cstate="print"/>
          <a:srcRect/>
          <a:stretch>
            <a:fillRect/>
          </a:stretch>
        </p:blipFill>
        <p:spPr bwMode="auto">
          <a:xfrm>
            <a:off x="114300" y="1524000"/>
            <a:ext cx="9029700" cy="5208001"/>
          </a:xfrm>
          <a:prstGeom prst="rect">
            <a:avLst/>
          </a:prstGeom>
          <a:noFill/>
          <a:ln w="9525">
            <a:solidFill>
              <a:schemeClr val="tx2">
                <a:lumMod val="60000"/>
                <a:lumOff val="40000"/>
              </a:schemeClr>
            </a:solidFill>
            <a:miter lim="800000"/>
            <a:headEnd/>
            <a:tailEnd/>
          </a:ln>
          <a:effectLst/>
        </p:spPr>
      </p:pic>
      <p:sp>
        <p:nvSpPr>
          <p:cNvPr id="4" name="3 - Θέση ημερομηνίας"/>
          <p:cNvSpPr>
            <a:spLocks noGrp="1"/>
          </p:cNvSpPr>
          <p:nvPr>
            <p:ph type="dt" sz="half" idx="10"/>
          </p:nvPr>
        </p:nvSpPr>
        <p:spPr/>
        <p:txBody>
          <a:bodyPr/>
          <a:lstStyle/>
          <a:p>
            <a:endParaRPr lang="en-US" dirty="0"/>
          </a:p>
        </p:txBody>
      </p:sp>
      <p:sp>
        <p:nvSpPr>
          <p:cNvPr id="5" name="4 - Θέση αριθμού διαφάνειας"/>
          <p:cNvSpPr>
            <a:spLocks noGrp="1"/>
          </p:cNvSpPr>
          <p:nvPr>
            <p:ph type="sldNum" sz="quarter" idx="12"/>
          </p:nvPr>
        </p:nvSpPr>
        <p:spPr/>
        <p:txBody>
          <a:bodyPr/>
          <a:lstStyle/>
          <a:p>
            <a:fld id="{BCEB998D-8D58-4764-BE0E-AB69357FB3A5}" type="slidenum">
              <a:rPr lang="en-US" smtClean="0"/>
              <a:pPr/>
              <a:t>20</a:t>
            </a:fld>
            <a:endParaRPr lang="en-US" dirty="0"/>
          </a:p>
        </p:txBody>
      </p:sp>
      <p:sp>
        <p:nvSpPr>
          <p:cNvPr id="6" name="5 - Θέση υποσέλιδου"/>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r>
              <a:rPr lang="el-GR" sz="2800" dirty="0" smtClean="0"/>
              <a:t>Συμπεράσματα για την ελληνική συμμετοχή στα </a:t>
            </a:r>
            <a:br>
              <a:rPr lang="el-GR" sz="2800" dirty="0" smtClean="0"/>
            </a:br>
            <a:r>
              <a:rPr lang="el-GR" sz="2800" dirty="0" smtClean="0"/>
              <a:t>Προγράμματα Πλαίσιο</a:t>
            </a:r>
            <a:endParaRPr lang="el-GR" sz="2800" dirty="0"/>
          </a:p>
        </p:txBody>
      </p:sp>
      <p:sp>
        <p:nvSpPr>
          <p:cNvPr id="4" name="3 - Θέση περιεχομένου"/>
          <p:cNvSpPr>
            <a:spLocks noGrp="1"/>
          </p:cNvSpPr>
          <p:nvPr>
            <p:ph idx="1"/>
          </p:nvPr>
        </p:nvSpPr>
        <p:spPr>
          <a:xfrm>
            <a:off x="457200" y="1447800"/>
            <a:ext cx="8229600" cy="4678363"/>
          </a:xfrm>
        </p:spPr>
        <p:txBody>
          <a:bodyPr>
            <a:normAutofit fontScale="25000" lnSpcReduction="20000"/>
          </a:bodyPr>
          <a:lstStyle/>
          <a:p>
            <a:pPr marL="0" indent="0"/>
            <a:r>
              <a:rPr lang="el-GR" sz="8000" dirty="0" smtClean="0"/>
              <a:t>Η Ελλάδα εμφανίζει μια διαχρονικά ισχυρή και σταθερή παρουσία στα ΠΠ κατά το χρονικό διάστημα 1984-2009. </a:t>
            </a:r>
          </a:p>
          <a:p>
            <a:pPr marL="0" indent="0"/>
            <a:r>
              <a:rPr lang="el-GR" sz="8000" dirty="0" smtClean="0"/>
              <a:t>Συνολικά οι ελληνικοί οργανισμοί έχουν συμμετάσχει σε 4039 ερευνητικά έργα τα οποία αντιπροσωπεύουν το 18.2% των συνολικά χρηματοδοτούμενων έργων (5.2% του συνολικού προϋπολογισμού).</a:t>
            </a:r>
          </a:p>
          <a:p>
            <a:pPr marL="0" indent="0"/>
            <a:r>
              <a:rPr lang="el-GR" sz="8000" dirty="0" smtClean="0"/>
              <a:t> Η συμμετοχή, αλλά και  το ύψος χρηματοδότησης , κυμαίνονται σε πολύ πιο υψηλά επίπεδα από το μέγεθος του ελληνικού ερευνητικού συστήματος, τόσο με βάση τις ακαθάριστες δαπάνες για Ε&amp;Α ως ποσοστό του ΑΕΠ ή από τον αριθμό των ελλήνων ερευνητών.  Ενδεικτικά, ενώ η συμμετοχή του ελληνικού ΑΕΔΕΤΑ  ως ποσοστό του ΑΕΔΕΤΑ της ΕΕ -15 δεν ξεπερνά το 1% εκτιμάται ότι η Ελλάδα έχει προσελκύσει περίπου το 3% του προϋπολογισμού του ΠΠ6 (η αντίστοιχη χρηματοδότηση κυμαίνεται στο 2,26%) με ετήσιες εισροές προς τους ελληνικούς οργανισμούς της τάξεως των 90 έως 100 εκατ. Ευρώ (ΓΓΕΤ, 2007). </a:t>
            </a:r>
          </a:p>
          <a:p>
            <a:pPr marL="0" indent="0"/>
            <a:r>
              <a:rPr lang="el-GR" sz="8000" dirty="0" smtClean="0"/>
              <a:t>Η χρηματοδότηση αυτή αντιπροσωπεύει περίπου το 10% των συνολικών δαπανών για έρευνα στην Ελλάδα και είναι ένα από τα υψηλότερα στην ποσοστά στην Ευρώπη (</a:t>
            </a:r>
            <a:r>
              <a:rPr lang="en-US" sz="8000" dirty="0" smtClean="0"/>
              <a:t>European Communities, 2008).</a:t>
            </a:r>
          </a:p>
          <a:p>
            <a:pPr marL="0" indent="0"/>
            <a:endParaRPr lang="el-GR" sz="4200" dirty="0" smtClean="0"/>
          </a:p>
          <a:p>
            <a:pPr marL="0" indent="0">
              <a:buNone/>
            </a:pPr>
            <a:endParaRPr lang="el-GR" sz="4200" dirty="0" smtClean="0"/>
          </a:p>
          <a:p>
            <a:pPr marL="0" indent="0">
              <a:buNone/>
            </a:pPr>
            <a:endParaRPr lang="el-GR" sz="2000" dirty="0" smtClean="0"/>
          </a:p>
          <a:p>
            <a:pPr marL="0" indent="0">
              <a:buNone/>
            </a:pPr>
            <a:endParaRPr lang="el-GR" sz="2000" dirty="0" smtClean="0"/>
          </a:p>
          <a:p>
            <a:pPr marL="0" indent="0">
              <a:buNone/>
            </a:pPr>
            <a:endParaRPr lang="el-GR" sz="2000" dirty="0" smtClean="0"/>
          </a:p>
          <a:p>
            <a:pPr marL="0" indent="0">
              <a:buNone/>
            </a:pPr>
            <a:endParaRPr lang="el-GR" sz="2000" dirty="0" smtClean="0"/>
          </a:p>
          <a:p>
            <a:pPr marL="0" indent="0">
              <a:buNone/>
            </a:pPr>
            <a:endParaRPr lang="el-GR" sz="2000" dirty="0" smtClean="0"/>
          </a:p>
          <a:p>
            <a:pPr marL="0" indent="0">
              <a:buNone/>
            </a:pPr>
            <a:r>
              <a:rPr lang="el-GR" sz="2000" dirty="0" smtClean="0"/>
              <a:t> </a:t>
            </a:r>
          </a:p>
          <a:p>
            <a:pPr marL="0" indent="0">
              <a:buNone/>
            </a:pPr>
            <a:endParaRPr lang="el-GR" sz="2000" dirty="0" smtClean="0"/>
          </a:p>
          <a:p>
            <a:pPr marL="0" indent="0">
              <a:buNone/>
            </a:pPr>
            <a:endParaRPr lang="el-GR" sz="2000" dirty="0" smtClean="0"/>
          </a:p>
          <a:p>
            <a:pPr marL="0" indent="0">
              <a:buNone/>
            </a:pPr>
            <a:endParaRPr lang="el-GR" sz="2000" dirty="0" smtClean="0"/>
          </a:p>
          <a:p>
            <a:pPr marL="0" indent="0">
              <a:buNone/>
            </a:pPr>
            <a:r>
              <a:rPr lang="el-GR" sz="2000" dirty="0" smtClean="0"/>
              <a:t> </a:t>
            </a:r>
            <a:endParaRPr lang="en-US" sz="2000" dirty="0" smtClean="0"/>
          </a:p>
          <a:p>
            <a:pPr marL="0" indent="0">
              <a:buFont typeface="Wingdings" pitchFamily="2" charset="2"/>
              <a:buChar char="Ø"/>
            </a:pPr>
            <a:endParaRPr lang="en-US" sz="2000" dirty="0" smtClean="0"/>
          </a:p>
        </p:txBody>
      </p:sp>
      <p:sp>
        <p:nvSpPr>
          <p:cNvPr id="5" name="4 - Θέση ημερομηνίας"/>
          <p:cNvSpPr>
            <a:spLocks noGrp="1"/>
          </p:cNvSpPr>
          <p:nvPr>
            <p:ph type="dt" sz="half" idx="10"/>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BCEB998D-8D58-4764-BE0E-AB69357FB3A5}" type="slidenum">
              <a:rPr lang="en-US" smtClean="0"/>
              <a:pPr/>
              <a:t>21</a:t>
            </a:fld>
            <a:endParaRPr lang="en-US" dirty="0"/>
          </a:p>
        </p:txBody>
      </p:sp>
      <p:sp>
        <p:nvSpPr>
          <p:cNvPr id="7" name="6 - Θέση υποσέλιδου"/>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Η αυξημένη ένταση της ελληνικής συμμετοχής μπορεί να ερμηνευθεί ως αποτέλεσμα</a:t>
            </a:r>
            <a:endParaRPr lang="en-US" sz="3200" dirty="0"/>
          </a:p>
        </p:txBody>
      </p:sp>
      <p:sp>
        <p:nvSpPr>
          <p:cNvPr id="3" name="2 - Θέση περιεχομένου"/>
          <p:cNvSpPr>
            <a:spLocks noGrp="1"/>
          </p:cNvSpPr>
          <p:nvPr>
            <p:ph idx="1"/>
          </p:nvPr>
        </p:nvSpPr>
        <p:spPr/>
        <p:txBody>
          <a:bodyPr>
            <a:normAutofit fontScale="55000" lnSpcReduction="20000"/>
          </a:bodyPr>
          <a:lstStyle/>
          <a:p>
            <a:r>
              <a:rPr lang="el-GR" dirty="0" smtClean="0"/>
              <a:t>της υψηλής επιστημονικής επάρκειας κάποιων ερευνητικών ομάδων, αφού οι ερευνητικές προτάσεις που προκρίνονται για χρηματοδότηση έχουν περάσει από αυστηρές διαδικασίες χρηματοδότησης,</a:t>
            </a:r>
          </a:p>
          <a:p>
            <a:r>
              <a:rPr lang="el-GR" dirty="0" smtClean="0"/>
              <a:t>της αναζήτησης από τις ερευνητικές ομάδες συμπληρωματικών πόρων, με δεδομένο ότι οι εθνικοί πόροι είναι εξαιρετικά περιορισμένοι,</a:t>
            </a:r>
          </a:p>
          <a:p>
            <a:r>
              <a:rPr lang="el-GR" dirty="0" smtClean="0"/>
              <a:t>των ικανοτήτων δικτύωσης μεγάλου αριθμού των ελλήνων ερευνητών που έχουν σπουδάσει στο εξωτερικό και διατηρούν δεσμούς με τη διεθνή ακαδημαϊκή και ερευνητική κοινότητα.</a:t>
            </a:r>
          </a:p>
          <a:p>
            <a:pPr marL="0" indent="0">
              <a:buNone/>
            </a:pPr>
            <a:endParaRPr lang="el-GR" b="1" i="1" dirty="0" smtClean="0"/>
          </a:p>
          <a:p>
            <a:pPr marL="0" indent="0">
              <a:buNone/>
            </a:pPr>
            <a:r>
              <a:rPr lang="el-GR" b="1" i="1" dirty="0" smtClean="0"/>
              <a:t>Το ζητούμενο είναι αν θα διατηρηθεί και στο μέλλον η δυναμική παρουσία των ελληνικών ερευνητικών ομάδων, λαμβάνοντας υπόψη ότι το τελευταίο διάστημα παρατηρείται ένα μεταναστευτικό κύματος αξιόλογου ανθρώπινου δυναμικού, ιδιαίτερα πολύτιμου στις σημερινές συνθήκες κρίσης (</a:t>
            </a:r>
            <a:r>
              <a:rPr lang="el-GR" b="1" i="1" dirty="0" err="1" smtClean="0"/>
              <a:t>brain</a:t>
            </a:r>
            <a:r>
              <a:rPr lang="el-GR" b="1" i="1" dirty="0" smtClean="0"/>
              <a:t> </a:t>
            </a:r>
            <a:r>
              <a:rPr lang="el-GR" b="1" i="1" dirty="0" err="1" smtClean="0"/>
              <a:t>drain</a:t>
            </a:r>
            <a:r>
              <a:rPr lang="el-GR" b="1" i="1" dirty="0" smtClean="0"/>
              <a:t>). Είναι επομένως αναγκαία η αναδιάρθρωση και περαιτέρω εξέλιξη του ελληνικού ερευνητικού συστήματος (αναδιάρθρωση χρηματοδοτικής βάσης, εισαγωγή νέων εργαλείων για την ανασχεδιασμό του ερευνητικού ιστού)</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επίδραση των χρηματοδοτούμενων ερευνητικών δικτύων στην Ελλάδα</a:t>
            </a:r>
            <a:endParaRPr lang="en-US" dirty="0"/>
          </a:p>
        </p:txBody>
      </p:sp>
      <p:sp>
        <p:nvSpPr>
          <p:cNvPr id="3" name="2 - Θέση περιεχομένου"/>
          <p:cNvSpPr>
            <a:spLocks noGrp="1"/>
          </p:cNvSpPr>
          <p:nvPr>
            <p:ph idx="1"/>
          </p:nvPr>
        </p:nvSpPr>
        <p:spPr/>
        <p:txBody>
          <a:bodyPr>
            <a:normAutofit fontScale="70000" lnSpcReduction="20000"/>
          </a:bodyPr>
          <a:lstStyle/>
          <a:p>
            <a:pPr marL="0" indent="0">
              <a:buNone/>
            </a:pPr>
            <a:r>
              <a:rPr lang="el-GR" dirty="0" smtClean="0"/>
              <a:t>Μελέτες περίπτωσης που έγιναν σε ελληνικούς φορείς με υψηλή συμμετοχή στο 5</a:t>
            </a:r>
            <a:r>
              <a:rPr lang="el-GR" baseline="30000" dirty="0" smtClean="0"/>
              <a:t>ο</a:t>
            </a:r>
            <a:r>
              <a:rPr lang="el-GR" dirty="0" smtClean="0"/>
              <a:t> και 6</a:t>
            </a:r>
            <a:r>
              <a:rPr lang="el-GR" baseline="30000" dirty="0" smtClean="0"/>
              <a:t>ο</a:t>
            </a:r>
            <a:r>
              <a:rPr lang="el-GR" dirty="0" smtClean="0"/>
              <a:t> ΠΠ στην περιοχή των ΤΠΕ </a:t>
            </a:r>
            <a:r>
              <a:rPr lang="en-US" dirty="0" smtClean="0"/>
              <a:t>(</a:t>
            </a:r>
            <a:r>
              <a:rPr lang="en-US" dirty="0" err="1" smtClean="0"/>
              <a:t>Protogerou</a:t>
            </a:r>
            <a:r>
              <a:rPr lang="en-US" dirty="0" smtClean="0"/>
              <a:t>, </a:t>
            </a:r>
            <a:r>
              <a:rPr lang="en-US" dirty="0" err="1" smtClean="0"/>
              <a:t>Caloghirou</a:t>
            </a:r>
            <a:r>
              <a:rPr lang="en-US" dirty="0" smtClean="0"/>
              <a:t> and </a:t>
            </a:r>
            <a:r>
              <a:rPr lang="en-US" dirty="0" err="1" smtClean="0"/>
              <a:t>Siokas</a:t>
            </a:r>
            <a:r>
              <a:rPr lang="en-US" dirty="0" smtClean="0"/>
              <a:t>, 2010 ) </a:t>
            </a:r>
            <a:r>
              <a:rPr lang="el-GR" dirty="0" smtClean="0"/>
              <a:t>έδειξαν ότι υπάρχει άμεση άλλα και με έμμεση επίδραση των δικτύων αυτών:</a:t>
            </a:r>
            <a:endParaRPr lang="en-US" dirty="0" smtClean="0"/>
          </a:p>
          <a:p>
            <a:pPr marL="0" indent="0">
              <a:buFont typeface="Wingdings" pitchFamily="2" charset="2"/>
              <a:buChar char="Ø"/>
            </a:pPr>
            <a:r>
              <a:rPr lang="el-GR" dirty="0" smtClean="0"/>
              <a:t>Η άμεση δικτυακή επίδραση</a:t>
            </a:r>
            <a:r>
              <a:rPr lang="en-US" dirty="0" smtClean="0"/>
              <a:t>, </a:t>
            </a:r>
            <a:r>
              <a:rPr lang="el-GR" dirty="0" smtClean="0"/>
              <a:t>δηλαδή, η εμπορική αξιοποίηση των ερευνητικών αποτελεσμάτων με την ανάπτυξη προϊόντων/υπηρεσιών στο τομέα των ΤΠΕ, χαρακτηρίζεται λιγότερο εκτεταμένη ή σημαντική σε σχέση με την έμμεση επίδραση.  </a:t>
            </a:r>
            <a:endParaRPr lang="en-US" dirty="0" smtClean="0"/>
          </a:p>
          <a:p>
            <a:pPr marL="0" indent="0">
              <a:buFont typeface="Wingdings" pitchFamily="2" charset="2"/>
              <a:buChar char="Ø"/>
            </a:pPr>
            <a:r>
              <a:rPr lang="el-GR" dirty="0" smtClean="0"/>
              <a:t>Η έμμεση επίδραση είναι οι δεξιότητες που αποκτούνται και η γνώση που διαχέεται μέσω του δικτύου, όπως και οι σχέσεις εμπιστοσύνης που χτίζονται μέσα στο χρόνο ανάμεσα στους συμμετέχοντες φορείς. Πιο συγκεκριμένα, οι ελληνικές επιχειρήσεις έδωσαν έμφαση στην αξία της τεχνολογικής γνώσης που δημιουργείται και διαχέεται σε ένα ερευνητικό έργο και τη σημασία του για την μελλοντική ανάπτυξη καινοτόμων προϊόντων ΤΠΕ στην ελληνική αγορά.</a:t>
            </a:r>
          </a:p>
          <a:p>
            <a:pPr marL="0" indent="0">
              <a:buFont typeface="Wingdings" pitchFamily="2" charset="2"/>
              <a:buChar char="Ø"/>
            </a:pP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Η επίδραση των χρηματοδοτούμενων ερευνητικών δικτύων στην Ελλάδα</a:t>
            </a:r>
            <a:endParaRPr lang="en-US" sz="3600" dirty="0"/>
          </a:p>
        </p:txBody>
      </p:sp>
      <p:sp>
        <p:nvSpPr>
          <p:cNvPr id="3" name="2 - Θέση περιεχομένου"/>
          <p:cNvSpPr>
            <a:spLocks noGrp="1"/>
          </p:cNvSpPr>
          <p:nvPr>
            <p:ph idx="1"/>
          </p:nvPr>
        </p:nvSpPr>
        <p:spPr/>
        <p:txBody>
          <a:bodyPr>
            <a:normAutofit/>
          </a:bodyPr>
          <a:lstStyle/>
          <a:p>
            <a:pPr>
              <a:buFont typeface="Wingdings" pitchFamily="2" charset="2"/>
              <a:buChar char="Ø"/>
            </a:pPr>
            <a:r>
              <a:rPr lang="el-GR" dirty="0" smtClean="0"/>
              <a:t>Όμως όλοι οι φορείς τόνισαν την έλλειψη δεσμών ανάμεσα στους ελληνικούς οργανισμούς με κεντρικό ρόλο στα επιδοτούμενα ευρωπαϊκά ερευνητικά δίκτυα στην περιοχή των ΤΠΕ και εθνικούς ή/και περιφερειακούς φορείς/θεσμούς για την διάχυση της γνώσης και την αξιοποίηση των καινοτομικών αποτελεσμάτων των </a:t>
            </a:r>
            <a:r>
              <a:rPr lang="el-GR" dirty="0" err="1" smtClean="0"/>
              <a:t>αντισοιχων</a:t>
            </a:r>
            <a:r>
              <a:rPr lang="el-GR" dirty="0" smtClean="0"/>
              <a:t> ερευνητικών έργων</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pPr>
              <a:buNone/>
            </a:pPr>
            <a:endParaRPr lang="el-GR" dirty="0" smtClean="0"/>
          </a:p>
          <a:p>
            <a:pPr>
              <a:buNone/>
            </a:pPr>
            <a:endParaRPr lang="el-GR" dirty="0" smtClean="0"/>
          </a:p>
          <a:p>
            <a:pPr algn="ctr">
              <a:buNone/>
            </a:pPr>
            <a:r>
              <a:rPr lang="el-GR" dirty="0" smtClean="0"/>
              <a:t>Ευχαριστώ πολύ για την προσοχή σας!</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020762"/>
          </a:xfrm>
        </p:spPr>
        <p:txBody>
          <a:bodyPr>
            <a:normAutofit/>
          </a:bodyPr>
          <a:lstStyle/>
          <a:p>
            <a:r>
              <a:rPr lang="el-GR" sz="2800" dirty="0" smtClean="0"/>
              <a:t>Η εξέλιξη των ΠΠ μέσα στον χρόνο </a:t>
            </a:r>
            <a:endParaRPr lang="el-GR" sz="2800" dirty="0"/>
          </a:p>
        </p:txBody>
      </p:sp>
      <p:graphicFrame>
        <p:nvGraphicFramePr>
          <p:cNvPr id="4" name="3 - Θέση περιεχομένου"/>
          <p:cNvGraphicFramePr>
            <a:graphicFrameLocks noGrp="1"/>
          </p:cNvGraphicFramePr>
          <p:nvPr>
            <p:ph idx="1"/>
          </p:nvPr>
        </p:nvGraphicFramePr>
        <p:xfrm>
          <a:off x="457200" y="1447802"/>
          <a:ext cx="8206432" cy="4876798"/>
        </p:xfrm>
        <a:graphic>
          <a:graphicData uri="http://schemas.openxmlformats.org/drawingml/2006/table">
            <a:tbl>
              <a:tblPr firstRow="1" bandRow="1">
                <a:tableStyleId>{5C22544A-7EE6-4342-B048-85BDC9FD1C3A}</a:tableStyleId>
              </a:tblPr>
              <a:tblGrid>
                <a:gridCol w="2335657"/>
                <a:gridCol w="2160143"/>
                <a:gridCol w="1600200"/>
                <a:gridCol w="2110432"/>
              </a:tblGrid>
              <a:tr h="316884">
                <a:tc>
                  <a:txBody>
                    <a:bodyPr/>
                    <a:lstStyle/>
                    <a:p>
                      <a:pPr marR="519430">
                        <a:lnSpc>
                          <a:spcPct val="115000"/>
                        </a:lnSpc>
                        <a:spcAft>
                          <a:spcPts val="0"/>
                        </a:spcAft>
                      </a:pPr>
                      <a:r>
                        <a:rPr lang="en-US" sz="1600" b="1" kern="1200" dirty="0">
                          <a:solidFill>
                            <a:srgbClr val="000000"/>
                          </a:solidFill>
                          <a:latin typeface="+mn-lt"/>
                          <a:ea typeface="Times New Roman"/>
                          <a:cs typeface="Calibri"/>
                        </a:rPr>
                        <a:t>Periods and budget</a:t>
                      </a:r>
                      <a:endParaRPr lang="el-GR" sz="1600" dirty="0">
                        <a:latin typeface="+mn-lt"/>
                        <a:ea typeface="Times New Roman"/>
                        <a:cs typeface="Calibri"/>
                      </a:endParaRPr>
                    </a:p>
                  </a:txBody>
                  <a:tcPr marL="68580" marR="68580" marT="0" marB="0"/>
                </a:tc>
                <a:tc>
                  <a:txBody>
                    <a:bodyPr/>
                    <a:lstStyle/>
                    <a:p>
                      <a:pPr>
                        <a:lnSpc>
                          <a:spcPct val="115000"/>
                        </a:lnSpc>
                        <a:spcAft>
                          <a:spcPts val="0"/>
                        </a:spcAft>
                      </a:pPr>
                      <a:r>
                        <a:rPr lang="en-US" sz="1600" b="1" kern="1200" dirty="0">
                          <a:solidFill>
                            <a:srgbClr val="000000"/>
                          </a:solidFill>
                          <a:latin typeface="+mn-lt"/>
                          <a:ea typeface="Times New Roman"/>
                          <a:cs typeface="Calibri"/>
                        </a:rPr>
                        <a:t>Emphasis of rationale </a:t>
                      </a:r>
                      <a:endParaRPr lang="el-GR" sz="1600" dirty="0">
                        <a:latin typeface="+mn-lt"/>
                        <a:ea typeface="Times New Roman"/>
                        <a:cs typeface="Calibri"/>
                      </a:endParaRPr>
                    </a:p>
                  </a:txBody>
                  <a:tcPr marL="68580" marR="68580" marT="0" marB="0"/>
                </a:tc>
                <a:tc>
                  <a:txBody>
                    <a:bodyPr/>
                    <a:lstStyle/>
                    <a:p>
                      <a:pPr>
                        <a:lnSpc>
                          <a:spcPct val="115000"/>
                        </a:lnSpc>
                        <a:spcAft>
                          <a:spcPts val="0"/>
                        </a:spcAft>
                      </a:pPr>
                      <a:r>
                        <a:rPr lang="en-US" sz="1600" b="1" kern="1200" dirty="0">
                          <a:solidFill>
                            <a:srgbClr val="000000"/>
                          </a:solidFill>
                          <a:latin typeface="+mn-lt"/>
                          <a:ea typeface="Times New Roman"/>
                          <a:cs typeface="Calibri"/>
                        </a:rPr>
                        <a:t>Main priorities </a:t>
                      </a:r>
                      <a:endParaRPr lang="el-GR" sz="1600" dirty="0">
                        <a:latin typeface="+mn-lt"/>
                        <a:ea typeface="Times New Roman"/>
                        <a:cs typeface="Calibri"/>
                      </a:endParaRPr>
                    </a:p>
                  </a:txBody>
                  <a:tcPr marL="68580" marR="68580" marT="0" marB="0"/>
                </a:tc>
                <a:tc>
                  <a:txBody>
                    <a:bodyPr/>
                    <a:lstStyle/>
                    <a:p>
                      <a:pPr>
                        <a:lnSpc>
                          <a:spcPct val="115000"/>
                        </a:lnSpc>
                        <a:spcAft>
                          <a:spcPts val="0"/>
                        </a:spcAft>
                      </a:pPr>
                      <a:r>
                        <a:rPr lang="en-US" sz="1600" b="1" kern="1200" dirty="0">
                          <a:solidFill>
                            <a:srgbClr val="000000"/>
                          </a:solidFill>
                          <a:latin typeface="+mn-lt"/>
                          <a:ea typeface="Times New Roman"/>
                          <a:cs typeface="Calibri"/>
                        </a:rPr>
                        <a:t>New actions</a:t>
                      </a:r>
                      <a:endParaRPr lang="el-GR" sz="1600" dirty="0">
                        <a:latin typeface="+mn-lt"/>
                        <a:ea typeface="Times New Roman"/>
                        <a:cs typeface="Calibri"/>
                      </a:endParaRPr>
                    </a:p>
                  </a:txBody>
                  <a:tcPr marL="68580" marR="68580" marT="0" marB="0"/>
                </a:tc>
              </a:tr>
              <a:tr h="1148531">
                <a:tc>
                  <a:txBody>
                    <a:bodyPr/>
                    <a:lstStyle/>
                    <a:p>
                      <a:pPr marR="519430">
                        <a:lnSpc>
                          <a:spcPct val="115000"/>
                        </a:lnSpc>
                        <a:spcAft>
                          <a:spcPts val="0"/>
                        </a:spcAft>
                      </a:pPr>
                      <a:r>
                        <a:rPr lang="en-US" sz="1500" kern="1200" dirty="0">
                          <a:solidFill>
                            <a:srgbClr val="000000"/>
                          </a:solidFill>
                          <a:latin typeface="+mn-lt"/>
                          <a:ea typeface="Times New Roman"/>
                          <a:cs typeface="Calibri"/>
                        </a:rPr>
                        <a:t>FP1  (1984-1987)</a:t>
                      </a:r>
                      <a:endParaRPr lang="el-GR" sz="1500" dirty="0">
                        <a:latin typeface="+mn-lt"/>
                        <a:ea typeface="Times New Roman"/>
                        <a:cs typeface="Calibri"/>
                      </a:endParaRPr>
                    </a:p>
                    <a:p>
                      <a:pPr marR="519430">
                        <a:lnSpc>
                          <a:spcPct val="115000"/>
                        </a:lnSpc>
                        <a:spcAft>
                          <a:spcPts val="0"/>
                        </a:spcAft>
                      </a:pPr>
                      <a:r>
                        <a:rPr lang="en-US" sz="1500" dirty="0">
                          <a:latin typeface="+mn-lt"/>
                          <a:ea typeface="Times New Roman"/>
                          <a:cs typeface="Calibri"/>
                        </a:rPr>
                        <a:t>3,750m euro</a:t>
                      </a:r>
                      <a:endParaRPr lang="el-GR" sz="1500" dirty="0">
                        <a:latin typeface="+mn-lt"/>
                        <a:ea typeface="Times New Roman"/>
                        <a:cs typeface="Calibri"/>
                      </a:endParaRPr>
                    </a:p>
                  </a:txBody>
                  <a:tcPr marL="68580" marR="68580" marT="0" marB="0"/>
                </a:tc>
                <a:tc rowSpan="3">
                  <a:txBody>
                    <a:bodyPr/>
                    <a:lstStyle/>
                    <a:p>
                      <a:pPr>
                        <a:lnSpc>
                          <a:spcPct val="115000"/>
                        </a:lnSpc>
                        <a:spcAft>
                          <a:spcPts val="0"/>
                        </a:spcAft>
                      </a:pPr>
                      <a:r>
                        <a:rPr lang="en-US" sz="1500" kern="1200" dirty="0">
                          <a:solidFill>
                            <a:srgbClr val="000000"/>
                          </a:solidFill>
                          <a:latin typeface="+mn-lt"/>
                          <a:ea typeface="Times New Roman"/>
                          <a:cs typeface="Calibri"/>
                        </a:rPr>
                        <a:t>Supply or technology oriented : main aim to promote industrial competitiveness  (technological catch up with global competitors)</a:t>
                      </a:r>
                      <a:endParaRPr lang="el-GR" sz="1500" dirty="0">
                        <a:latin typeface="+mn-lt"/>
                        <a:ea typeface="Times New Roman"/>
                        <a:cs typeface="Calibri"/>
                      </a:endParaRPr>
                    </a:p>
                  </a:txBody>
                  <a:tcPr marL="68580" marR="68580" marT="0" marB="0"/>
                </a:tc>
                <a:tc>
                  <a:txBody>
                    <a:bodyPr/>
                    <a:lstStyle/>
                    <a:p>
                      <a:pPr>
                        <a:lnSpc>
                          <a:spcPct val="115000"/>
                        </a:lnSpc>
                        <a:spcAft>
                          <a:spcPts val="0"/>
                        </a:spcAft>
                      </a:pPr>
                      <a:r>
                        <a:rPr lang="en-US" sz="1500" kern="1200" dirty="0">
                          <a:solidFill>
                            <a:srgbClr val="000000"/>
                          </a:solidFill>
                          <a:latin typeface="+mn-lt"/>
                          <a:ea typeface="Times New Roman"/>
                          <a:cs typeface="Calibri"/>
                        </a:rPr>
                        <a:t>Energy and ICT oriented </a:t>
                      </a:r>
                      <a:endParaRPr lang="el-GR" sz="1500" dirty="0">
                        <a:latin typeface="+mn-lt"/>
                        <a:ea typeface="Times New Roman"/>
                        <a:cs typeface="Calibri"/>
                      </a:endParaRPr>
                    </a:p>
                  </a:txBody>
                  <a:tcPr marL="68580" marR="68580" marT="0" marB="0"/>
                </a:tc>
                <a:tc>
                  <a:txBody>
                    <a:bodyPr/>
                    <a:lstStyle/>
                    <a:p>
                      <a:pPr>
                        <a:lnSpc>
                          <a:spcPct val="115000"/>
                        </a:lnSpc>
                        <a:spcAft>
                          <a:spcPts val="0"/>
                        </a:spcAft>
                      </a:pPr>
                      <a:r>
                        <a:rPr lang="en-US" sz="1500" kern="1200" dirty="0">
                          <a:solidFill>
                            <a:srgbClr val="000000"/>
                          </a:solidFill>
                          <a:latin typeface="+mn-lt"/>
                          <a:ea typeface="Times New Roman"/>
                          <a:cs typeface="Calibri"/>
                        </a:rPr>
                        <a:t>Environment</a:t>
                      </a:r>
                      <a:r>
                        <a:rPr lang="en-US" sz="1500" kern="1200" dirty="0" smtClean="0">
                          <a:solidFill>
                            <a:srgbClr val="000000"/>
                          </a:solidFill>
                          <a:latin typeface="+mn-lt"/>
                          <a:ea typeface="Times New Roman"/>
                          <a:cs typeface="Calibri"/>
                        </a:rPr>
                        <a:t>, international </a:t>
                      </a:r>
                      <a:r>
                        <a:rPr lang="en-US" sz="1500" kern="1200" dirty="0">
                          <a:solidFill>
                            <a:srgbClr val="000000"/>
                          </a:solidFill>
                          <a:latin typeface="+mn-lt"/>
                          <a:ea typeface="Times New Roman"/>
                          <a:cs typeface="Calibri"/>
                        </a:rPr>
                        <a:t>cooperation human capital and mobility</a:t>
                      </a:r>
                      <a:endParaRPr lang="el-GR" sz="1500" dirty="0">
                        <a:latin typeface="+mn-lt"/>
                        <a:ea typeface="Times New Roman"/>
                        <a:cs typeface="Calibri"/>
                      </a:endParaRPr>
                    </a:p>
                  </a:txBody>
                  <a:tcPr marL="68580" marR="68580" marT="0" marB="0"/>
                </a:tc>
              </a:tr>
              <a:tr h="565713">
                <a:tc>
                  <a:txBody>
                    <a:bodyPr/>
                    <a:lstStyle/>
                    <a:p>
                      <a:pPr marR="519430">
                        <a:lnSpc>
                          <a:spcPct val="115000"/>
                        </a:lnSpc>
                        <a:spcAft>
                          <a:spcPts val="0"/>
                        </a:spcAft>
                      </a:pPr>
                      <a:r>
                        <a:rPr lang="en-US" sz="1500" kern="1200" dirty="0">
                          <a:solidFill>
                            <a:srgbClr val="000000"/>
                          </a:solidFill>
                          <a:latin typeface="+mn-lt"/>
                          <a:ea typeface="Times New Roman"/>
                          <a:cs typeface="Calibri"/>
                        </a:rPr>
                        <a:t>FP2 (1987-1991) </a:t>
                      </a:r>
                      <a:endParaRPr lang="el-GR" sz="1500" dirty="0">
                        <a:latin typeface="+mn-lt"/>
                        <a:ea typeface="Times New Roman"/>
                        <a:cs typeface="Calibri"/>
                      </a:endParaRPr>
                    </a:p>
                    <a:p>
                      <a:pPr marR="519430">
                        <a:lnSpc>
                          <a:spcPct val="115000"/>
                        </a:lnSpc>
                        <a:spcAft>
                          <a:spcPts val="0"/>
                        </a:spcAft>
                      </a:pPr>
                      <a:r>
                        <a:rPr lang="en-US" sz="1500" kern="1200" dirty="0">
                          <a:solidFill>
                            <a:srgbClr val="000000"/>
                          </a:solidFill>
                          <a:latin typeface="+mn-lt"/>
                          <a:ea typeface="Times New Roman"/>
                          <a:cs typeface="Calibri"/>
                        </a:rPr>
                        <a:t>5,369m euro</a:t>
                      </a:r>
                      <a:endParaRPr lang="el-GR" sz="1500" dirty="0">
                        <a:latin typeface="+mn-lt"/>
                        <a:ea typeface="Times New Roman"/>
                        <a:cs typeface="Calibri"/>
                      </a:endParaRPr>
                    </a:p>
                  </a:txBody>
                  <a:tcPr marL="68580" marR="68580" marT="0" marB="0"/>
                </a:tc>
                <a:tc vMerge="1">
                  <a:txBody>
                    <a:bodyPr/>
                    <a:lstStyle/>
                    <a:p>
                      <a:endParaRPr lang="el-GR"/>
                    </a:p>
                  </a:txBody>
                  <a:tcPr/>
                </a:tc>
                <a:tc>
                  <a:txBody>
                    <a:bodyPr/>
                    <a:lstStyle/>
                    <a:p>
                      <a:pPr>
                        <a:lnSpc>
                          <a:spcPct val="115000"/>
                        </a:lnSpc>
                        <a:spcAft>
                          <a:spcPts val="0"/>
                        </a:spcAft>
                      </a:pPr>
                      <a:r>
                        <a:rPr lang="en-US" sz="1500" kern="1200" dirty="0">
                          <a:solidFill>
                            <a:srgbClr val="000000"/>
                          </a:solidFill>
                          <a:latin typeface="+mn-lt"/>
                          <a:ea typeface="Times New Roman"/>
                          <a:cs typeface="Calibri"/>
                        </a:rPr>
                        <a:t>ICT oriented </a:t>
                      </a:r>
                      <a:endParaRPr lang="el-GR" sz="1500" dirty="0">
                        <a:latin typeface="+mn-lt"/>
                        <a:ea typeface="Times New Roman"/>
                        <a:cs typeface="Calibri"/>
                      </a:endParaRPr>
                    </a:p>
                  </a:txBody>
                  <a:tcPr marL="68580" marR="68580" marT="0" marB="0"/>
                </a:tc>
                <a:tc>
                  <a:txBody>
                    <a:bodyPr/>
                    <a:lstStyle/>
                    <a:p>
                      <a:pPr>
                        <a:lnSpc>
                          <a:spcPct val="115000"/>
                        </a:lnSpc>
                        <a:spcAft>
                          <a:spcPts val="0"/>
                        </a:spcAft>
                      </a:pPr>
                      <a:r>
                        <a:rPr lang="en-US" sz="1500" kern="1200" dirty="0">
                          <a:solidFill>
                            <a:srgbClr val="000000"/>
                          </a:solidFill>
                          <a:latin typeface="+mn-lt"/>
                          <a:ea typeface="Times New Roman"/>
                          <a:cs typeface="Calibri"/>
                        </a:rPr>
                        <a:t>Biotechnologies, marine resources, dissemination </a:t>
                      </a:r>
                      <a:endParaRPr lang="el-GR" sz="1500" dirty="0">
                        <a:latin typeface="+mn-lt"/>
                        <a:ea typeface="Times New Roman"/>
                        <a:cs typeface="Calibri"/>
                      </a:endParaRPr>
                    </a:p>
                  </a:txBody>
                  <a:tcPr marL="68580" marR="68580" marT="0" marB="0"/>
                </a:tc>
              </a:tr>
              <a:tr h="565713">
                <a:tc>
                  <a:txBody>
                    <a:bodyPr/>
                    <a:lstStyle/>
                    <a:p>
                      <a:pPr marR="519430">
                        <a:lnSpc>
                          <a:spcPct val="115000"/>
                        </a:lnSpc>
                        <a:spcAft>
                          <a:spcPts val="0"/>
                        </a:spcAft>
                      </a:pPr>
                      <a:r>
                        <a:rPr lang="en-US" sz="1500" kern="1200" dirty="0">
                          <a:solidFill>
                            <a:srgbClr val="000000"/>
                          </a:solidFill>
                          <a:latin typeface="+mn-lt"/>
                          <a:ea typeface="Times New Roman"/>
                          <a:cs typeface="Calibri"/>
                        </a:rPr>
                        <a:t>FP3 (1991-1994) </a:t>
                      </a:r>
                      <a:endParaRPr lang="el-GR" sz="1500" dirty="0">
                        <a:latin typeface="+mn-lt"/>
                        <a:ea typeface="Times New Roman"/>
                        <a:cs typeface="Calibri"/>
                      </a:endParaRPr>
                    </a:p>
                    <a:p>
                      <a:pPr marR="519430">
                        <a:lnSpc>
                          <a:spcPct val="115000"/>
                        </a:lnSpc>
                        <a:spcAft>
                          <a:spcPts val="0"/>
                        </a:spcAft>
                      </a:pPr>
                      <a:r>
                        <a:rPr lang="en-US" sz="1500" kern="1200" dirty="0">
                          <a:solidFill>
                            <a:srgbClr val="000000"/>
                          </a:solidFill>
                          <a:latin typeface="+mn-lt"/>
                          <a:ea typeface="Times New Roman"/>
                          <a:cs typeface="Calibri"/>
                        </a:rPr>
                        <a:t>6,600m euro</a:t>
                      </a:r>
                      <a:endParaRPr lang="el-GR" sz="1500" dirty="0">
                        <a:latin typeface="+mn-lt"/>
                        <a:ea typeface="Times New Roman"/>
                        <a:cs typeface="Calibri"/>
                      </a:endParaRPr>
                    </a:p>
                  </a:txBody>
                  <a:tcPr marL="68580" marR="68580" marT="0" marB="0"/>
                </a:tc>
                <a:tc vMerge="1">
                  <a:txBody>
                    <a:bodyPr/>
                    <a:lstStyle/>
                    <a:p>
                      <a:endParaRPr lang="el-GR"/>
                    </a:p>
                  </a:txBody>
                  <a:tcPr/>
                </a:tc>
                <a:tc>
                  <a:txBody>
                    <a:bodyPr/>
                    <a:lstStyle/>
                    <a:p>
                      <a:pPr>
                        <a:lnSpc>
                          <a:spcPct val="115000"/>
                        </a:lnSpc>
                        <a:spcAft>
                          <a:spcPts val="0"/>
                        </a:spcAft>
                      </a:pPr>
                      <a:r>
                        <a:rPr lang="en-US" sz="1500" kern="1200" dirty="0">
                          <a:solidFill>
                            <a:srgbClr val="000000"/>
                          </a:solidFill>
                          <a:latin typeface="+mn-lt"/>
                          <a:ea typeface="Times New Roman"/>
                          <a:cs typeface="Calibri"/>
                        </a:rPr>
                        <a:t>Multiple priorities </a:t>
                      </a:r>
                      <a:endParaRPr lang="el-GR" sz="1500" dirty="0">
                        <a:latin typeface="+mn-lt"/>
                        <a:ea typeface="Times New Roman"/>
                        <a:cs typeface="Calibri"/>
                      </a:endParaRPr>
                    </a:p>
                  </a:txBody>
                  <a:tcPr marL="68580" marR="68580" marT="0" marB="0"/>
                </a:tc>
                <a:tc>
                  <a:txBody>
                    <a:bodyPr/>
                    <a:lstStyle/>
                    <a:p>
                      <a:pPr>
                        <a:lnSpc>
                          <a:spcPct val="115000"/>
                        </a:lnSpc>
                        <a:spcAft>
                          <a:spcPts val="0"/>
                        </a:spcAft>
                      </a:pPr>
                      <a:endParaRPr lang="en-US" sz="1500" kern="1200" dirty="0">
                        <a:solidFill>
                          <a:srgbClr val="000000"/>
                        </a:solidFill>
                        <a:latin typeface="+mn-lt"/>
                        <a:ea typeface="Times New Roman"/>
                        <a:cs typeface="Calibri"/>
                      </a:endParaRPr>
                    </a:p>
                  </a:txBody>
                  <a:tcPr marL="68580" marR="68580" marT="0" marB="0"/>
                </a:tc>
              </a:tr>
              <a:tr h="565713">
                <a:tc>
                  <a:txBody>
                    <a:bodyPr/>
                    <a:lstStyle/>
                    <a:p>
                      <a:pPr marR="519430">
                        <a:lnSpc>
                          <a:spcPct val="115000"/>
                        </a:lnSpc>
                        <a:spcAft>
                          <a:spcPts val="0"/>
                        </a:spcAft>
                      </a:pPr>
                      <a:r>
                        <a:rPr lang="en-US" sz="1500" kern="1200" dirty="0">
                          <a:solidFill>
                            <a:srgbClr val="000000"/>
                          </a:solidFill>
                          <a:latin typeface="+mn-lt"/>
                          <a:ea typeface="Times New Roman"/>
                          <a:cs typeface="Calibri"/>
                        </a:rPr>
                        <a:t>FP4 (1994-1998)</a:t>
                      </a:r>
                      <a:endParaRPr lang="el-GR" sz="1500" dirty="0">
                        <a:latin typeface="+mn-lt"/>
                        <a:ea typeface="Times New Roman"/>
                        <a:cs typeface="Calibri"/>
                      </a:endParaRPr>
                    </a:p>
                    <a:p>
                      <a:pPr marR="519430">
                        <a:lnSpc>
                          <a:spcPct val="115000"/>
                        </a:lnSpc>
                        <a:spcAft>
                          <a:spcPts val="0"/>
                        </a:spcAft>
                      </a:pPr>
                      <a:r>
                        <a:rPr lang="en-US" sz="1500" kern="1200" dirty="0">
                          <a:solidFill>
                            <a:srgbClr val="000000"/>
                          </a:solidFill>
                          <a:latin typeface="+mn-lt"/>
                          <a:ea typeface="Times New Roman"/>
                          <a:cs typeface="Calibri"/>
                        </a:rPr>
                        <a:t>13,164m euro</a:t>
                      </a:r>
                      <a:endParaRPr lang="el-GR" sz="1500" dirty="0">
                        <a:latin typeface="+mn-lt"/>
                        <a:ea typeface="Times New Roman"/>
                        <a:cs typeface="Calibri"/>
                      </a:endParaRPr>
                    </a:p>
                  </a:txBody>
                  <a:tcPr marL="68580" marR="68580" marT="0" marB="0"/>
                </a:tc>
                <a:tc rowSpan="2">
                  <a:txBody>
                    <a:bodyPr/>
                    <a:lstStyle/>
                    <a:p>
                      <a:pPr>
                        <a:lnSpc>
                          <a:spcPct val="115000"/>
                        </a:lnSpc>
                        <a:spcAft>
                          <a:spcPts val="0"/>
                        </a:spcAft>
                      </a:pPr>
                      <a:r>
                        <a:rPr lang="en-US" sz="1500" kern="1200" dirty="0" smtClean="0">
                          <a:solidFill>
                            <a:srgbClr val="000000"/>
                          </a:solidFill>
                          <a:latin typeface="+mn-lt"/>
                          <a:ea typeface="Times New Roman"/>
                          <a:cs typeface="Calibri"/>
                        </a:rPr>
                        <a:t>Knowledge</a:t>
                      </a:r>
                      <a:r>
                        <a:rPr lang="en-US" sz="1500" kern="1200" baseline="0" dirty="0" smtClean="0">
                          <a:solidFill>
                            <a:srgbClr val="000000"/>
                          </a:solidFill>
                          <a:latin typeface="+mn-lt"/>
                          <a:ea typeface="Times New Roman"/>
                          <a:cs typeface="Calibri"/>
                        </a:rPr>
                        <a:t> d</a:t>
                      </a:r>
                      <a:r>
                        <a:rPr lang="en-US" sz="1500" kern="1200" dirty="0" smtClean="0">
                          <a:solidFill>
                            <a:srgbClr val="000000"/>
                          </a:solidFill>
                          <a:latin typeface="+mn-lt"/>
                          <a:ea typeface="Times New Roman"/>
                          <a:cs typeface="Calibri"/>
                        </a:rPr>
                        <a:t>iffusion-oriented</a:t>
                      </a:r>
                      <a:r>
                        <a:rPr lang="en-US" sz="1500" kern="1200" dirty="0">
                          <a:solidFill>
                            <a:srgbClr val="000000"/>
                          </a:solidFill>
                          <a:latin typeface="+mn-lt"/>
                          <a:ea typeface="Times New Roman"/>
                          <a:cs typeface="Calibri"/>
                        </a:rPr>
                        <a:t>:</a:t>
                      </a:r>
                      <a:r>
                        <a:rPr lang="en-US" sz="1500" kern="1200" dirty="0" smtClean="0">
                          <a:solidFill>
                            <a:srgbClr val="000000"/>
                          </a:solidFill>
                          <a:latin typeface="+mn-lt"/>
                          <a:ea typeface="Times New Roman"/>
                          <a:cs typeface="Calibri"/>
                        </a:rPr>
                        <a:t> </a:t>
                      </a:r>
                      <a:r>
                        <a:rPr lang="en-US" sz="1500" kern="1200" dirty="0">
                          <a:solidFill>
                            <a:srgbClr val="000000"/>
                          </a:solidFill>
                          <a:latin typeface="+mn-lt"/>
                          <a:ea typeface="Times New Roman"/>
                          <a:cs typeface="Calibri"/>
                        </a:rPr>
                        <a:t>increase  of learning skills and knowledge </a:t>
                      </a:r>
                      <a:endParaRPr lang="el-GR" sz="1500" dirty="0">
                        <a:latin typeface="+mn-lt"/>
                        <a:ea typeface="Times New Roman"/>
                        <a:cs typeface="Calibri"/>
                      </a:endParaRPr>
                    </a:p>
                  </a:txBody>
                  <a:tcPr marL="68580" marR="68580" marT="0" marB="0"/>
                </a:tc>
                <a:tc>
                  <a:txBody>
                    <a:bodyPr/>
                    <a:lstStyle/>
                    <a:p>
                      <a:pPr>
                        <a:lnSpc>
                          <a:spcPct val="115000"/>
                        </a:lnSpc>
                        <a:spcAft>
                          <a:spcPts val="0"/>
                        </a:spcAft>
                      </a:pPr>
                      <a:r>
                        <a:rPr lang="en-US" sz="1500" kern="1200" dirty="0">
                          <a:solidFill>
                            <a:srgbClr val="000000"/>
                          </a:solidFill>
                          <a:latin typeface="+mn-lt"/>
                          <a:ea typeface="Times New Roman"/>
                          <a:cs typeface="Calibri"/>
                        </a:rPr>
                        <a:t>Multiple priorities </a:t>
                      </a:r>
                      <a:endParaRPr lang="el-GR" sz="1500" dirty="0">
                        <a:latin typeface="+mn-lt"/>
                        <a:ea typeface="Times New Roman"/>
                        <a:cs typeface="Calibri"/>
                      </a:endParaRPr>
                    </a:p>
                  </a:txBody>
                  <a:tcPr marL="68580" marR="68580" marT="0" marB="0"/>
                </a:tc>
                <a:tc>
                  <a:txBody>
                    <a:bodyPr/>
                    <a:lstStyle/>
                    <a:p>
                      <a:pPr>
                        <a:lnSpc>
                          <a:spcPct val="115000"/>
                        </a:lnSpc>
                        <a:spcAft>
                          <a:spcPts val="0"/>
                        </a:spcAft>
                      </a:pPr>
                      <a:r>
                        <a:rPr lang="en-US" sz="1500" kern="1200" dirty="0">
                          <a:solidFill>
                            <a:srgbClr val="000000"/>
                          </a:solidFill>
                          <a:latin typeface="+mn-lt"/>
                          <a:ea typeface="Times New Roman"/>
                          <a:cs typeface="Calibri"/>
                        </a:rPr>
                        <a:t>Transport and social sciences</a:t>
                      </a:r>
                      <a:endParaRPr lang="el-GR" sz="1500" dirty="0">
                        <a:latin typeface="+mn-lt"/>
                        <a:ea typeface="Times New Roman"/>
                        <a:cs typeface="Calibri"/>
                      </a:endParaRPr>
                    </a:p>
                  </a:txBody>
                  <a:tcPr marL="68580" marR="68580" marT="0" marB="0"/>
                </a:tc>
              </a:tr>
              <a:tr h="582818">
                <a:tc>
                  <a:txBody>
                    <a:bodyPr/>
                    <a:lstStyle/>
                    <a:p>
                      <a:pPr marR="519430">
                        <a:lnSpc>
                          <a:spcPct val="115000"/>
                        </a:lnSpc>
                        <a:spcAft>
                          <a:spcPts val="0"/>
                        </a:spcAft>
                      </a:pPr>
                      <a:r>
                        <a:rPr lang="en-US" sz="1500" kern="1200" dirty="0">
                          <a:solidFill>
                            <a:srgbClr val="000000"/>
                          </a:solidFill>
                          <a:latin typeface="+mn-lt"/>
                          <a:ea typeface="Times New Roman"/>
                          <a:cs typeface="Calibri"/>
                        </a:rPr>
                        <a:t>FP5 (1998-2002) </a:t>
                      </a:r>
                      <a:endParaRPr lang="el-GR" sz="1500" dirty="0">
                        <a:latin typeface="+mn-lt"/>
                        <a:ea typeface="Times New Roman"/>
                        <a:cs typeface="Calibri"/>
                      </a:endParaRPr>
                    </a:p>
                    <a:p>
                      <a:pPr marR="519430">
                        <a:lnSpc>
                          <a:spcPct val="115000"/>
                        </a:lnSpc>
                        <a:spcAft>
                          <a:spcPts val="0"/>
                        </a:spcAft>
                      </a:pPr>
                      <a:r>
                        <a:rPr lang="en-US" sz="1500" kern="1200" dirty="0">
                          <a:solidFill>
                            <a:srgbClr val="000000"/>
                          </a:solidFill>
                          <a:latin typeface="+mn-lt"/>
                          <a:ea typeface="Times New Roman"/>
                          <a:cs typeface="Calibri"/>
                        </a:rPr>
                        <a:t>13,700m euro</a:t>
                      </a:r>
                      <a:endParaRPr lang="el-GR" sz="1500" dirty="0">
                        <a:latin typeface="+mn-lt"/>
                        <a:ea typeface="Times New Roman"/>
                        <a:cs typeface="Calibri"/>
                      </a:endParaRPr>
                    </a:p>
                  </a:txBody>
                  <a:tcPr marL="68580" marR="68580" marT="0" marB="0"/>
                </a:tc>
                <a:tc vMerge="1">
                  <a:txBody>
                    <a:bodyPr/>
                    <a:lstStyle/>
                    <a:p>
                      <a:endParaRPr lang="el-GR"/>
                    </a:p>
                  </a:txBody>
                  <a:tcPr/>
                </a:tc>
                <a:tc>
                  <a:txBody>
                    <a:bodyPr/>
                    <a:lstStyle/>
                    <a:p>
                      <a:pPr>
                        <a:lnSpc>
                          <a:spcPct val="115000"/>
                        </a:lnSpc>
                        <a:spcAft>
                          <a:spcPts val="0"/>
                        </a:spcAft>
                      </a:pPr>
                      <a:r>
                        <a:rPr lang="en-US" sz="1500" kern="1200" dirty="0">
                          <a:solidFill>
                            <a:srgbClr val="000000"/>
                          </a:solidFill>
                          <a:latin typeface="+mn-lt"/>
                          <a:ea typeface="Times New Roman"/>
                          <a:cs typeface="Calibri"/>
                        </a:rPr>
                        <a:t>Multiple priorities </a:t>
                      </a:r>
                      <a:endParaRPr lang="el-GR" sz="1500" dirty="0">
                        <a:latin typeface="+mn-lt"/>
                        <a:ea typeface="Times New Roman"/>
                        <a:cs typeface="Calibri"/>
                      </a:endParaRPr>
                    </a:p>
                  </a:txBody>
                  <a:tcPr marL="68580" marR="68580" marT="0" marB="0"/>
                </a:tc>
                <a:tc>
                  <a:txBody>
                    <a:bodyPr/>
                    <a:lstStyle/>
                    <a:p>
                      <a:pPr>
                        <a:lnSpc>
                          <a:spcPct val="115000"/>
                        </a:lnSpc>
                        <a:spcAft>
                          <a:spcPts val="0"/>
                        </a:spcAft>
                      </a:pPr>
                      <a:r>
                        <a:rPr lang="en-US" sz="1500" kern="1200" dirty="0">
                          <a:solidFill>
                            <a:srgbClr val="000000"/>
                          </a:solidFill>
                          <a:latin typeface="+mn-lt"/>
                          <a:ea typeface="Times New Roman"/>
                          <a:cs typeface="Calibri"/>
                        </a:rPr>
                        <a:t>Nanotechnologies</a:t>
                      </a:r>
                      <a:endParaRPr lang="el-GR" sz="1500" dirty="0">
                        <a:latin typeface="+mn-lt"/>
                        <a:ea typeface="Times New Roman"/>
                        <a:cs typeface="Calibri"/>
                      </a:endParaRPr>
                    </a:p>
                  </a:txBody>
                  <a:tcPr marL="68580" marR="68580" marT="0" marB="0"/>
                </a:tc>
              </a:tr>
              <a:tr h="565713">
                <a:tc>
                  <a:txBody>
                    <a:bodyPr/>
                    <a:lstStyle/>
                    <a:p>
                      <a:pPr marR="519430">
                        <a:lnSpc>
                          <a:spcPct val="115000"/>
                        </a:lnSpc>
                        <a:spcAft>
                          <a:spcPts val="0"/>
                        </a:spcAft>
                      </a:pPr>
                      <a:r>
                        <a:rPr lang="en-US" sz="1500" kern="1200" dirty="0">
                          <a:solidFill>
                            <a:srgbClr val="000000"/>
                          </a:solidFill>
                          <a:latin typeface="+mn-lt"/>
                          <a:ea typeface="Times New Roman"/>
                          <a:cs typeface="Calibri"/>
                        </a:rPr>
                        <a:t>FP6 (2002-2006) </a:t>
                      </a:r>
                      <a:endParaRPr lang="el-GR" sz="1500" dirty="0">
                        <a:latin typeface="+mn-lt"/>
                        <a:ea typeface="Times New Roman"/>
                        <a:cs typeface="Calibri"/>
                      </a:endParaRPr>
                    </a:p>
                    <a:p>
                      <a:pPr marR="519430">
                        <a:lnSpc>
                          <a:spcPct val="115000"/>
                        </a:lnSpc>
                        <a:spcAft>
                          <a:spcPts val="0"/>
                        </a:spcAft>
                      </a:pPr>
                      <a:r>
                        <a:rPr lang="en-US" sz="1500" kern="1200" dirty="0">
                          <a:solidFill>
                            <a:srgbClr val="000000"/>
                          </a:solidFill>
                          <a:latin typeface="+mn-lt"/>
                          <a:ea typeface="Times New Roman"/>
                          <a:cs typeface="Calibri"/>
                        </a:rPr>
                        <a:t>17,883m euro</a:t>
                      </a:r>
                      <a:endParaRPr lang="el-GR" sz="1500" dirty="0">
                        <a:latin typeface="+mn-lt"/>
                        <a:ea typeface="Times New Roman"/>
                        <a:cs typeface="Calibri"/>
                      </a:endParaRPr>
                    </a:p>
                  </a:txBody>
                  <a:tcPr marL="68580" marR="68580" marT="0" marB="0"/>
                </a:tc>
                <a:tc rowSpan="2">
                  <a:txBody>
                    <a:bodyPr/>
                    <a:lstStyle/>
                    <a:p>
                      <a:pPr>
                        <a:lnSpc>
                          <a:spcPct val="115000"/>
                        </a:lnSpc>
                        <a:spcAft>
                          <a:spcPts val="0"/>
                        </a:spcAft>
                      </a:pPr>
                      <a:r>
                        <a:rPr lang="en-US" sz="1500" kern="1200" dirty="0">
                          <a:solidFill>
                            <a:srgbClr val="000000"/>
                          </a:solidFill>
                          <a:latin typeface="+mn-lt"/>
                          <a:ea typeface="Times New Roman"/>
                          <a:cs typeface="Calibri"/>
                        </a:rPr>
                        <a:t>Integration of research efforts by creating  ERA </a:t>
                      </a:r>
                      <a:endParaRPr lang="el-GR" sz="1500" dirty="0">
                        <a:latin typeface="+mn-lt"/>
                        <a:ea typeface="Times New Roman"/>
                        <a:cs typeface="Calibri"/>
                      </a:endParaRPr>
                    </a:p>
                  </a:txBody>
                  <a:tcPr marL="68580" marR="68580" marT="0" marB="0"/>
                </a:tc>
                <a:tc>
                  <a:txBody>
                    <a:bodyPr/>
                    <a:lstStyle/>
                    <a:p>
                      <a:pPr>
                        <a:lnSpc>
                          <a:spcPct val="115000"/>
                        </a:lnSpc>
                        <a:spcAft>
                          <a:spcPts val="0"/>
                        </a:spcAft>
                      </a:pPr>
                      <a:r>
                        <a:rPr lang="en-US" sz="1500" kern="1200" dirty="0">
                          <a:solidFill>
                            <a:srgbClr val="000000"/>
                          </a:solidFill>
                          <a:latin typeface="+mn-lt"/>
                          <a:ea typeface="Times New Roman"/>
                          <a:cs typeface="Calibri"/>
                        </a:rPr>
                        <a:t>Multiple priorities </a:t>
                      </a:r>
                      <a:endParaRPr lang="el-GR" sz="1500" dirty="0">
                        <a:latin typeface="+mn-lt"/>
                        <a:ea typeface="Times New Roman"/>
                        <a:cs typeface="Calibri"/>
                      </a:endParaRPr>
                    </a:p>
                  </a:txBody>
                  <a:tcPr marL="68580" marR="68580" marT="0" marB="0"/>
                </a:tc>
                <a:tc>
                  <a:txBody>
                    <a:bodyPr/>
                    <a:lstStyle/>
                    <a:p>
                      <a:pPr>
                        <a:lnSpc>
                          <a:spcPct val="115000"/>
                        </a:lnSpc>
                        <a:spcAft>
                          <a:spcPts val="0"/>
                        </a:spcAft>
                      </a:pPr>
                      <a:r>
                        <a:rPr lang="en-US" sz="1500" kern="1200" dirty="0">
                          <a:solidFill>
                            <a:srgbClr val="000000"/>
                          </a:solidFill>
                          <a:latin typeface="+mn-lt"/>
                          <a:ea typeface="Times New Roman"/>
                          <a:cs typeface="Calibri"/>
                        </a:rPr>
                        <a:t>New instruments</a:t>
                      </a:r>
                      <a:endParaRPr lang="el-GR" sz="1500" dirty="0">
                        <a:latin typeface="+mn-lt"/>
                        <a:ea typeface="Times New Roman"/>
                        <a:cs typeface="Calibri"/>
                      </a:endParaRPr>
                    </a:p>
                  </a:txBody>
                  <a:tcPr marL="68580" marR="68580" marT="0" marB="0"/>
                </a:tc>
              </a:tr>
              <a:tr h="565713">
                <a:tc>
                  <a:txBody>
                    <a:bodyPr/>
                    <a:lstStyle/>
                    <a:p>
                      <a:pPr marR="519430">
                        <a:lnSpc>
                          <a:spcPct val="115000"/>
                        </a:lnSpc>
                        <a:spcAft>
                          <a:spcPts val="0"/>
                        </a:spcAft>
                      </a:pPr>
                      <a:r>
                        <a:rPr lang="en-US" sz="1500" kern="1200" dirty="0" smtClean="0">
                          <a:solidFill>
                            <a:srgbClr val="000000"/>
                          </a:solidFill>
                          <a:latin typeface="+mn-lt"/>
                          <a:ea typeface="Times New Roman"/>
                          <a:cs typeface="Calibri"/>
                        </a:rPr>
                        <a:t>FP7(200</a:t>
                      </a:r>
                      <a:r>
                        <a:rPr lang="el-GR" sz="1500" kern="1200" dirty="0" smtClean="0">
                          <a:solidFill>
                            <a:srgbClr val="000000"/>
                          </a:solidFill>
                          <a:latin typeface="+mn-lt"/>
                          <a:ea typeface="Times New Roman"/>
                          <a:cs typeface="Calibri"/>
                        </a:rPr>
                        <a:t>7</a:t>
                      </a:r>
                      <a:r>
                        <a:rPr lang="en-US" sz="1500" kern="1200" dirty="0" smtClean="0">
                          <a:solidFill>
                            <a:srgbClr val="000000"/>
                          </a:solidFill>
                          <a:latin typeface="+mn-lt"/>
                          <a:ea typeface="Times New Roman"/>
                          <a:cs typeface="Calibri"/>
                        </a:rPr>
                        <a:t>-2013</a:t>
                      </a:r>
                      <a:r>
                        <a:rPr lang="en-US" sz="1500" kern="1200" dirty="0">
                          <a:solidFill>
                            <a:srgbClr val="000000"/>
                          </a:solidFill>
                          <a:latin typeface="+mn-lt"/>
                          <a:ea typeface="Times New Roman"/>
                          <a:cs typeface="Calibri"/>
                        </a:rPr>
                        <a:t>)</a:t>
                      </a:r>
                      <a:endParaRPr lang="el-GR" sz="1500" dirty="0">
                        <a:latin typeface="+mn-lt"/>
                        <a:ea typeface="Times New Roman"/>
                        <a:cs typeface="Calibri"/>
                      </a:endParaRPr>
                    </a:p>
                    <a:p>
                      <a:pPr marR="519430">
                        <a:lnSpc>
                          <a:spcPct val="115000"/>
                        </a:lnSpc>
                        <a:spcAft>
                          <a:spcPts val="0"/>
                        </a:spcAft>
                      </a:pPr>
                      <a:r>
                        <a:rPr lang="en-US" sz="1500" kern="1200" dirty="0">
                          <a:solidFill>
                            <a:srgbClr val="000000"/>
                          </a:solidFill>
                          <a:latin typeface="+mn-lt"/>
                          <a:ea typeface="Times New Roman"/>
                          <a:cs typeface="Calibri"/>
                        </a:rPr>
                        <a:t>50,521m euro </a:t>
                      </a:r>
                      <a:endParaRPr lang="el-GR" sz="1500" dirty="0">
                        <a:latin typeface="+mn-lt"/>
                        <a:ea typeface="Times New Roman"/>
                        <a:cs typeface="Calibri"/>
                      </a:endParaRPr>
                    </a:p>
                  </a:txBody>
                  <a:tcPr marL="68580" marR="68580" marT="0" marB="0"/>
                </a:tc>
                <a:tc vMerge="1">
                  <a:txBody>
                    <a:bodyPr/>
                    <a:lstStyle/>
                    <a:p>
                      <a:endParaRPr lang="el-GR"/>
                    </a:p>
                  </a:txBody>
                  <a:tcPr/>
                </a:tc>
                <a:tc>
                  <a:txBody>
                    <a:bodyPr/>
                    <a:lstStyle/>
                    <a:p>
                      <a:pPr>
                        <a:lnSpc>
                          <a:spcPct val="115000"/>
                        </a:lnSpc>
                        <a:spcAft>
                          <a:spcPts val="0"/>
                        </a:spcAft>
                      </a:pPr>
                      <a:r>
                        <a:rPr lang="en-US" sz="1500" kern="1200" dirty="0">
                          <a:solidFill>
                            <a:srgbClr val="000000"/>
                          </a:solidFill>
                          <a:latin typeface="+mn-lt"/>
                          <a:ea typeface="Times New Roman"/>
                          <a:cs typeface="Calibri"/>
                        </a:rPr>
                        <a:t>Multiple priorities </a:t>
                      </a:r>
                      <a:endParaRPr lang="el-GR" sz="1500" dirty="0">
                        <a:latin typeface="+mn-lt"/>
                        <a:ea typeface="Times New Roman"/>
                        <a:cs typeface="Calibri"/>
                      </a:endParaRPr>
                    </a:p>
                  </a:txBody>
                  <a:tcPr marL="68580" marR="68580" marT="0" marB="0"/>
                </a:tc>
                <a:tc>
                  <a:txBody>
                    <a:bodyPr/>
                    <a:lstStyle/>
                    <a:p>
                      <a:pPr>
                        <a:lnSpc>
                          <a:spcPct val="115000"/>
                        </a:lnSpc>
                        <a:spcAft>
                          <a:spcPts val="0"/>
                        </a:spcAft>
                      </a:pPr>
                      <a:endParaRPr lang="en-US" sz="1500" kern="1200" dirty="0">
                        <a:solidFill>
                          <a:srgbClr val="000000"/>
                        </a:solidFill>
                        <a:latin typeface="+mn-lt"/>
                        <a:ea typeface="Times New Roman"/>
                        <a:cs typeface="Calibri"/>
                      </a:endParaRPr>
                    </a:p>
                  </a:txBody>
                  <a:tcPr marL="68580" marR="68580" marT="0" marB="0"/>
                </a:tc>
              </a:tr>
            </a:tbl>
          </a:graphicData>
        </a:graphic>
      </p:graphicFrame>
      <p:sp>
        <p:nvSpPr>
          <p:cNvPr id="5" name="4 - Θέση ημερομηνίας"/>
          <p:cNvSpPr>
            <a:spLocks noGrp="1"/>
          </p:cNvSpPr>
          <p:nvPr>
            <p:ph type="dt" sz="half" idx="10"/>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BCEB998D-8D58-4764-BE0E-AB69357FB3A5}" type="slidenum">
              <a:rPr lang="en-US" smtClean="0"/>
              <a:pPr/>
              <a:t>3</a:t>
            </a:fld>
            <a:endParaRPr lang="en-US" dirty="0"/>
          </a:p>
        </p:txBody>
      </p:sp>
      <p:sp>
        <p:nvSpPr>
          <p:cNvPr id="7" name="6 - Θέση υποσέλιδου"/>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020762"/>
          </a:xfrm>
        </p:spPr>
        <p:txBody>
          <a:bodyPr>
            <a:normAutofit/>
          </a:bodyPr>
          <a:lstStyle/>
          <a:p>
            <a:r>
              <a:rPr lang="el-GR" sz="2400" dirty="0" smtClean="0"/>
              <a:t>Οι αλλαγές στις θεματικές προτεραιότητες έρευνας από το ΠΠ1 έως και το ΠΠ7  (</a:t>
            </a:r>
            <a:r>
              <a:rPr lang="el-GR" sz="1800" dirty="0" smtClean="0"/>
              <a:t>Πηγή: </a:t>
            </a:r>
            <a:r>
              <a:rPr lang="en-US" sz="1800" dirty="0" err="1" smtClean="0"/>
              <a:t>Damiani</a:t>
            </a:r>
            <a:r>
              <a:rPr lang="en-US" sz="1800" dirty="0" smtClean="0"/>
              <a:t>, 2006</a:t>
            </a:r>
            <a:r>
              <a:rPr lang="en-US" sz="2400" dirty="0" smtClean="0"/>
              <a:t>)</a:t>
            </a:r>
            <a:endParaRPr lang="en-US" sz="2400" dirty="0"/>
          </a:p>
        </p:txBody>
      </p:sp>
      <p:sp>
        <p:nvSpPr>
          <p:cNvPr id="3" name="2 - Θέση περιεχομένου"/>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228600" y="1371600"/>
            <a:ext cx="853440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Autofit/>
          </a:bodyPr>
          <a:lstStyle/>
          <a:p>
            <a:pPr eaLnBrk="1" fontAlgn="auto" hangingPunct="1">
              <a:spcAft>
                <a:spcPts val="0"/>
              </a:spcAft>
              <a:defRPr/>
            </a:pPr>
            <a:r>
              <a:rPr lang="el-GR" sz="2400" dirty="0" smtClean="0"/>
              <a:t>Αυξανόμενη σημασία των ΠΠ με όρους προϋπολογισμού (σε </a:t>
            </a:r>
            <a:r>
              <a:rPr lang="el-GR" sz="2400" dirty="0" err="1" smtClean="0"/>
              <a:t>εκατομ</a:t>
            </a:r>
            <a:r>
              <a:rPr lang="el-GR" sz="2400" dirty="0" smtClean="0"/>
              <a:t>. Ευρώ)</a:t>
            </a:r>
            <a:endParaRPr lang="el-GR" sz="2400" dirty="0"/>
          </a:p>
        </p:txBody>
      </p:sp>
      <p:graphicFrame>
        <p:nvGraphicFramePr>
          <p:cNvPr id="6" name="2 - Γράφημα"/>
          <p:cNvGraphicFramePr>
            <a:graphicFrameLocks noGrp="1"/>
          </p:cNvGraphicFramePr>
          <p:nvPr>
            <p:ph idx="1"/>
          </p:nvPr>
        </p:nvGraphicFramePr>
        <p:xfrm>
          <a:off x="685800" y="1524000"/>
          <a:ext cx="7696200" cy="4571999"/>
        </p:xfrm>
        <a:graphic>
          <a:graphicData uri="http://schemas.openxmlformats.org/drawingml/2006/chart">
            <c:chart xmlns:c="http://schemas.openxmlformats.org/drawingml/2006/chart" xmlns:r="http://schemas.openxmlformats.org/officeDocument/2006/relationships" r:id="rId3"/>
          </a:graphicData>
        </a:graphic>
      </p:graphicFrame>
      <p:sp>
        <p:nvSpPr>
          <p:cNvPr id="4" name="3 - Θέση ημερομηνίας"/>
          <p:cNvSpPr>
            <a:spLocks noGrp="1"/>
          </p:cNvSpPr>
          <p:nvPr>
            <p:ph type="dt" sz="half" idx="10"/>
          </p:nvPr>
        </p:nvSpPr>
        <p:spPr/>
        <p:txBody>
          <a:bodyPr/>
          <a:lstStyle/>
          <a:p>
            <a:endParaRPr lang="en-US" dirty="0"/>
          </a:p>
        </p:txBody>
      </p:sp>
      <p:sp>
        <p:nvSpPr>
          <p:cNvPr id="5" name="4 - Θέση αριθμού διαφάνειας"/>
          <p:cNvSpPr>
            <a:spLocks noGrp="1"/>
          </p:cNvSpPr>
          <p:nvPr>
            <p:ph type="sldNum" sz="quarter" idx="12"/>
          </p:nvPr>
        </p:nvSpPr>
        <p:spPr/>
        <p:txBody>
          <a:bodyPr/>
          <a:lstStyle/>
          <a:p>
            <a:fld id="{BCEB998D-8D58-4764-BE0E-AB69357FB3A5}" type="slidenum">
              <a:rPr lang="en-US" smtClean="0"/>
              <a:pPr/>
              <a:t>5</a:t>
            </a:fld>
            <a:endParaRPr lang="en-US" dirty="0"/>
          </a:p>
        </p:txBody>
      </p:sp>
      <p:sp>
        <p:nvSpPr>
          <p:cNvPr id="7" name="6 - Θέση υποσέλιδου"/>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Βάση δεδομένων</a:t>
            </a:r>
            <a:endParaRPr lang="el-GR" sz="3600" dirty="0"/>
          </a:p>
        </p:txBody>
      </p:sp>
      <p:sp>
        <p:nvSpPr>
          <p:cNvPr id="3" name="2 - Θέση περιεχομένου"/>
          <p:cNvSpPr>
            <a:spLocks noGrp="1"/>
          </p:cNvSpPr>
          <p:nvPr>
            <p:ph idx="1"/>
          </p:nvPr>
        </p:nvSpPr>
        <p:spPr>
          <a:xfrm>
            <a:off x="457200" y="1295400"/>
            <a:ext cx="8229600" cy="4830763"/>
          </a:xfrm>
        </p:spPr>
        <p:txBody>
          <a:bodyPr>
            <a:normAutofit fontScale="85000" lnSpcReduction="10000"/>
          </a:bodyPr>
          <a:lstStyle/>
          <a:p>
            <a:pPr marL="0" indent="0">
              <a:buNone/>
            </a:pPr>
            <a:r>
              <a:rPr lang="en-US" sz="2800" b="1" dirty="0" smtClean="0"/>
              <a:t>STEP-to-RJVs </a:t>
            </a:r>
            <a:r>
              <a:rPr lang="en-US" sz="2800" dirty="0" smtClean="0"/>
              <a:t>: </a:t>
            </a:r>
            <a:r>
              <a:rPr lang="el-GR" sz="2800" dirty="0" smtClean="0"/>
              <a:t>μια εκτεταμένη βάση δεδομένων η οποία αναπτύχθηκε και </a:t>
            </a:r>
            <a:r>
              <a:rPr lang="el-GR" sz="2800" dirty="0" err="1" smtClean="0"/>
              <a:t>επικαιροποιείται</a:t>
            </a:r>
            <a:r>
              <a:rPr lang="el-GR" sz="2800" dirty="0" smtClean="0"/>
              <a:t> συνεχώς από το ΕΒΕΟ/ΕΜΠ</a:t>
            </a:r>
          </a:p>
          <a:p>
            <a:pPr marL="0" indent="0">
              <a:buNone/>
            </a:pPr>
            <a:r>
              <a:rPr lang="el-GR" sz="2800" dirty="0" smtClean="0"/>
              <a:t>Κύρια πηγή πληροφόρησης για τη δόμηση της βάσης: </a:t>
            </a:r>
            <a:r>
              <a:rPr lang="en-US" sz="2800" dirty="0" smtClean="0"/>
              <a:t>CORDIS </a:t>
            </a:r>
            <a:r>
              <a:rPr lang="el-GR" sz="2800" dirty="0" smtClean="0"/>
              <a:t>(</a:t>
            </a:r>
            <a:r>
              <a:rPr lang="en-US" sz="2800" dirty="0" smtClean="0"/>
              <a:t>Community Research and Development Information Service)</a:t>
            </a:r>
          </a:p>
          <a:p>
            <a:pPr>
              <a:buNone/>
            </a:pPr>
            <a:r>
              <a:rPr lang="el-GR" sz="2800" dirty="0" smtClean="0"/>
              <a:t>Περιέχει δεδομένα (πληροφορίες) για</a:t>
            </a:r>
            <a:r>
              <a:rPr lang="en-US" sz="2800" dirty="0" smtClean="0"/>
              <a:t>:</a:t>
            </a:r>
          </a:p>
          <a:p>
            <a:r>
              <a:rPr lang="en-US" sz="2800" b="1" dirty="0" smtClean="0"/>
              <a:t>23</a:t>
            </a:r>
            <a:r>
              <a:rPr lang="el-GR" sz="2800" b="1" dirty="0" smtClean="0"/>
              <a:t>.</a:t>
            </a:r>
            <a:r>
              <a:rPr lang="en-US" sz="2800" b="1" dirty="0" smtClean="0"/>
              <a:t>341 </a:t>
            </a:r>
            <a:r>
              <a:rPr lang="el-GR" sz="2800" dirty="0" smtClean="0"/>
              <a:t>συνεργατικά ερευνητικά έργα που χρηματοδοτήθηκαν από την ΕΕ μεταξύ του ΠΠ1 και του ΠΠ7*</a:t>
            </a:r>
            <a:r>
              <a:rPr lang="en-US" sz="2800" dirty="0" smtClean="0"/>
              <a:t>(1984-2009)</a:t>
            </a:r>
          </a:p>
          <a:p>
            <a:r>
              <a:rPr lang="en-US" sz="2800" b="1" dirty="0" smtClean="0"/>
              <a:t>54</a:t>
            </a:r>
            <a:r>
              <a:rPr lang="el-GR" sz="2800" b="1" dirty="0" smtClean="0"/>
              <a:t>.</a:t>
            </a:r>
            <a:r>
              <a:rPr lang="en-US" sz="2800" b="1" dirty="0" smtClean="0"/>
              <a:t>514 </a:t>
            </a:r>
            <a:r>
              <a:rPr lang="el-GR" sz="2800" dirty="0" smtClean="0"/>
              <a:t>οργανισμούς</a:t>
            </a:r>
            <a:r>
              <a:rPr lang="en-US" sz="2800" dirty="0" smtClean="0"/>
              <a:t> </a:t>
            </a:r>
            <a:r>
              <a:rPr lang="el-GR" sz="2800" dirty="0" smtClean="0"/>
              <a:t>με</a:t>
            </a:r>
            <a:r>
              <a:rPr lang="en-US" sz="2800" dirty="0" smtClean="0"/>
              <a:t> </a:t>
            </a:r>
            <a:r>
              <a:rPr lang="en-US" sz="2800" b="1" dirty="0" smtClean="0"/>
              <a:t>177</a:t>
            </a:r>
            <a:r>
              <a:rPr lang="el-GR" sz="2800" b="1" dirty="0" smtClean="0"/>
              <a:t>.</a:t>
            </a:r>
            <a:r>
              <a:rPr lang="en-US" sz="2800" b="1" dirty="0" smtClean="0"/>
              <a:t>244 </a:t>
            </a:r>
            <a:r>
              <a:rPr lang="el-GR" sz="2800" dirty="0" smtClean="0"/>
              <a:t>συμμετοχές κυρίως από χώρες της ΕΕ</a:t>
            </a:r>
            <a:endParaRPr lang="en-US" sz="2600" dirty="0" smtClean="0"/>
          </a:p>
          <a:p>
            <a:pPr marL="0" indent="0">
              <a:buNone/>
            </a:pPr>
            <a:endParaRPr lang="el-GR" sz="2600" dirty="0" smtClean="0"/>
          </a:p>
          <a:p>
            <a:pPr marL="0" indent="0">
              <a:buNone/>
            </a:pPr>
            <a:r>
              <a:rPr lang="el-GR" sz="1900" dirty="0" smtClean="0"/>
              <a:t>Η βάση δεν περιέχει δεδομένα για προγράμματα κινητικότητας των ερευνητών</a:t>
            </a:r>
            <a:r>
              <a:rPr lang="en-US" sz="1900" dirty="0" smtClean="0"/>
              <a:t>, </a:t>
            </a:r>
            <a:r>
              <a:rPr lang="el-GR" sz="1900" dirty="0" smtClean="0"/>
              <a:t>οριζόντιες και υποστηρικτικές δράσεις και χρηματοδότηση μεμονωμένων ερευνητών. </a:t>
            </a:r>
            <a:endParaRPr lang="en-US" sz="1900" dirty="0" smtClean="0"/>
          </a:p>
          <a:p>
            <a:pPr marL="0" indent="0">
              <a:buNone/>
            </a:pPr>
            <a:r>
              <a:rPr lang="en-US" sz="2200" dirty="0" smtClean="0"/>
              <a:t>*</a:t>
            </a:r>
            <a:r>
              <a:rPr lang="el-GR" sz="2200" dirty="0" smtClean="0"/>
              <a:t>Το ΠΠ7 καλύπτεται μερικώς καθώς ολοκληρώνεται στο τέλος του </a:t>
            </a:r>
            <a:r>
              <a:rPr lang="en-US" sz="2200" dirty="0" smtClean="0"/>
              <a:t>2013</a:t>
            </a:r>
          </a:p>
          <a:p>
            <a:pPr>
              <a:buNone/>
            </a:pPr>
            <a:endParaRPr lang="en-US" dirty="0" smtClean="0"/>
          </a:p>
          <a:p>
            <a:pPr>
              <a:buNone/>
            </a:pPr>
            <a:endParaRPr lang="en-US" dirty="0" smtClean="0"/>
          </a:p>
          <a:p>
            <a:pPr>
              <a:buNone/>
            </a:pPr>
            <a:endParaRPr lang="en-US" dirty="0" smtClean="0"/>
          </a:p>
          <a:p>
            <a:endParaRPr lang="el-GR" dirty="0"/>
          </a:p>
        </p:txBody>
      </p:sp>
      <p:sp>
        <p:nvSpPr>
          <p:cNvPr id="4" name="3 - Θέση ημερομηνίας"/>
          <p:cNvSpPr>
            <a:spLocks noGrp="1"/>
          </p:cNvSpPr>
          <p:nvPr>
            <p:ph type="dt" sz="half" idx="10"/>
          </p:nvPr>
        </p:nvSpPr>
        <p:spPr/>
        <p:txBody>
          <a:bodyPr/>
          <a:lstStyle/>
          <a:p>
            <a:endParaRPr lang="en-US" dirty="0"/>
          </a:p>
        </p:txBody>
      </p:sp>
      <p:sp>
        <p:nvSpPr>
          <p:cNvPr id="5" name="4 - Θέση αριθμού διαφάνειας"/>
          <p:cNvSpPr>
            <a:spLocks noGrp="1"/>
          </p:cNvSpPr>
          <p:nvPr>
            <p:ph type="sldNum" sz="quarter" idx="12"/>
          </p:nvPr>
        </p:nvSpPr>
        <p:spPr/>
        <p:txBody>
          <a:bodyPr/>
          <a:lstStyle/>
          <a:p>
            <a:fld id="{BCEB998D-8D58-4764-BE0E-AB69357FB3A5}" type="slidenum">
              <a:rPr lang="en-US" smtClean="0"/>
              <a:pPr/>
              <a:t>6</a:t>
            </a:fld>
            <a:endParaRPr lang="en-US" dirty="0"/>
          </a:p>
        </p:txBody>
      </p:sp>
      <p:sp>
        <p:nvSpPr>
          <p:cNvPr id="6" name="5 - Θέση υποσέλιδου"/>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dirty="0" smtClean="0"/>
              <a:t>Χρησιμοποιήθηκε η τεχνική της κοινωνικής ανάλυσης δικτύων προκειμένου</a:t>
            </a:r>
            <a:endParaRPr lang="el-GR" sz="4000" dirty="0"/>
          </a:p>
        </p:txBody>
      </p:sp>
      <p:sp>
        <p:nvSpPr>
          <p:cNvPr id="3" name="2 - Θέση περιεχομένου"/>
          <p:cNvSpPr>
            <a:spLocks noGrp="1"/>
          </p:cNvSpPr>
          <p:nvPr>
            <p:ph idx="1"/>
          </p:nvPr>
        </p:nvSpPr>
        <p:spPr/>
        <p:txBody>
          <a:bodyPr>
            <a:normAutofit fontScale="70000" lnSpcReduction="20000"/>
          </a:bodyPr>
          <a:lstStyle/>
          <a:p>
            <a:r>
              <a:rPr lang="el-GR" dirty="0" smtClean="0"/>
              <a:t>Να αναπαραστήσουμε γραφικά τα συνεργατικά δίκτυα έρευνας ανάμεσα στα κράτη μέλη της ΕΕ για την περίοδο 1984-2009.</a:t>
            </a:r>
            <a:endParaRPr lang="en-US" dirty="0" smtClean="0"/>
          </a:p>
          <a:p>
            <a:r>
              <a:rPr lang="el-GR" dirty="0" smtClean="0"/>
              <a:t>Να εξετάσουμε την εξέλιξη των </a:t>
            </a:r>
            <a:r>
              <a:rPr lang="el-GR" dirty="0" err="1" smtClean="0"/>
              <a:t>τοπολογικών</a:t>
            </a:r>
            <a:r>
              <a:rPr lang="el-GR" dirty="0" smtClean="0"/>
              <a:t> χαρακτηριστικών των δικτύων αυτών μέσα στο χρόνο.</a:t>
            </a:r>
            <a:endParaRPr lang="en-US" dirty="0" smtClean="0"/>
          </a:p>
          <a:p>
            <a:r>
              <a:rPr lang="el-GR" dirty="0" smtClean="0"/>
              <a:t>Να εξετάσουμε το ρόλο των διαφορετικών ερευνητικών φορέων μέσα στα δίκτυα αυτά</a:t>
            </a:r>
            <a:r>
              <a:rPr lang="en-US" dirty="0" smtClean="0"/>
              <a:t>.</a:t>
            </a:r>
          </a:p>
          <a:p>
            <a:r>
              <a:rPr lang="el-GR" dirty="0" smtClean="0"/>
              <a:t>Η μελέτη των σχέσεων, της ανταλλαγής γνώσης, της δικτυακής δομής και της διαχρονικής της εξέλιξης, τα χαρακτηριστικά των συμμετεχόντων φορέων και ο ρόλος τους στο δίκτυο</a:t>
            </a:r>
            <a:r>
              <a:rPr lang="en-US" dirty="0" smtClean="0"/>
              <a:t>, </a:t>
            </a:r>
            <a:r>
              <a:rPr lang="el-GR" dirty="0" smtClean="0"/>
              <a:t>προσφέρει τη δυνατότητα της εξέτασης σημαντικών διαστάσεων δημόσιας πολιτικής με περισσότερο μακροπρόθεσμη επίδραση  στις καινοτομικές ικανότητες τόσο των οργανισμών όσο και των χωρών</a:t>
            </a:r>
            <a:endParaRPr lang="en-US" dirty="0" smtClean="0"/>
          </a:p>
          <a:p>
            <a:endParaRPr lang="en-US" dirty="0" smtClean="0"/>
          </a:p>
          <a:p>
            <a:endParaRPr lang="el-GR" dirty="0"/>
          </a:p>
        </p:txBody>
      </p:sp>
      <p:sp>
        <p:nvSpPr>
          <p:cNvPr id="4" name="3 - Θέση ημερομηνίας"/>
          <p:cNvSpPr>
            <a:spLocks noGrp="1"/>
          </p:cNvSpPr>
          <p:nvPr>
            <p:ph type="dt" sz="half" idx="10"/>
          </p:nvPr>
        </p:nvSpPr>
        <p:spPr/>
        <p:txBody>
          <a:bodyPr/>
          <a:lstStyle/>
          <a:p>
            <a:endParaRPr lang="en-US" dirty="0"/>
          </a:p>
        </p:txBody>
      </p:sp>
      <p:sp>
        <p:nvSpPr>
          <p:cNvPr id="5" name="4 - Θέση αριθμού διαφάνειας"/>
          <p:cNvSpPr>
            <a:spLocks noGrp="1"/>
          </p:cNvSpPr>
          <p:nvPr>
            <p:ph type="sldNum" sz="quarter" idx="12"/>
          </p:nvPr>
        </p:nvSpPr>
        <p:spPr/>
        <p:txBody>
          <a:bodyPr/>
          <a:lstStyle/>
          <a:p>
            <a:fld id="{BCEB998D-8D58-4764-BE0E-AB69357FB3A5}" type="slidenum">
              <a:rPr lang="en-US" smtClean="0"/>
              <a:pPr/>
              <a:t>7</a:t>
            </a:fld>
            <a:endParaRPr lang="en-US" dirty="0"/>
          </a:p>
        </p:txBody>
      </p:sp>
      <p:sp>
        <p:nvSpPr>
          <p:cNvPr id="6" name="5 - Θέση υποσέλιδου"/>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2654" r="9938"/>
          <a:stretch>
            <a:fillRect/>
          </a:stretch>
        </p:blipFill>
        <p:spPr bwMode="auto">
          <a:xfrm>
            <a:off x="685800" y="835025"/>
            <a:ext cx="8001000" cy="5943600"/>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l="3435" r="10822"/>
          <a:stretch>
            <a:fillRect/>
          </a:stretch>
        </p:blipFill>
        <p:spPr bwMode="auto">
          <a:xfrm>
            <a:off x="762000" y="838200"/>
            <a:ext cx="7848600" cy="5943600"/>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l="2649" r="9943"/>
          <a:stretch>
            <a:fillRect/>
          </a:stretch>
        </p:blipFill>
        <p:spPr bwMode="auto">
          <a:xfrm>
            <a:off x="685800" y="835025"/>
            <a:ext cx="8001000" cy="5943600"/>
          </a:xfrm>
          <a:prstGeom prst="rect">
            <a:avLst/>
          </a:prstGeom>
          <a:noFill/>
          <a:ln w="9525">
            <a:noFill/>
            <a:miter lim="800000"/>
            <a:headEnd/>
            <a:tailEnd/>
          </a:ln>
        </p:spPr>
      </p:pic>
      <p:pic>
        <p:nvPicPr>
          <p:cNvPr id="8" name="Picture 2"/>
          <p:cNvPicPr>
            <a:picLocks noChangeAspect="1" noChangeArrowheads="1"/>
          </p:cNvPicPr>
          <p:nvPr/>
        </p:nvPicPr>
        <p:blipFill>
          <a:blip r:embed="rId6" cstate="print"/>
          <a:srcRect l="2649" r="10774"/>
          <a:stretch>
            <a:fillRect/>
          </a:stretch>
        </p:blipFill>
        <p:spPr bwMode="auto">
          <a:xfrm>
            <a:off x="685800" y="835025"/>
            <a:ext cx="7924800" cy="5943600"/>
          </a:xfrm>
          <a:prstGeom prst="rect">
            <a:avLst/>
          </a:prstGeom>
          <a:noFill/>
          <a:ln w="9525">
            <a:noFill/>
            <a:miter lim="800000"/>
            <a:headEnd/>
            <a:tailEnd/>
          </a:ln>
        </p:spPr>
      </p:pic>
      <p:pic>
        <p:nvPicPr>
          <p:cNvPr id="9" name="Picture 2"/>
          <p:cNvPicPr>
            <a:picLocks noChangeAspect="1" noChangeArrowheads="1"/>
          </p:cNvPicPr>
          <p:nvPr/>
        </p:nvPicPr>
        <p:blipFill>
          <a:blip r:embed="rId7" cstate="print"/>
          <a:srcRect l="3482" r="10774"/>
          <a:stretch>
            <a:fillRect/>
          </a:stretch>
        </p:blipFill>
        <p:spPr bwMode="auto">
          <a:xfrm>
            <a:off x="762000" y="835025"/>
            <a:ext cx="7848600" cy="5943600"/>
          </a:xfrm>
          <a:prstGeom prst="rect">
            <a:avLst/>
          </a:prstGeom>
          <a:noFill/>
          <a:ln w="9525">
            <a:noFill/>
            <a:miter lim="800000"/>
            <a:headEnd/>
            <a:tailEnd/>
          </a:ln>
        </p:spPr>
      </p:pic>
      <p:pic>
        <p:nvPicPr>
          <p:cNvPr id="10" name="Picture 2"/>
          <p:cNvPicPr>
            <a:picLocks noChangeAspect="1" noChangeArrowheads="1"/>
          </p:cNvPicPr>
          <p:nvPr/>
        </p:nvPicPr>
        <p:blipFill>
          <a:blip r:embed="rId8" cstate="print"/>
          <a:srcRect l="3482" r="11607"/>
          <a:stretch>
            <a:fillRect/>
          </a:stretch>
        </p:blipFill>
        <p:spPr bwMode="auto">
          <a:xfrm>
            <a:off x="762000" y="835025"/>
            <a:ext cx="7772400" cy="5943600"/>
          </a:xfrm>
          <a:prstGeom prst="rect">
            <a:avLst/>
          </a:prstGeom>
          <a:noFill/>
          <a:ln w="9525">
            <a:noFill/>
            <a:miter lim="800000"/>
            <a:headEnd/>
            <a:tailEnd/>
          </a:ln>
        </p:spPr>
      </p:pic>
      <p:pic>
        <p:nvPicPr>
          <p:cNvPr id="11" name="Picture 2"/>
          <p:cNvPicPr>
            <a:picLocks noChangeAspect="1" noChangeArrowheads="1"/>
          </p:cNvPicPr>
          <p:nvPr/>
        </p:nvPicPr>
        <p:blipFill>
          <a:blip r:embed="rId9" cstate="print"/>
          <a:srcRect l="4314" r="13272"/>
          <a:stretch>
            <a:fillRect/>
          </a:stretch>
        </p:blipFill>
        <p:spPr bwMode="auto">
          <a:xfrm>
            <a:off x="838200" y="914400"/>
            <a:ext cx="7543800" cy="5943600"/>
          </a:xfrm>
          <a:prstGeom prst="rect">
            <a:avLst/>
          </a:prstGeom>
          <a:noFill/>
          <a:ln w="9525">
            <a:noFill/>
            <a:miter lim="800000"/>
            <a:headEnd/>
            <a:tailEnd/>
          </a:ln>
        </p:spPr>
      </p:pic>
      <p:sp>
        <p:nvSpPr>
          <p:cNvPr id="12" name="11 - Τίτλος"/>
          <p:cNvSpPr>
            <a:spLocks noGrp="1"/>
          </p:cNvSpPr>
          <p:nvPr>
            <p:ph type="title"/>
          </p:nvPr>
        </p:nvSpPr>
        <p:spPr>
          <a:xfrm>
            <a:off x="457200" y="0"/>
            <a:ext cx="8229600" cy="914400"/>
          </a:xfrm>
        </p:spPr>
        <p:txBody>
          <a:bodyPr rtlCol="0">
            <a:noAutofit/>
          </a:bodyPr>
          <a:lstStyle/>
          <a:p>
            <a:pPr fontAlgn="auto">
              <a:spcAft>
                <a:spcPts val="0"/>
              </a:spcAft>
              <a:defRPr/>
            </a:pPr>
            <a:r>
              <a:rPr lang="en-US" sz="2800" dirty="0" smtClean="0"/>
              <a:t/>
            </a:r>
            <a:br>
              <a:rPr lang="en-US" sz="2800" dirty="0" smtClean="0"/>
            </a:br>
            <a:r>
              <a:rPr lang="en-US" sz="2800" dirty="0" smtClean="0"/>
              <a:t/>
            </a:r>
            <a:br>
              <a:rPr lang="en-US" sz="2800" dirty="0" smtClean="0"/>
            </a:br>
            <a:r>
              <a:rPr lang="el-GR" sz="2800" dirty="0" smtClean="0"/>
              <a:t>Η εξέλιξη της δικτύωσης έρευνας ανάμεσα στα κράτη μέλη της ΕΕ</a:t>
            </a:r>
            <a:r>
              <a:rPr lang="en-US" sz="2800" dirty="0" smtClean="0"/>
              <a:t>(</a:t>
            </a:r>
            <a:r>
              <a:rPr lang="el-GR" sz="2800" dirty="0" smtClean="0"/>
              <a:t>1</a:t>
            </a:r>
            <a:r>
              <a:rPr lang="en-US" sz="2800" dirty="0" smtClean="0"/>
              <a:t>)</a:t>
            </a:r>
            <a:br>
              <a:rPr lang="en-US" sz="2800" dirty="0" smtClean="0"/>
            </a:br>
            <a:endParaRPr lang="en-US" sz="2800" dirty="0"/>
          </a:p>
        </p:txBody>
      </p:sp>
      <p:sp>
        <p:nvSpPr>
          <p:cNvPr id="13" name="12 - Θέση ημερομηνίας"/>
          <p:cNvSpPr>
            <a:spLocks noGrp="1"/>
          </p:cNvSpPr>
          <p:nvPr>
            <p:ph type="dt" sz="quarter" idx="10"/>
          </p:nvPr>
        </p:nvSpPr>
        <p:spPr>
          <a:xfrm>
            <a:off x="381000" y="6248400"/>
            <a:ext cx="2133600" cy="365125"/>
          </a:xfrm>
        </p:spPr>
        <p:txBody>
          <a:bodyPr/>
          <a:lstStyle/>
          <a:p>
            <a:pPr>
              <a:defRPr/>
            </a:pPr>
            <a:endParaRPr lang="en-US" dirty="0"/>
          </a:p>
        </p:txBody>
      </p:sp>
      <p:sp>
        <p:nvSpPr>
          <p:cNvPr id="14" name="13 - Θέση αριθμού διαφάνειας"/>
          <p:cNvSpPr>
            <a:spLocks noGrp="1"/>
          </p:cNvSpPr>
          <p:nvPr>
            <p:ph type="sldNum" sz="quarter" idx="12"/>
          </p:nvPr>
        </p:nvSpPr>
        <p:spPr/>
        <p:txBody>
          <a:bodyPr/>
          <a:lstStyle/>
          <a:p>
            <a:pPr>
              <a:defRPr/>
            </a:pPr>
            <a:fld id="{7FC8549F-D54A-49D2-928D-B9BC364EE9EA}" type="slidenum">
              <a:rPr lang="en-US"/>
              <a:pPr>
                <a:defRPr/>
              </a:pPr>
              <a:t>8</a:t>
            </a:fld>
            <a:endParaRPr lang="en-US" dirty="0"/>
          </a:p>
        </p:txBody>
      </p:sp>
      <p:sp>
        <p:nvSpPr>
          <p:cNvPr id="15" name="14 - Θέση υποσέλιδου"/>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Autofit/>
          </a:bodyPr>
          <a:lstStyle/>
          <a:p>
            <a:r>
              <a:rPr lang="el-GR" sz="3200" dirty="0" smtClean="0"/>
              <a:t>Η εξέλιξη της δικτύωσης έρευνας ανάμεσα στα κράτη μέλη της ΕΕ</a:t>
            </a:r>
            <a:r>
              <a:rPr lang="en-US" sz="3200" dirty="0" smtClean="0"/>
              <a:t>(2)</a:t>
            </a:r>
            <a:endParaRPr lang="el-GR" sz="3200" dirty="0"/>
          </a:p>
        </p:txBody>
      </p:sp>
      <p:sp>
        <p:nvSpPr>
          <p:cNvPr id="4" name="3 - Θέση περιεχομένου"/>
          <p:cNvSpPr>
            <a:spLocks noGrp="1"/>
          </p:cNvSpPr>
          <p:nvPr>
            <p:ph idx="1"/>
          </p:nvPr>
        </p:nvSpPr>
        <p:spPr/>
        <p:txBody>
          <a:bodyPr>
            <a:normAutofit fontScale="92500" lnSpcReduction="10000"/>
          </a:bodyPr>
          <a:lstStyle/>
          <a:p>
            <a:r>
              <a:rPr lang="el-GR" dirty="0" smtClean="0"/>
              <a:t>Η δικτύωση ανάμεσα στις χώρες γίνεται περισσότερο έντονη μέσα στο χρόνο. </a:t>
            </a:r>
          </a:p>
          <a:p>
            <a:r>
              <a:rPr lang="el-GR" dirty="0" smtClean="0"/>
              <a:t>Οι χώρες με κεντρική θέση στο δίκτυο γίνονται ακόμη πιο κεντρικές με το πέρασμα του χρόνου, ενώ παράλληλα δρουν ως γέφυρες για τη διασύνδεση πιο περιφερειακών χωρών. </a:t>
            </a:r>
            <a:endParaRPr lang="en-US" dirty="0" smtClean="0"/>
          </a:p>
          <a:p>
            <a:r>
              <a:rPr lang="el-GR" dirty="0" smtClean="0"/>
              <a:t>Παρατηρείται μια βαθμιαία ενσωμάτωση των περιφερειακών χωρών και των νέων κρατών μελών στα ερευνητικά δίκτυα (</a:t>
            </a:r>
            <a:r>
              <a:rPr lang="en-US" dirty="0" smtClean="0"/>
              <a:t>strong cohesion effect).</a:t>
            </a:r>
          </a:p>
          <a:p>
            <a:pPr>
              <a:buNone/>
            </a:pPr>
            <a:endParaRPr lang="en-US" dirty="0" smtClean="0"/>
          </a:p>
          <a:p>
            <a:pPr>
              <a:buNone/>
            </a:pPr>
            <a:endParaRPr lang="el-GR" dirty="0"/>
          </a:p>
        </p:txBody>
      </p:sp>
      <p:sp>
        <p:nvSpPr>
          <p:cNvPr id="5" name="4 - Θέση ημερομηνίας"/>
          <p:cNvSpPr>
            <a:spLocks noGrp="1"/>
          </p:cNvSpPr>
          <p:nvPr>
            <p:ph type="dt" sz="half" idx="10"/>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BCEB998D-8D58-4764-BE0E-AB69357FB3A5}" type="slidenum">
              <a:rPr lang="en-US" smtClean="0"/>
              <a:pPr/>
              <a:t>9</a:t>
            </a:fld>
            <a:endParaRPr lang="en-US" dirty="0"/>
          </a:p>
        </p:txBody>
      </p:sp>
      <p:sp>
        <p:nvSpPr>
          <p:cNvPr id="7" name="6 - Θέση υποσέλιδου"/>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795</TotalTime>
  <Words>3010</Words>
  <Application>Microsoft Office PowerPoint</Application>
  <PresentationFormat>Προβολή στην οθόνη (4:3)</PresentationFormat>
  <Paragraphs>616</Paragraphs>
  <Slides>25</Slides>
  <Notes>11</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Θέμα του Office</vt:lpstr>
      <vt:lpstr>Η συμβολή των  επτά Προγραμμάτων Πλαίσιο στην Ευρωπαϊκή έρευνα: Τα διευρωπαϊκά  δίκτυα ερευνητικής συνεργασίας και η αξιοσημείωτη διαχρονική παρουσία των ελληνικών ακαδημαϊκών και ερευνητικών ιδρυμάτων</vt:lpstr>
      <vt:lpstr>Τα ΠΠ αποτελούν ένα σημαντικό εργαλείο της Ευρωπαϊκής Ένωσης  για την άσκηση ερευνητικής πολιτικής </vt:lpstr>
      <vt:lpstr>Η εξέλιξη των ΠΠ μέσα στον χρόνο </vt:lpstr>
      <vt:lpstr>Οι αλλαγές στις θεματικές προτεραιότητες έρευνας από το ΠΠ1 έως και το ΠΠ7  (Πηγή: Damiani, 2006)</vt:lpstr>
      <vt:lpstr>Αυξανόμενη σημασία των ΠΠ με όρους προϋπολογισμού (σε εκατομ. Ευρώ)</vt:lpstr>
      <vt:lpstr>Βάση δεδομένων</vt:lpstr>
      <vt:lpstr>Χρησιμοποιήθηκε η τεχνική της κοινωνικής ανάλυσης δικτύων προκειμένου</vt:lpstr>
      <vt:lpstr>  Η εξέλιξη της δικτύωσης έρευνας ανάμεσα στα κράτη μέλη της ΕΕ(1) </vt:lpstr>
      <vt:lpstr>Η εξέλιξη της δικτύωσης έρευνας ανάμεσα στα κράτη μέλη της ΕΕ(2)</vt:lpstr>
      <vt:lpstr>Κατανομή των ερευνητικών φορέων και των αντίστοιχων συμμετοχών τους στα ΠΠ με βάση το είδος τους (1984-2009)</vt:lpstr>
      <vt:lpstr>Κατανομή νεοεισερχόμενων φορέων και φορέων με επαναλαμβανόμενη συμμετοχή στα ΠΠ: σποραδική συμμετοχή των οργανισμών στη μεγαλύτερη πλειοψηφία τους, όμως, ένας μικρός πυρήνας εμφανίζει σταθερή συμμετοχή </vt:lpstr>
      <vt:lpstr>Τα χαρακτηριστικά των δικτύων</vt:lpstr>
      <vt:lpstr>Κατανομή των ερευνητικών φορέων και των αντίστοιχων συμμετοχών τους στα ΠΠ με βάση το είδος τους (1984-2009)</vt:lpstr>
      <vt:lpstr>Κατανομή νεοεισερχόμενων φορέων και φορέων με επαναλαμβανόμενη συμμετοχή στα ΠΠ: σποραδική συμμετοχή των οργανισμών στη μεγαλύτερη πλειοψηφία τους, όμως, ένας μικρός πυρήνας εμφανίζει σταθερή συμμετοχή </vt:lpstr>
      <vt:lpstr> Η ένταση συμμετοχής και ο κεντρικός ρόλος της Ελλάδας στα ΠΠand centrality role (1984-2009) (*number of actors, number of participations in parenthesis) </vt:lpstr>
      <vt:lpstr> Ένταση συμμετοχής και κεντρικός ρόλος οργανισμών ανά χώρα (1984-2009) σταθερή και σχετικά ισχυρή ελληνική παρουσία στα ΠΠ (στις παρενθέσεις ο αριθμός συμμετοχών των αντίστοιχων οργανισμών) </vt:lpstr>
      <vt:lpstr> Οι είκοσι πιο κεντρικοί οργανισμοί στα ΠΠ (1984-2009)οι θέσεις κομβικής σημασίας καταλαμβάνονται από ακαδημαϊκούς και ερευνητικούς φορείς  (στις παρενθέσεις αποτυπώνεται η κατάταξη των φορέων)  (σε παρένθεση οι θέσεις κεντρικής σημασίας)</vt:lpstr>
      <vt:lpstr>Οι δέκα σημαντικότεροι ελληνικοί οργανισμοί με βάση τον κεντρικό ρόλο και τη συμμετοχή τους (1984-2009)σημαντικός ρόλος όχι μόνο για το συνολικό ευρωπαϊκό δίκτυο αλλά ακόμη περισσότερο για τους ελληνικούς περιφερειακούς ή νεοεισερχόμενους ελληνικούς φορείς </vt:lpstr>
      <vt:lpstr>Κατανομή της ελληνικής συμμετοχής ανά ερευνητική περιοχή στα 6 ΠΠ (1984-2006) το 41% της συνολικής ελληνικής συμμετοχής αφορά σε έργα ΤΠΕ και ξεπερνά κατά πολύ την αντίστοιχη ευρωπαϊκή συμμετοχή</vt:lpstr>
      <vt:lpstr>Οι πέντε πιο κεντρικοί ελληνικοί οργανισμοί ανά θεματική ερευνητική περιοχή (1984-2006)</vt:lpstr>
      <vt:lpstr>Συμπεράσματα για την ελληνική συμμετοχή στα  Προγράμματα Πλαίσιο</vt:lpstr>
      <vt:lpstr>Η αυξημένη ένταση της ελληνικής συμμετοχής μπορεί να ερμηνευθεί ως αποτέλεσμα</vt:lpstr>
      <vt:lpstr>Η επίδραση των χρηματοδοτούμενων ερευνητικών δικτύων στην Ελλάδα</vt:lpstr>
      <vt:lpstr>Η επίδραση των χρηματοδοτούμενων ερευνητικών δικτύων στην Ελλάδα</vt:lpstr>
      <vt:lpstr>Διαφάνεια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συμβολή των  επτά Προγραμμάτων Πλαίσιο στην Ευρωπαϊκή έρευνα: Τα διευρωπαϊκά  δίκτυα ερευνητικής συνεργασίας και η αξιοσημείωτη διαχρονική παρουσία των ελληνικών ακαδημαϊκών και ερευνητικών ιδρυμάτων</dc:title>
  <dc:creator>Aimilia</dc:creator>
  <cp:lastModifiedBy>Y.Caloghirou</cp:lastModifiedBy>
  <cp:revision>5</cp:revision>
  <dcterms:created xsi:type="dcterms:W3CDTF">2013-03-21T14:45:08Z</dcterms:created>
  <dcterms:modified xsi:type="dcterms:W3CDTF">2013-03-31T07:39:44Z</dcterms:modified>
</cp:coreProperties>
</file>